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95" r:id="rId12"/>
    <p:sldId id="281" r:id="rId13"/>
    <p:sldId id="282" r:id="rId14"/>
    <p:sldId id="283" r:id="rId15"/>
    <p:sldId id="296" r:id="rId16"/>
    <p:sldId id="284" r:id="rId17"/>
    <p:sldId id="285" r:id="rId18"/>
    <p:sldId id="286" r:id="rId19"/>
    <p:sldId id="287" r:id="rId20"/>
    <p:sldId id="288" r:id="rId21"/>
    <p:sldId id="290" r:id="rId22"/>
    <p:sldId id="291" r:id="rId23"/>
    <p:sldId id="292" r:id="rId24"/>
    <p:sldId id="297" r:id="rId2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29C7FF"/>
    <a:srgbClr val="00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09B63A-C212-4217-904F-89602D838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9238-82B6-4317-8075-D278062AD223}" type="datetimeFigureOut">
              <a:rPr lang="zh-TW" altLang="en-US"/>
              <a:pPr>
                <a:defRPr/>
              </a:pPr>
              <a:t>2024/9/9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AA72A9-80C0-4378-9A85-7FAF7423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B6A08D-1423-43D1-AA73-6681D371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E997B-C71E-40BA-8620-D2741106F6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27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203B77-A7F8-4D43-9E6A-222904636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5D46B-25FB-4753-B110-BF7AD7136FBF}" type="datetimeFigureOut">
              <a:rPr lang="zh-TW" altLang="en-US"/>
              <a:pPr>
                <a:defRPr/>
              </a:pPr>
              <a:t>2024/9/9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22FB95-47B3-4D1E-BB3C-DB1ECBD3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A36919-7755-4235-92D9-8E61317A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5509-992F-4306-8305-136783F033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67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CC5150E-4D1E-400A-8086-A083BB4C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897AC-1326-4B7C-A165-D260C17C2FE4}" type="datetimeFigureOut">
              <a:rPr lang="zh-TW" altLang="en-US"/>
              <a:pPr>
                <a:defRPr/>
              </a:pPr>
              <a:t>2024/9/9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FE2FDE-D70B-4BDF-A062-9A557FE7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81A8D-B958-4F99-BF20-48BBFE0B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F944-48FB-4BC8-A5ED-4477CF1126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24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CFD49E-CFE5-4247-8E4D-9F9B957E8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9A4A34-9FA4-499F-8083-3C328FDF1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0FC1B2-A9FD-498A-B6E8-307E85C9FF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D2980-DFBC-4DCA-BD0F-64F3A5DC70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8263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FD250-8E7E-4088-ADD9-CC0E6731E7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594F28-3839-458D-813C-7519D3931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88B832-0C23-4EFF-8E7C-2195789C8E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DD28C-B6B1-4785-963A-2CE9DC5E31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307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EF7057-B2E8-441E-8D45-3C0CBF42E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DB381-C2F1-4A91-96F8-F4962E998F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87F59B-A0EF-4481-833D-A73EB48152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49962-CBC9-4908-B7FB-EBD624FDAE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5606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00876D-449B-4E53-8CC8-050CBE106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B5FC86-7121-4EED-ABE6-2DEECABA2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8390D4-070D-4038-9A9D-7F69E7396A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589E-7CE1-4134-80EA-4011D6B40A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3836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2A5403-A3A1-4383-AB7C-0460206475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33124A-E32E-4767-832B-AB868CCD7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C7EB7A2-AA80-4946-94CA-E35019960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78C29-13DD-4094-94F7-9295A713DD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810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0927A2-0362-45BA-8FBE-91A916CD8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1D01BE-592E-483F-AE1D-74B9D6D12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452EF4-3D5D-4AF6-AAD5-2A95B6E664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2083-606B-480E-9CE8-2A51982613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2165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4ADE6F6-1D85-44CE-A587-FC46DC7E71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E49507-FBE3-435D-A546-9805DBE76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0D9ED4-3723-49F4-B6A1-E8154457A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53027-76C2-4D98-8A84-60CC52E4C7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181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19BC6B-5204-4E1A-B784-7927E0FDC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CD060-065F-40B4-93C2-9A1C8F0BE3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825267-3AF4-4E05-87BD-AD36BFFCF3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425D5-84DD-4210-AC7D-56924BF9D9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944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7611AA-BC08-4983-AFA4-4FE0B16E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1E78D-8302-4090-8A35-97CFAE8E92DE}" type="datetimeFigureOut">
              <a:rPr lang="zh-TW" altLang="en-US"/>
              <a:pPr>
                <a:defRPr/>
              </a:pPr>
              <a:t>2024/9/9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47ADE5-2C3A-4134-BD24-065D06E6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AE07B4-DA45-4CFC-BBB3-9980575A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7AB4-55AB-400E-9436-0FB20E6B2D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30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6BE4DC-C798-4B91-B472-DE1E19C96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8F307-4EBA-4DC6-9520-A6DB87B90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A12612-FC3B-4895-9FBC-3E39146CDE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A1043-0264-4D5D-9357-6841D1210C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9480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06C664-B0E3-4C66-8ED4-936894670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10A85E-2FA4-4798-9F0D-5A9096D69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874FAE-D764-4EAD-85F7-BBFAFE99EB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AD1F-8CE7-45E6-A1BD-9B8FF48955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5380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9C9430-A94C-44BC-9039-4968207DD3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430A90-877A-4B34-9A25-645BE12716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54EC8B-60C5-41AF-AD4F-0E7FFFE91F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0A7F1-CCE3-47F5-B791-E95A6CF74F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072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38E6E7-7D98-42D8-BD55-AD7CD3D37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40BA-F9B1-49BA-9F67-94D59CB9060F}" type="datetimeFigureOut">
              <a:rPr lang="zh-TW" altLang="en-US"/>
              <a:pPr>
                <a:defRPr/>
              </a:pPr>
              <a:t>2024/9/9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9655C4-C1E1-4094-AB59-C25F1C4C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A150D2-A0A2-42EB-BBEF-2E2A483F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C8874-1585-43D8-9AB7-CD5178C7EE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20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64245E38-2F79-4085-979C-955AC93C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06D0-F4D7-4676-99E7-7F01AEC3AE2B}" type="datetimeFigureOut">
              <a:rPr lang="zh-TW" altLang="en-US"/>
              <a:pPr>
                <a:defRPr/>
              </a:pPr>
              <a:t>2024/9/9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E83B2119-81E9-45AA-BD22-CFF346E22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63D9BE0B-6B1C-4861-AFBC-20D2DA5A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7010-1255-45DC-9AAD-1417F2DD0F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8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30E88CBF-9192-4BEF-8E17-96499451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DDE39-19C5-4E24-9B4B-5E9E7D6A31C2}" type="datetimeFigureOut">
              <a:rPr lang="zh-TW" altLang="en-US"/>
              <a:pPr>
                <a:defRPr/>
              </a:pPr>
              <a:t>2024/9/9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258E4DFC-61D6-4E79-99B6-77614119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7CB9D244-B9D5-4FA4-9E59-BEA9D18C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0CF44-304B-461F-B999-EDB1A9A5B2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518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8CA595D5-1D8E-4030-8596-9225395F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EC181-FD1A-4BC5-B39F-23042BB96336}" type="datetimeFigureOut">
              <a:rPr lang="zh-TW" altLang="en-US"/>
              <a:pPr>
                <a:defRPr/>
              </a:pPr>
              <a:t>2024/9/9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8D3B857A-8EB2-423C-8AA0-4CC8A51F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2E9C811B-A5D7-463A-A4B0-E428FE01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DF97-A073-4AD1-B9EB-00DE202020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18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5A21DC89-72D6-4857-94C8-01DA6CB5E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A901-0966-4816-8B22-66933029DA57}" type="datetimeFigureOut">
              <a:rPr lang="zh-TW" altLang="en-US"/>
              <a:pPr>
                <a:defRPr/>
              </a:pPr>
              <a:t>2024/9/9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D1369CC1-9E34-47FD-BBCA-B01BA14A7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9188DC59-C93C-40D5-94F6-632326CF5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7A019-B280-4217-94ED-DBD1F9BF48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35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91078A75-7A72-4954-B878-928B1AFE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2220-722B-4C4B-96C5-062C10C4E351}" type="datetimeFigureOut">
              <a:rPr lang="zh-TW" altLang="en-US"/>
              <a:pPr>
                <a:defRPr/>
              </a:pPr>
              <a:t>2024/9/9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3E4B1031-F88B-4AB5-9AED-E6C64F12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E83CC8C5-BDB4-41C6-8189-1B0EFC46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FCB5-6986-46C4-8844-01BEE32838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33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AEF1F2B0-7B50-4329-820F-C66E9990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F0864-1E2E-4D5A-8716-12361A96E3DF}" type="datetimeFigureOut">
              <a:rPr lang="zh-TW" altLang="en-US"/>
              <a:pPr>
                <a:defRPr/>
              </a:pPr>
              <a:t>2024/9/9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76F3415C-8CDA-4CCF-B36D-EFE4ACEC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816A2E9C-6FB2-421E-ADD1-82C9A935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31AB-8301-4F96-A262-7A58EB2E4E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2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id="{3834AA07-BBCB-4BA1-BD0C-79A782E87C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id="{15B591FA-D824-4B3F-8037-F06C409E53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5871CC2-6A7C-4311-8269-EDEFEA90D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8C9B13F-C1A6-4DA2-9C8A-CC219952465E}" type="datetimeFigureOut">
              <a:rPr lang="zh-TW" altLang="en-US"/>
              <a:pPr>
                <a:defRPr/>
              </a:pPr>
              <a:t>2024/9/9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18CBC6-83FD-4F12-ABE2-74BE3CDE1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4963F7-CCD6-4DFC-A5A0-4E608FB5B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73F29D-9E19-4737-8E39-A3919A9711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DEC66A5-266C-4096-AE11-297BC1D6C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A0927FA-DA51-4815-9DC9-841E50F66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6B1D47C-534D-4520-BA27-2B47A4B9C9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C2E2E0-36BA-4555-B5B0-27685BE52D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5234FCC-8F0F-4726-8461-8B5D5B5E02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C79288-D5C5-409D-8E4B-D696CF559A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B69C6C9-003A-46A5-A500-925B7EC32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marL="360000" indent="-457200" eaLnBrk="1" fontAlgn="auto" hangingPunct="1">
              <a:spcAft>
                <a:spcPts val="0"/>
              </a:spcAft>
              <a:defRPr/>
            </a:pPr>
            <a:endParaRPr lang="en-US" altLang="zh-TW" dirty="0"/>
          </a:p>
          <a:p>
            <a:pPr marL="360000" indent="-457200" algn="l" eaLnBrk="1" fontAlgn="auto" hangingPunct="1">
              <a:spcAft>
                <a:spcPts val="0"/>
              </a:spcAft>
              <a:defRPr/>
            </a:pPr>
            <a:r>
              <a:rPr lang="en-US" altLang="zh-TW" sz="3600" dirty="0">
                <a:solidFill>
                  <a:schemeClr val="tx1"/>
                </a:solidFill>
                <a:ea typeface="華康儷中黑" panose="020B0509000000000000" pitchFamily="49" charset="-120"/>
              </a:rPr>
              <a:t> 14</a:t>
            </a:r>
            <a:r>
              <a:rPr lang="zh-TW" altLang="en-US" sz="3600" dirty="0">
                <a:solidFill>
                  <a:schemeClr val="tx1"/>
                </a:solidFill>
                <a:ea typeface="華康儷中黑" panose="020B0509000000000000" pitchFamily="49" charset="-120"/>
              </a:rPr>
              <a:t>課  </a:t>
            </a:r>
            <a:r>
              <a:rPr lang="zh-TW" altLang="en-US" sz="6000" dirty="0">
                <a:solidFill>
                  <a:srgbClr val="FF0000"/>
                </a:solidFill>
                <a:ea typeface="華康儷中黑" panose="020B0509000000000000" pitchFamily="49" charset="-120"/>
              </a:rPr>
              <a:t>澄清對真信仰的誤解</a:t>
            </a:r>
            <a:endParaRPr lang="en-US" altLang="zh-TW" sz="6000" dirty="0">
              <a:solidFill>
                <a:srgbClr val="FF0000"/>
              </a:solidFill>
              <a:ea typeface="華康儷中黑" panose="020B0509000000000000" pitchFamily="49" charset="-120"/>
            </a:endParaRPr>
          </a:p>
          <a:p>
            <a:pPr marL="360000" indent="-457200"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rgbClr val="0000FF"/>
                </a:solidFill>
                <a:ea typeface="華康儷中黑" panose="020B0509000000000000" pitchFamily="49" charset="-120"/>
              </a:rPr>
              <a:t>    信仰不是什麼？是什麼？</a:t>
            </a:r>
            <a:endParaRPr lang="en-US" altLang="zh-TW" sz="4000" dirty="0">
              <a:solidFill>
                <a:srgbClr val="0000FF"/>
              </a:solidFill>
              <a:ea typeface="華康儷中黑" panose="020B0509000000000000" pitchFamily="49" charset="-120"/>
            </a:endParaRPr>
          </a:p>
          <a:p>
            <a:pPr marL="360000" indent="-457200" algn="l" eaLnBrk="1" fontAlgn="auto" hangingPunct="1">
              <a:spcAft>
                <a:spcPts val="0"/>
              </a:spcAft>
              <a:defRPr/>
            </a:pPr>
            <a:r>
              <a:rPr lang="en-US" altLang="zh-TW" sz="4000" dirty="0">
                <a:solidFill>
                  <a:srgbClr val="FF0000"/>
                </a:solidFill>
                <a:ea typeface="華康粗黑體" pitchFamily="49" charset="-120"/>
              </a:rPr>
              <a:t> </a:t>
            </a:r>
          </a:p>
          <a:p>
            <a:pPr marL="360000" indent="-457200" algn="l" eaLnBrk="1" fontAlgn="auto" hangingPunct="1">
              <a:spcAft>
                <a:spcPts val="0"/>
              </a:spcAft>
              <a:defRPr/>
            </a:pPr>
            <a:r>
              <a:rPr lang="en-US" altLang="zh-TW" sz="4000" dirty="0">
                <a:solidFill>
                  <a:srgbClr val="FF0000"/>
                </a:solidFill>
                <a:ea typeface="華康粗黑體" pitchFamily="49" charset="-120"/>
              </a:rPr>
              <a:t> </a:t>
            </a:r>
            <a:endParaRPr lang="zh-TW" altLang="en-US" sz="4000" dirty="0">
              <a:solidFill>
                <a:schemeClr val="tx1"/>
              </a:solidFill>
              <a:ea typeface="華康粗黑體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副標題 2">
            <a:extLst>
              <a:ext uri="{FF2B5EF4-FFF2-40B4-BE49-F238E27FC236}">
                <a16:creationId xmlns:a16="http://schemas.microsoft.com/office/drawing/2014/main" id="{BC240F7B-60E7-46DA-9539-78F36E51F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一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真信仰不純是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心靈寄託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積極進取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;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幫別人！</a:t>
            </a:r>
            <a:endParaRPr lang="zh-TW" altLang="zh-HK">
              <a:latin typeface="Times New Roman" panose="02020603050405020304" pitchFamily="18" charset="0"/>
              <a:ea typeface="華康粗黑體" panose="020B0709000000000000" pitchFamily="49" charset="-120"/>
              <a:cs typeface="Calibri" panose="020F0502020204030204" pitchFamily="34" charset="0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二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並非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全真新細明"/>
              </a:rPr>
              <a:t>只為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全真新細明"/>
              </a:rPr>
              <a:t>祈福免禍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全真新細明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面對現實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腳踏實地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三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不單在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教人為善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天主的子女的自覺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→to be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四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不在追求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奇跡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基督的權威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基督的話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五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要避免陷於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狂熱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終生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有深度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六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並不等於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禮節儀式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以心神以真理朝拜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七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絕非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法術魔力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天主本身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八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並非源於人的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無知與無能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天主提昇一切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九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不是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有閑階級的奢侈品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人本質上需要天主</a:t>
            </a:r>
            <a:endParaRPr lang="en-US" altLang="zh-TW">
              <a:solidFill>
                <a:srgbClr val="0000FF"/>
              </a:solidFill>
              <a:latin typeface="Calibri" panose="020F0502020204030204" pitchFamily="34" charset="0"/>
              <a:ea typeface="華康粗黑體" panose="020B0709000000000000" pitchFamily="49" charset="-120"/>
            </a:endParaRPr>
          </a:p>
          <a:p>
            <a:pPr algn="just" fontAlgn="b">
              <a:lnSpc>
                <a:spcPts val="4000"/>
              </a:lnSpc>
            </a:pP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       </a:t>
            </a:r>
            <a:r>
              <a:rPr lang="en-US" altLang="zh-TW">
                <a:solidFill>
                  <a:srgbClr val="0000FF"/>
                </a:solidFill>
              </a:rPr>
              <a:t>———</a:t>
            </a:r>
            <a:r>
              <a:rPr lang="zh-TW" altLang="en-US" sz="3600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左方越成功</a:t>
            </a:r>
            <a:r>
              <a:rPr lang="en-US" altLang="zh-TW" sz="3600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en-US" sz="3600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右方越削弱</a:t>
            </a:r>
            <a:r>
              <a:rPr lang="en-US" altLang="zh-TW">
                <a:solidFill>
                  <a:srgbClr val="0000FF"/>
                </a:solidFill>
              </a:rPr>
              <a:t>———</a:t>
            </a:r>
            <a:endParaRPr lang="zh-HK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副標題 2">
            <a:extLst>
              <a:ext uri="{FF2B5EF4-FFF2-40B4-BE49-F238E27FC236}">
                <a16:creationId xmlns:a16="http://schemas.microsoft.com/office/drawing/2014/main" id="{BAB1C119-8B73-4C06-8F77-32A8B9AEF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 fontAlgn="b">
              <a:spcAft>
                <a:spcPts val="1200"/>
              </a:spcAft>
            </a:pP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一、真信仰</a:t>
            </a:r>
            <a:r>
              <a:rPr lang="zh-TW" altLang="zh-HK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不純是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「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心靈寄託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信仰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充實人生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，使人生有所寄託；但信仰並不單單是一種寄託。寄託源於生活的無聊、空虛、迷惘。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但真正的宗教信仰卻是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正視人生、積極進取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。他自信有神明的助佑，所以失敗而不氣餒，受苦而不畏縮，甚至失望也不絕望。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他不會只顧把心靈寄託於神身上，相反地，由於信仰的充實，</a:t>
            </a:r>
            <a:r>
              <a:rPr lang="zh-TW" altLang="zh-HK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他自己反而會成為其它弱小兄弟姊妹的寄託！</a:t>
            </a:r>
          </a:p>
          <a:p>
            <a:pPr algn="l"/>
            <a:endParaRPr lang="zh-HK" altLang="en-US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副標題 2">
            <a:extLst>
              <a:ext uri="{FF2B5EF4-FFF2-40B4-BE49-F238E27FC236}">
                <a16:creationId xmlns:a16="http://schemas.microsoft.com/office/drawing/2014/main" id="{F1210D3A-FBC4-4679-B99E-992C87BB3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4813"/>
            <a:ext cx="9144000" cy="6453187"/>
          </a:xfrm>
        </p:spPr>
        <p:txBody>
          <a:bodyPr/>
          <a:lstStyle/>
          <a:p>
            <a:pPr fontAlgn="b">
              <a:spcAft>
                <a:spcPts val="1200"/>
              </a:spcAft>
            </a:pP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二、真信仰並非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只為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「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祈福免禍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天主有能力福佑我們，使我們免於災禍。但信仰卻不單單為了祈福免禍。祈福免禍心理源于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逃避現實、貪圖僥倖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，令到與神的交往漸漸變成一種交易；求而不得的時候，更易對神失去信心。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真正的信仰卻是面對現實、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腳踏實地、力求上進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。他知道神已經把他視為成年人，所以樂於看到他</a:t>
            </a:r>
            <a:r>
              <a:rPr lang="zh-TW" altLang="zh-HK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獨立生存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、勇敢奮鬥。這時人應做的就是</a:t>
            </a:r>
            <a:endParaRPr lang="en-US" altLang="zh-TW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l" fontAlgn="b"/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「</a:t>
            </a:r>
            <a:r>
              <a:rPr lang="zh-TW" altLang="zh-HK" sz="3600">
                <a:solidFill>
                  <a:srgbClr val="9900CC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盡人力而聽天命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而且要</a:t>
            </a:r>
            <a:endParaRPr lang="en-US" altLang="zh-TW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l" fontAlgn="b"/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「</a:t>
            </a:r>
            <a:r>
              <a:rPr lang="zh-TW" altLang="zh-HK" sz="3600">
                <a:solidFill>
                  <a:srgbClr val="9900CC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足踏塵世路</a:t>
            </a:r>
            <a:r>
              <a:rPr lang="en-US" altLang="zh-TW" sz="3600">
                <a:solidFill>
                  <a:srgbClr val="9900CC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 sz="3600">
                <a:solidFill>
                  <a:srgbClr val="9900CC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肩擔古今愁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絕不貪生怕死。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副標題 2">
            <a:extLst>
              <a:ext uri="{FF2B5EF4-FFF2-40B4-BE49-F238E27FC236}">
                <a16:creationId xmlns:a16="http://schemas.microsoft.com/office/drawing/2014/main" id="{E3A3E26A-28AA-41E9-B58A-45B7E048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fontAlgn="b"/>
            <a:endParaRPr lang="en-US" altLang="zh-TW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fontAlgn="b">
              <a:spcAft>
                <a:spcPts val="1200"/>
              </a:spcAft>
            </a:pP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三、真宗教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不單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在「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教人為善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絕大部分的宗教都教人為善。但要做善人，未必一定要相信宗教。我們有時也會見到外表虔誠的人，內裡卻是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偽裝的君子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。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(</a:t>
            </a:r>
            <a:r>
              <a:rPr lang="zh-TW" altLang="en-US">
                <a:latin typeface="華康儷中黑" panose="020B0509000000000000" pitchFamily="49" charset="-120"/>
                <a:ea typeface="華康儷中黑" panose="020B0509000000000000" pitchFamily="49" charset="-120"/>
              </a:rPr>
              <a:t>尤其</a:t>
            </a:r>
            <a:r>
              <a:rPr lang="zh-TW" altLang="en-US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吃教的神棍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)</a:t>
            </a:r>
            <a:endParaRPr lang="zh-TW" altLang="zh-HK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純正的宗教信仰能開啟我們的眼睛，使我們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醒覺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到人的尊嚴；天主教更認為人人都是天主的子女。在這種自覺下，我們很自然去愛、去服務，那是一種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發諸內而形諸外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的自然流露。在這個角度下，我們也不會只是為了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天堂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而信天主，正如</a:t>
            </a:r>
            <a:r>
              <a:rPr lang="zh-TW" altLang="zh-HK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孝順的子女</a:t>
            </a:r>
            <a:r>
              <a:rPr lang="en-US" altLang="zh-TW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不會單單為了遺產的繼承而敬愛父母一樣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副標題 2">
            <a:extLst>
              <a:ext uri="{FF2B5EF4-FFF2-40B4-BE49-F238E27FC236}">
                <a16:creationId xmlns:a16="http://schemas.microsoft.com/office/drawing/2014/main" id="{D5B7E5CD-B4F0-4FE3-A5E0-17164F20A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altLang="zh-TW" sz="36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孟子不贊成「</a:t>
            </a:r>
            <a:r>
              <a:rPr lang="zh-TW" altLang="zh-HK" sz="36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行仁義</a:t>
            </a:r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  <a:endParaRPr lang="en-US" altLang="zh-TW" sz="36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卻主張「</a:t>
            </a:r>
            <a:r>
              <a:rPr lang="zh-TW" altLang="zh-HK" sz="36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由仁義行</a:t>
            </a:r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  <a:endParaRPr lang="en-US" altLang="zh-TW" sz="36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作為一個基督徒，我們也不是要「守十誡」或守什麼規矩，而是要「由十誡行」</a:t>
            </a:r>
            <a:endParaRPr lang="en-US" altLang="zh-TW" sz="36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zh-HK" sz="360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發於中、形於外</a:t>
            </a:r>
            <a:endParaRPr lang="en-US" altLang="zh-TW" sz="36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要「</a:t>
            </a:r>
            <a:r>
              <a:rPr lang="zh-TW" altLang="zh-HK" sz="3600" b="1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愛上</a:t>
            </a:r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」十誡和一切規矩，直至「</a:t>
            </a:r>
            <a:r>
              <a:rPr lang="zh-TW" altLang="zh-HK" sz="3600" b="1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忘了</a:t>
            </a:r>
            <a:r>
              <a:rPr lang="zh-TW" altLang="zh-HK" sz="3600">
                <a:latin typeface="華康儷中黑" panose="020B0509000000000000" pitchFamily="49" charset="-120"/>
                <a:ea typeface="華康儷中黑" panose="020B0509000000000000" pitchFamily="49" charset="-120"/>
              </a:rPr>
              <a:t>」或消化了這些誡命或規矩為止</a:t>
            </a:r>
            <a:endParaRPr lang="zh-HK" altLang="en-US" sz="36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副標題 2">
            <a:extLst>
              <a:ext uri="{FF2B5EF4-FFF2-40B4-BE49-F238E27FC236}">
                <a16:creationId xmlns:a16="http://schemas.microsoft.com/office/drawing/2014/main" id="{A483700F-91F4-47E3-8CFA-1043057A9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fontAlgn="b"/>
            <a:endParaRPr lang="en-US" altLang="zh-TW" sz="140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fontAlgn="b"/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四、真信仰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不在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追求「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奇跡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」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有人以宣揚奇跡去「吸引」人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但每個宗教所宣揚的奇跡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數之不盡，欲憑奇跡的多寡去判定宗教的真偽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並無意義。因為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奇跡並非信仰的核心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。</a:t>
            </a:r>
          </a:p>
          <a:p>
            <a:pPr algn="l" fontAlgn="b"/>
            <a:r>
              <a:rPr lang="en-US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其實奇跡是存在的，聖經中也記載了很多奇跡，但我們自己卻很少親身經驗到奇跡。聖經中的奇跡有特殊的含義，它象徵一個「善必勝惡」的時代的來臨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耶穌也是借著他顯的四種奇跡（征服大自然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治病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驅魔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復活死人）去證明他就是天主，所以 要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相信和接納他的話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；但現代奇跡卻並非宗教的核心。我們既不是為了貪圖獲得奇跡而信仰，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我們的信仰也毋需靠奇跡去支持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。</a:t>
            </a:r>
            <a:endParaRPr lang="zh-TW" altLang="zh-HK">
              <a:solidFill>
                <a:srgbClr val="9900CC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副標題 2">
            <a:extLst>
              <a:ext uri="{FF2B5EF4-FFF2-40B4-BE49-F238E27FC236}">
                <a16:creationId xmlns:a16="http://schemas.microsoft.com/office/drawing/2014/main" id="{3BFD2420-83B3-46CF-9242-071C0D964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相反地，真正的宗教信仰會讓我們看到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人生本身就是一個大奇跡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：大自然的瑰麗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人們相親相愛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;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吸毒的人戒了毒；自私自利的商人成了童叟無欺的好商人；我們天天能夠起床；我們發覺我們所愛的人仍然健在</a:t>
            </a:r>
            <a:r>
              <a:rPr lang="en-US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……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這一切都是「奇跡」，都值得我們慶賀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欣賞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感謝。</a:t>
            </a:r>
          </a:p>
          <a:p>
            <a:pPr algn="l" fontAlgn="b"/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    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耶穌顯奇蹟後往往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禁止人傳揚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（這叫</a:t>
            </a:r>
            <a:r>
              <a:rPr lang="zh-TW" altLang="zh-HK">
                <a:solidFill>
                  <a:srgbClr val="0000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默西亞的秘密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），是為了不讓人把奇蹟放在第一位，甚至減低了</a:t>
            </a:r>
            <a:r>
              <a:rPr lang="zh-TW" altLang="zh-HK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天主聖言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的重要性。我們要效法耶穌，就不</a:t>
            </a:r>
            <a:r>
              <a:rPr lang="zh-TW" altLang="en-US">
                <a:latin typeface="華康儷中黑" panose="020B0509000000000000" pitchFamily="49" charset="-120"/>
                <a:ea typeface="華康儷中黑" panose="020B0509000000000000" pitchFamily="49" charset="-120"/>
              </a:rPr>
              <a:t>必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「宣揚」</a:t>
            </a:r>
            <a:r>
              <a:rPr lang="zh-TW" altLang="en-US">
                <a:latin typeface="華康儷中黑" panose="020B0509000000000000" pitchFamily="49" charset="-120"/>
                <a:ea typeface="華康儷中黑" panose="020B0509000000000000" pitchFamily="49" charset="-120"/>
              </a:rPr>
              <a:t>這種</a:t>
            </a:r>
            <a:r>
              <a:rPr lang="zh-TW" altLang="zh-HK">
                <a:latin typeface="華康儷中黑" panose="020B0509000000000000" pitchFamily="49" charset="-120"/>
                <a:ea typeface="華康儷中黑" panose="020B0509000000000000" pitchFamily="49" charset="-120"/>
              </a:rPr>
              <a:t>奇蹟！</a:t>
            </a:r>
          </a:p>
          <a:p>
            <a:endParaRPr lang="zh-HK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副標題 2">
            <a:extLst>
              <a:ext uri="{FF2B5EF4-FFF2-40B4-BE49-F238E27FC236}">
                <a16:creationId xmlns:a16="http://schemas.microsoft.com/office/drawing/2014/main" id="{C133C057-456B-4A6D-982F-1A64F3C9B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fontAlgn="b"/>
            <a:r>
              <a:rPr lang="zh-TW" altLang="zh-HK">
                <a:ea typeface="華康儷中黑" panose="020B0509000000000000" pitchFamily="49" charset="-120"/>
              </a:rPr>
              <a:t>五、信仰要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避免陷於狂熱</a:t>
            </a: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有些人過分強調宗教的感性層面，逐漸引導信徒走上「狂熱」之途。他們在聚會中狂叫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號哭，有時甚至使人達到「竭斯底裡亞」</a:t>
            </a:r>
            <a:r>
              <a:rPr lang="en-US" altLang="zh-HK">
                <a:ea typeface="華康儷中黑" panose="020B0509000000000000" pitchFamily="49" charset="-120"/>
              </a:rPr>
              <a:t>(hysteria) </a:t>
            </a:r>
            <a:r>
              <a:rPr lang="zh-TW" altLang="zh-HK">
                <a:ea typeface="華康儷中黑" panose="020B0509000000000000" pitchFamily="49" charset="-120"/>
              </a:rPr>
              <a:t>的瘋狂地步；這是很危險的。</a:t>
            </a:r>
          </a:p>
          <a:p>
            <a:pPr algn="l" fontAlgn="b"/>
            <a:r>
              <a:rPr lang="en-US" altLang="zh-HK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過分的宗教狂熱可以使信仰變得非理性和反理性。更甚者，還會使信徒妄自掣起信仰的大旗，去攻擊，甚至迫害異端者</a:t>
            </a:r>
            <a:r>
              <a:rPr lang="en-US" altLang="zh-HK" sz="2800">
                <a:ea typeface="華康儷中黑" panose="020B0509000000000000" pitchFamily="49" charset="-120"/>
              </a:rPr>
              <a:t>(</a:t>
            </a:r>
            <a:r>
              <a:rPr lang="zh-TW" altLang="zh-HK" sz="2800">
                <a:ea typeface="華康儷中黑" panose="020B0509000000000000" pitchFamily="49" charset="-120"/>
              </a:rPr>
              <a:t>其實只是異己者！</a:t>
            </a:r>
            <a:r>
              <a:rPr lang="en-US" altLang="zh-HK" sz="2800">
                <a:ea typeface="華康儷中黑" panose="020B0509000000000000" pitchFamily="49" charset="-120"/>
              </a:rPr>
              <a:t>)</a:t>
            </a:r>
            <a:r>
              <a:rPr lang="zh-TW" altLang="zh-HK">
                <a:ea typeface="華康儷中黑" panose="020B0509000000000000" pitchFamily="49" charset="-120"/>
              </a:rPr>
              <a:t>這種信仰除了鞏固宣教士的權威及增加他們自己的經濟收益外，對人生、對世界大同可說是害多於利。很可惜的是，這種宣洩情感式的宗教行為，在冷漠的世界中，可以治療人在社會中因經常被拒絕而受到的</a:t>
            </a:r>
            <a:endParaRPr lang="zh-HK" altLang="en-US"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副標題 2">
            <a:extLst>
              <a:ext uri="{FF2B5EF4-FFF2-40B4-BE49-F238E27FC236}">
                <a16:creationId xmlns:a16="http://schemas.microsoft.com/office/drawing/2014/main" id="{15F935B1-5642-4D7F-9953-64AB37761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fontAlgn="b"/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zh-TW" altLang="zh-HK">
                <a:ea typeface="華康儷中黑" panose="020B0509000000000000" pitchFamily="49" charset="-120"/>
              </a:rPr>
              <a:t>創傷，所以信仰這種宗教的人還是趨之若鶩。</a:t>
            </a: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本來深刻的宗教經驗可以使人</a:t>
            </a:r>
            <a:r>
              <a:rPr lang="zh-TW" altLang="zh-HK">
                <a:solidFill>
                  <a:srgbClr val="0000FF"/>
                </a:solidFill>
                <a:ea typeface="華康儷中黑" panose="020B0509000000000000" pitchFamily="49" charset="-120"/>
              </a:rPr>
              <a:t>感動</a:t>
            </a:r>
            <a:r>
              <a:rPr lang="en-US" altLang="zh-TW">
                <a:solidFill>
                  <a:srgbClr val="0000FF"/>
                </a:solidFill>
                <a:ea typeface="華康儷中黑" panose="020B05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ea typeface="華康儷中黑" panose="020B0509000000000000" pitchFamily="49" charset="-120"/>
              </a:rPr>
              <a:t>流淚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或在另一方面使人</a:t>
            </a:r>
            <a:r>
              <a:rPr lang="zh-TW" altLang="zh-HK">
                <a:solidFill>
                  <a:srgbClr val="0000FF"/>
                </a:solidFill>
                <a:ea typeface="華康儷中黑" panose="020B0509000000000000" pitchFamily="49" charset="-120"/>
              </a:rPr>
              <a:t>喜樂、甚至手舞足蹈</a:t>
            </a:r>
            <a:r>
              <a:rPr lang="zh-TW" altLang="zh-HK">
                <a:ea typeface="華康儷中黑" panose="020B0509000000000000" pitchFamily="49" charset="-120"/>
              </a:rPr>
              <a:t>。這是健康的。不過，這只是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信仰生活中的一小部分</a:t>
            </a:r>
            <a:r>
              <a:rPr lang="zh-TW" altLang="zh-HK">
                <a:ea typeface="華康儷中黑" panose="020B0509000000000000" pitchFamily="49" charset="-120"/>
              </a:rPr>
              <a:t>。信仰應比一時的感動和短暫的皈依更有深度。它應是一個人全心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全意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堅決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不可反悔的行為，人願意無條件地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接受</a:t>
            </a:r>
            <a:r>
              <a:rPr lang="zh-TW" altLang="zh-HK">
                <a:ea typeface="華康儷中黑" panose="020B0509000000000000" pitchFamily="49" charset="-120"/>
              </a:rPr>
              <a:t>天主進入自己的生命，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指導</a:t>
            </a:r>
            <a:r>
              <a:rPr lang="zh-TW" altLang="zh-HK">
                <a:ea typeface="華康儷中黑" panose="020B0509000000000000" pitchFamily="49" charset="-120"/>
              </a:rPr>
              <a:t>自己的生命和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改變</a:t>
            </a:r>
            <a:r>
              <a:rPr lang="zh-TW" altLang="zh-HK">
                <a:ea typeface="華康儷中黑" panose="020B0509000000000000" pitchFamily="49" charset="-120"/>
              </a:rPr>
              <a:t>自己的生命。他在信仰生活中，有熱情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感動的時刻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也有冷然面對和正視生命的時刻。</a:t>
            </a: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真正的信仰是終生的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有深度的；有「</a:t>
            </a:r>
            <a:r>
              <a:rPr lang="zh-TW" altLang="zh-HK">
                <a:solidFill>
                  <a:srgbClr val="0000FF"/>
                </a:solidFill>
                <a:ea typeface="華康儷中黑" panose="020B0509000000000000" pitchFamily="49" charset="-120"/>
              </a:rPr>
              <a:t>熱</a:t>
            </a:r>
            <a:r>
              <a:rPr lang="zh-TW" altLang="zh-HK">
                <a:ea typeface="華康儷中黑" panose="020B0509000000000000" pitchFamily="49" charset="-120"/>
              </a:rPr>
              <a:t>」的時候，也有「</a:t>
            </a:r>
            <a:r>
              <a:rPr lang="zh-TW" altLang="zh-HK">
                <a:solidFill>
                  <a:srgbClr val="0000FF"/>
                </a:solidFill>
                <a:ea typeface="華康儷中黑" panose="020B0509000000000000" pitchFamily="49" charset="-120"/>
              </a:rPr>
              <a:t>冷靜</a:t>
            </a:r>
            <a:r>
              <a:rPr lang="zh-TW" altLang="zh-HK">
                <a:ea typeface="華康儷中黑" panose="020B0509000000000000" pitchFamily="49" charset="-120"/>
              </a:rPr>
              <a:t>」的時候。</a:t>
            </a:r>
            <a:r>
              <a:rPr lang="en-US" altLang="zh-TW">
                <a:ea typeface="華康儷中黑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b="1">
                <a:solidFill>
                  <a:srgbClr val="FF0000"/>
                </a:solidFill>
                <a:ea typeface="華康儷中黑" panose="020B0509000000000000" pitchFamily="49" charset="-120"/>
                <a:sym typeface="Wingdings" panose="05000000000000000000" pitchFamily="2" charset="2"/>
              </a:rPr>
              <a:t>靜水流深</a:t>
            </a:r>
            <a:endParaRPr lang="zh-TW" altLang="zh-HK" b="1">
              <a:solidFill>
                <a:srgbClr val="FF0000"/>
              </a:solidFill>
              <a:ea typeface="華康儷中黑" panose="020B0509000000000000" pitchFamily="49" charset="-120"/>
            </a:endParaRPr>
          </a:p>
          <a:p>
            <a:pPr algn="l"/>
            <a:endParaRPr lang="zh-HK" altLang="en-US"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副標題 2">
            <a:extLst>
              <a:ext uri="{FF2B5EF4-FFF2-40B4-BE49-F238E27FC236}">
                <a16:creationId xmlns:a16="http://schemas.microsoft.com/office/drawing/2014/main" id="{F096F0F8-D020-453A-902D-D22074A65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</a:t>
            </a:r>
          </a:p>
          <a:p>
            <a:pPr fontAlgn="b">
              <a:spcAft>
                <a:spcPts val="1200"/>
              </a:spcAft>
            </a:pPr>
            <a:r>
              <a:rPr lang="zh-TW" altLang="zh-HK">
                <a:ea typeface="華康儷中黑" panose="020B0509000000000000" pitchFamily="49" charset="-120"/>
              </a:rPr>
              <a:t>六、真宗教並不等於「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禮節儀式</a:t>
            </a:r>
            <a:r>
              <a:rPr lang="zh-TW" altLang="zh-HK">
                <a:ea typeface="華康儷中黑" panose="020B0509000000000000" pitchFamily="49" charset="-120"/>
              </a:rPr>
              <a:t>」</a:t>
            </a: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一切宗教都有或繁或簡的禮儀，這是重要的；但禮節儀式不過只是一種發諸內而形諸外的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標記</a:t>
            </a:r>
            <a:r>
              <a:rPr lang="zh-TW" altLang="zh-HK">
                <a:ea typeface="華康儷中黑" panose="020B0509000000000000" pitchFamily="49" charset="-120"/>
              </a:rPr>
              <a:t>，所以並非信仰的核心。</a:t>
            </a:r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</a:t>
            </a:r>
            <a:r>
              <a:rPr lang="zh-TW" altLang="zh-HK">
                <a:ea typeface="華康儷中黑" panose="020B0509000000000000" pitchFamily="49" charset="-120"/>
              </a:rPr>
              <a:t>耶穌很重視內心的虔誠，他認為「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天主是神</a:t>
            </a:r>
            <a:r>
              <a:rPr lang="en-US" altLang="zh-TW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朝拜他的人</a:t>
            </a:r>
            <a:r>
              <a:rPr lang="en-US" altLang="zh-TW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應當以心神</a:t>
            </a:r>
            <a:r>
              <a:rPr lang="en-US" altLang="zh-TW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以真理去朝拜。</a:t>
            </a:r>
            <a:r>
              <a:rPr lang="zh-TW" altLang="zh-HK">
                <a:ea typeface="華康儷中黑" panose="020B0509000000000000" pitchFamily="49" charset="-120"/>
              </a:rPr>
              <a:t>」</a:t>
            </a:r>
            <a:r>
              <a:rPr lang="zh-TW" altLang="zh-HK" sz="2400">
                <a:ea typeface="華康儷中黑" panose="020B0509000000000000" pitchFamily="49" charset="-120"/>
              </a:rPr>
              <a:t>（若</a:t>
            </a:r>
            <a:r>
              <a:rPr lang="en-US" altLang="zh-HK" sz="2400">
                <a:ea typeface="華康儷中黑" panose="020B0509000000000000" pitchFamily="49" charset="-120"/>
              </a:rPr>
              <a:t>4:23</a:t>
            </a:r>
            <a:r>
              <a:rPr lang="zh-TW" altLang="zh-HK" sz="2400">
                <a:ea typeface="華康儷中黑" panose="020B0509000000000000" pitchFamily="49" charset="-120"/>
              </a:rPr>
              <a:t>）</a:t>
            </a:r>
            <a:endParaRPr lang="en-US" altLang="zh-TW" sz="2400"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 sz="2400">
                <a:ea typeface="華康儷中黑" panose="020B0509000000000000" pitchFamily="49" charset="-120"/>
              </a:rPr>
              <a:t>         </a:t>
            </a:r>
            <a:r>
              <a:rPr lang="zh-TW" altLang="zh-HK">
                <a:ea typeface="華康儷中黑" panose="020B0509000000000000" pitchFamily="49" charset="-120"/>
              </a:rPr>
              <a:t>所以只重外表而缺乏內心的虔敬和真誠，實在是捨本逐末；必須兩者兼備，相得益彰。</a:t>
            </a:r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zh-TW" altLang="en-US">
                <a:ea typeface="華康儷中黑" panose="020B0509000000000000" pitchFamily="49" charset="-120"/>
              </a:rPr>
              <a:t>       孔子要以禮樂治天下，但不忘：「</a:t>
            </a:r>
            <a:r>
              <a:rPr lang="zh-TW" altLang="en-US">
                <a:solidFill>
                  <a:srgbClr val="FF0000"/>
                </a:solidFill>
                <a:ea typeface="華康儷中黑" panose="020B0509000000000000" pitchFamily="49" charset="-120"/>
              </a:rPr>
              <a:t>人而不仁</a:t>
            </a:r>
            <a:r>
              <a:rPr lang="en-US" altLang="zh-TW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>
                <a:solidFill>
                  <a:srgbClr val="FF0000"/>
                </a:solidFill>
                <a:ea typeface="華康儷中黑" panose="020B0509000000000000" pitchFamily="49" charset="-120"/>
              </a:rPr>
              <a:t>如禮何？人而不仁</a:t>
            </a:r>
            <a:r>
              <a:rPr lang="en-US" altLang="zh-TW">
                <a:solidFill>
                  <a:srgbClr val="FF00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>
                <a:solidFill>
                  <a:srgbClr val="FF0000"/>
                </a:solidFill>
                <a:ea typeface="華康儷中黑" panose="020B0509000000000000" pitchFamily="49" charset="-120"/>
              </a:rPr>
              <a:t>如樂何？</a:t>
            </a:r>
            <a:r>
              <a:rPr lang="zh-TW" altLang="en-US">
                <a:ea typeface="華康儷中黑" panose="020B0509000000000000" pitchFamily="49" charset="-120"/>
              </a:rPr>
              <a:t>」</a:t>
            </a:r>
            <a:endParaRPr lang="zh-TW" altLang="zh-HK"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D1B7D9C-41A2-4010-AF92-DDB94DD83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930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48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信 仰 何 用 ？</a:t>
            </a:r>
            <a:br>
              <a:rPr lang="zh-TW" altLang="en-US" sz="4800" b="1" dirty="0">
                <a:solidFill>
                  <a:srgbClr val="A5002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</a:br>
            <a:r>
              <a:rPr lang="zh-TW" altLang="en-US" sz="4000" b="1" dirty="0">
                <a:solidFill>
                  <a:srgbClr val="A5002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文明的衝突？世界和平的希望？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F3CE422-4072-49FD-AB17-E6E9CC978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9144000" cy="5013325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buFontTx/>
              <a:buNone/>
            </a:pPr>
            <a:r>
              <a:rPr lang="zh-TW" altLang="en-US" sz="4200" b="1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舊道德、舊宗教</a:t>
            </a:r>
            <a:r>
              <a:rPr lang="zh-TW" altLang="en-US" sz="4800" b="1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未能</a:t>
            </a:r>
            <a:r>
              <a:rPr lang="zh-TW" altLang="en-US" sz="4200" b="1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帶來世界和平</a:t>
            </a:r>
          </a:p>
          <a:p>
            <a:pPr algn="ctr" eaLnBrk="1" hangingPunct="1">
              <a:lnSpc>
                <a:spcPct val="115000"/>
              </a:lnSpc>
              <a:buFontTx/>
              <a:buNone/>
            </a:pPr>
            <a:r>
              <a:rPr lang="zh-TW" altLang="en-US" sz="3600" b="1">
                <a:solidFill>
                  <a:srgbClr val="0066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除非</a:t>
            </a:r>
          </a:p>
          <a:p>
            <a:pPr algn="ctr" eaLnBrk="1" hangingPunct="1">
              <a:lnSpc>
                <a:spcPct val="115000"/>
              </a:lnSpc>
              <a:buFontTx/>
              <a:buNone/>
            </a:pPr>
            <a:r>
              <a:rPr lang="zh-TW" altLang="en-US" sz="3600" b="1">
                <a:solidFill>
                  <a:srgbClr val="0066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一個國家能征服所有國家</a:t>
            </a:r>
            <a:r>
              <a:rPr lang="en-US" altLang="zh-TW" sz="3600" b="1">
                <a:solidFill>
                  <a:srgbClr val="0066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——</a:t>
            </a:r>
            <a:r>
              <a:rPr lang="zh-TW" altLang="en-US" sz="3600" b="1">
                <a:solidFill>
                  <a:srgbClr val="0066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且心悅誠服</a:t>
            </a:r>
          </a:p>
          <a:p>
            <a:pPr algn="ctr" eaLnBrk="1" hangingPunct="1">
              <a:lnSpc>
                <a:spcPct val="115000"/>
              </a:lnSpc>
              <a:buFontTx/>
              <a:buNone/>
            </a:pPr>
            <a:r>
              <a:rPr lang="zh-TW" altLang="en-US" sz="3600" b="1">
                <a:solidFill>
                  <a:srgbClr val="660066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一種文化能征服所有文化</a:t>
            </a:r>
            <a:r>
              <a:rPr lang="en-US" altLang="zh-TW" sz="3600" b="1">
                <a:solidFill>
                  <a:srgbClr val="660066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——</a:t>
            </a:r>
            <a:r>
              <a:rPr lang="zh-TW" altLang="en-US" sz="3600" b="1">
                <a:solidFill>
                  <a:srgbClr val="660066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且心裡佩服</a:t>
            </a:r>
          </a:p>
          <a:p>
            <a:pPr algn="ctr" eaLnBrk="1" hangingPunct="1">
              <a:lnSpc>
                <a:spcPct val="115000"/>
              </a:lnSpc>
              <a:buFontTx/>
              <a:buNone/>
            </a:pPr>
            <a:r>
              <a:rPr lang="zh-TW" altLang="en-US" sz="3600" b="1">
                <a:solidFill>
                  <a:srgbClr val="CC33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一個宗教能皈化所有宗教</a:t>
            </a:r>
            <a:r>
              <a:rPr lang="en-US" altLang="zh-TW" sz="3600" b="1">
                <a:solidFill>
                  <a:srgbClr val="CC33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——</a:t>
            </a:r>
            <a:r>
              <a:rPr lang="zh-TW" altLang="en-US" sz="3600" b="1">
                <a:solidFill>
                  <a:srgbClr val="CC33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且完全認同</a:t>
            </a:r>
          </a:p>
          <a:p>
            <a:pPr algn="ctr" eaLnBrk="1" hangingPunct="1">
              <a:lnSpc>
                <a:spcPct val="115000"/>
              </a:lnSpc>
              <a:buFontTx/>
              <a:buNone/>
            </a:pPr>
            <a:r>
              <a:rPr lang="zh-TW" altLang="en-US" sz="3600" b="1">
                <a:solidFill>
                  <a:srgbClr val="80008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有 可 能 嗎 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副標題 2">
            <a:extLst>
              <a:ext uri="{FF2B5EF4-FFF2-40B4-BE49-F238E27FC236}">
                <a16:creationId xmlns:a16="http://schemas.microsoft.com/office/drawing/2014/main" id="{9BACA1EA-3B04-4DAD-B0EC-2ED48DCFA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fontAlgn="b"/>
            <a:endParaRPr lang="en-US" altLang="zh-TW">
              <a:ea typeface="華康儷中黑" panose="020B0509000000000000" pitchFamily="49" charset="-120"/>
            </a:endParaRPr>
          </a:p>
          <a:p>
            <a:pPr fontAlgn="b"/>
            <a:r>
              <a:rPr lang="zh-TW" altLang="zh-HK">
                <a:ea typeface="華康儷中黑" panose="020B0509000000000000" pitchFamily="49" charset="-120"/>
              </a:rPr>
              <a:t>七、真宗教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絕非</a:t>
            </a:r>
            <a:r>
              <a:rPr lang="zh-TW" altLang="zh-HK">
                <a:ea typeface="華康儷中黑" panose="020B0509000000000000" pitchFamily="49" charset="-120"/>
              </a:rPr>
              <a:t>「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法術魔力</a:t>
            </a:r>
            <a:r>
              <a:rPr lang="zh-TW" altLang="zh-HK">
                <a:ea typeface="華康儷中黑" panose="020B0509000000000000" pitchFamily="49" charset="-120"/>
              </a:rPr>
              <a:t>」</a:t>
            </a: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法術或魔力所標榜的是「言語」（例如咒語、經文等）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「動作」（例如「作法」）或某些「物體」（例如符籙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鏡等）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本身的「法力」</a:t>
            </a:r>
            <a:r>
              <a:rPr lang="zh-TW" altLang="zh-HK">
                <a:ea typeface="華康儷中黑" panose="020B0509000000000000" pitchFamily="49" charset="-120"/>
              </a:rPr>
              <a:t>。人們甚至相信神也會屈服在這些言語、動作或物體之下。</a:t>
            </a:r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天主教卻是相信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神的本身</a:t>
            </a:r>
            <a:r>
              <a:rPr lang="zh-TW" altLang="zh-HK">
                <a:ea typeface="華康儷中黑" panose="020B0509000000000000" pitchFamily="49" charset="-120"/>
              </a:rPr>
              <a:t>，而且要按神的旨意去生活，去聖化自己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改善世界。神絕對不是供人役使的對象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zh-HK">
                <a:ea typeface="華康儷中黑" panose="020B0509000000000000" pitchFamily="49" charset="-120"/>
              </a:rPr>
              <a:t>相反地</a:t>
            </a:r>
            <a:r>
              <a:rPr lang="en-US" altLang="zh-TW">
                <a:ea typeface="華康儷中黑" panose="020B0509000000000000" pitchFamily="49" charset="-120"/>
              </a:rPr>
              <a:t>,</a:t>
            </a:r>
            <a:r>
              <a:rPr lang="zh-TW" altLang="en-US">
                <a:ea typeface="華康儷中黑" panose="020B0509000000000000" pitchFamily="49" charset="-120"/>
              </a:rPr>
              <a:t>神</a:t>
            </a:r>
            <a:r>
              <a:rPr lang="zh-TW" altLang="zh-HK">
                <a:ea typeface="華康儷中黑" panose="020B0509000000000000" pitchFamily="49" charset="-120"/>
              </a:rPr>
              <a:t>卻是人生活的目標和取向</a:t>
            </a:r>
            <a:r>
              <a:rPr lang="zh-TW" altLang="en-US">
                <a:ea typeface="華康儷中黑" panose="020B0509000000000000" pitchFamily="49" charset="-120"/>
              </a:rPr>
              <a:t>。</a:t>
            </a:r>
            <a:endParaRPr lang="zh-TW" altLang="zh-HK">
              <a:ea typeface="華康儷中黑" panose="020B0509000000000000" pitchFamily="49" charset="-120"/>
            </a:endParaRPr>
          </a:p>
          <a:p>
            <a:pPr algn="l"/>
            <a:endParaRPr lang="zh-HK" altLang="en-US"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副標題 2">
            <a:extLst>
              <a:ext uri="{FF2B5EF4-FFF2-40B4-BE49-F238E27FC236}">
                <a16:creationId xmlns:a16="http://schemas.microsoft.com/office/drawing/2014/main" id="{03D9FAA7-2984-4573-B4BF-2C5D0A3B9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fontAlgn="b"/>
            <a:endParaRPr lang="en-US" altLang="zh-TW">
              <a:ea typeface="華康儷中黑" panose="020B0509000000000000" pitchFamily="49" charset="-120"/>
            </a:endParaRPr>
          </a:p>
          <a:p>
            <a:pPr fontAlgn="b">
              <a:spcAft>
                <a:spcPts val="1200"/>
              </a:spcAft>
            </a:pPr>
            <a:r>
              <a:rPr lang="zh-TW" altLang="zh-HK">
                <a:ea typeface="華康儷中黑" panose="020B0509000000000000" pitchFamily="49" charset="-120"/>
              </a:rPr>
              <a:t>八、真宗教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並非源於</a:t>
            </a:r>
            <a:r>
              <a:rPr lang="zh-TW" altLang="zh-HK">
                <a:ea typeface="華康儷中黑" panose="020B0509000000000000" pitchFamily="49" charset="-120"/>
              </a:rPr>
              <a:t>人的</a:t>
            </a:r>
            <a:r>
              <a:rPr lang="zh-TW" altLang="zh-HK">
                <a:solidFill>
                  <a:srgbClr val="FF0000"/>
                </a:solidFill>
                <a:ea typeface="華康儷中黑" panose="020B0509000000000000" pitchFamily="49" charset="-120"/>
              </a:rPr>
              <a:t>無知與無能</a:t>
            </a: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有社會學家認定宗教是源於人的無知與無能</a:t>
            </a:r>
            <a:r>
              <a:rPr lang="zh-TW" altLang="en-US">
                <a:ea typeface="華康儷中黑" panose="020B0509000000000000" pitchFamily="49" charset="-120"/>
              </a:rPr>
              <a:t>。</a:t>
            </a:r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無知，所以誤信打雷是雷公作怪；無能，所以漁夫在茫茫大海中，易於產生求神拜佛的心理。</a:t>
            </a:r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隨著民智的開啟</a:t>
            </a:r>
            <a:r>
              <a:rPr lang="en-US" altLang="zh-TW">
                <a:ea typeface="華康儷中黑" panose="020B0509000000000000" pitchFamily="49" charset="-120"/>
              </a:rPr>
              <a:t>(</a:t>
            </a:r>
            <a:r>
              <a:rPr lang="zh-TW" altLang="zh-HK">
                <a:ea typeface="華康儷中黑" panose="020B0509000000000000" pitchFamily="49" charset="-120"/>
              </a:rPr>
              <a:t>打破了無知</a:t>
            </a:r>
            <a:r>
              <a:rPr lang="en-US" altLang="zh-TW">
                <a:ea typeface="華康儷中黑" panose="020B0509000000000000" pitchFamily="49" charset="-120"/>
              </a:rPr>
              <a:t>)</a:t>
            </a:r>
            <a:r>
              <a:rPr lang="zh-TW" altLang="zh-HK">
                <a:ea typeface="華康儷中黑" panose="020B0509000000000000" pitchFamily="49" charset="-120"/>
              </a:rPr>
              <a:t>，與科技的發展</a:t>
            </a:r>
            <a:br>
              <a:rPr lang="en-US" altLang="zh-TW">
                <a:ea typeface="華康儷中黑" panose="020B0509000000000000" pitchFamily="49" charset="-120"/>
              </a:rPr>
            </a:br>
            <a:r>
              <a:rPr lang="en-US" altLang="zh-TW">
                <a:ea typeface="華康儷中黑" panose="020B0509000000000000" pitchFamily="49" charset="-120"/>
              </a:rPr>
              <a:t>(</a:t>
            </a:r>
            <a:r>
              <a:rPr lang="zh-TW" altLang="zh-HK">
                <a:ea typeface="華康儷中黑" panose="020B0509000000000000" pitchFamily="49" charset="-120"/>
              </a:rPr>
              <a:t>人變得越來越能幹</a:t>
            </a:r>
            <a:r>
              <a:rPr lang="en-US" altLang="zh-TW">
                <a:ea typeface="華康儷中黑" panose="020B0509000000000000" pitchFamily="49" charset="-120"/>
              </a:rPr>
              <a:t>)</a:t>
            </a:r>
            <a:r>
              <a:rPr lang="zh-TW" altLang="zh-HK">
                <a:ea typeface="華康儷中黑" panose="020B0509000000000000" pitchFamily="49" charset="-120"/>
              </a:rPr>
              <a:t>，於是上述的社會學家便認定神可以壽終正寢了。</a:t>
            </a:r>
            <a:endParaRPr lang="en-US" altLang="zh-TW">
              <a:ea typeface="華康儷中黑" panose="020B0509000000000000" pitchFamily="49" charset="-120"/>
            </a:endParaRPr>
          </a:p>
          <a:p>
            <a:pPr algn="l" fontAlgn="b"/>
            <a:r>
              <a:rPr lang="en-US" altLang="zh-TW">
                <a:ea typeface="華康儷中黑" panose="020B0509000000000000" pitchFamily="49" charset="-120"/>
              </a:rPr>
              <a:t>       </a:t>
            </a:r>
            <a:r>
              <a:rPr lang="zh-TW" altLang="zh-HK">
                <a:ea typeface="華康儷中黑" panose="020B0509000000000000" pitchFamily="49" charset="-120"/>
              </a:rPr>
              <a:t>信仰，當然不是指這一套！</a:t>
            </a:r>
          </a:p>
          <a:p>
            <a:pPr algn="l"/>
            <a:endParaRPr lang="zh-HK" altLang="en-US">
              <a:ea typeface="華康儷中黑" panose="020B0509000000000000" pitchFamily="49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副標題 2">
            <a:extLst>
              <a:ext uri="{FF2B5EF4-FFF2-40B4-BE49-F238E27FC236}">
                <a16:creationId xmlns:a16="http://schemas.microsoft.com/office/drawing/2014/main" id="{F0718634-FE4E-43E7-A47A-CBF9AA5A1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fontAlgn="b"/>
            <a:endParaRPr lang="en-US" altLang="zh-TW" sz="3000">
              <a:ea typeface="華康儷中黑" panose="020B0509000000000000" pitchFamily="49" charset="-120"/>
            </a:endParaRPr>
          </a:p>
          <a:p>
            <a:pPr fontAlgn="b">
              <a:spcAft>
                <a:spcPts val="1200"/>
              </a:spcAft>
            </a:pPr>
            <a:r>
              <a:rPr lang="zh-TW" altLang="zh-HK" sz="3000">
                <a:ea typeface="華康儷中黑" panose="020B0509000000000000" pitchFamily="49" charset="-120"/>
              </a:rPr>
              <a:t>九、真宗教</a:t>
            </a:r>
            <a:r>
              <a:rPr lang="zh-TW" altLang="zh-HK" sz="3000">
                <a:solidFill>
                  <a:srgbClr val="FF0000"/>
                </a:solidFill>
                <a:ea typeface="華康儷中黑" panose="020B0509000000000000" pitchFamily="49" charset="-120"/>
              </a:rPr>
              <a:t>不是有閑階級</a:t>
            </a:r>
            <a:r>
              <a:rPr lang="zh-TW" altLang="zh-HK" sz="3000">
                <a:ea typeface="華康儷中黑" panose="020B0509000000000000" pitchFamily="49" charset="-120"/>
              </a:rPr>
              <a:t>的奢侈品</a:t>
            </a:r>
          </a:p>
          <a:p>
            <a:pPr algn="l" fontAlgn="b"/>
            <a:r>
              <a:rPr lang="en-US" altLang="zh-TW" sz="3000">
                <a:ea typeface="華康儷中黑" panose="020B0509000000000000" pitchFamily="49" charset="-120"/>
              </a:rPr>
              <a:t>       </a:t>
            </a:r>
            <a:r>
              <a:rPr lang="zh-TW" altLang="zh-HK" sz="3000">
                <a:ea typeface="華康儷中黑" panose="020B0509000000000000" pitchFamily="49" charset="-120"/>
              </a:rPr>
              <a:t>有些人信教，只是因為太清閒，要找朋友、湊熱鬧。他們有空才去教堂參加活動，一旦忙起來，便不再相信。</a:t>
            </a:r>
            <a:r>
              <a:rPr lang="en-US" altLang="zh-TW" sz="3000">
                <a:ea typeface="華康儷中黑" panose="020B0509000000000000" pitchFamily="49" charset="-120"/>
              </a:rPr>
              <a:t> </a:t>
            </a:r>
          </a:p>
          <a:p>
            <a:pPr algn="l" fontAlgn="b"/>
            <a:r>
              <a:rPr lang="en-US" altLang="zh-TW" sz="3000">
                <a:ea typeface="華康儷中黑" panose="020B0509000000000000" pitchFamily="49" charset="-120"/>
              </a:rPr>
              <a:t>       </a:t>
            </a:r>
            <a:r>
              <a:rPr lang="zh-TW" altLang="zh-HK" sz="3000">
                <a:ea typeface="華康儷中黑" panose="020B0509000000000000" pitchFamily="49" charset="-120"/>
              </a:rPr>
              <a:t>所以有些人求學時、未婚時很熱心，結婚了，或者有了事業，便冷淡了；有些人環境順遂時，感到</a:t>
            </a:r>
            <a:br>
              <a:rPr lang="en-US" altLang="zh-TW" sz="3000">
                <a:ea typeface="華康儷中黑" panose="020B0509000000000000" pitchFamily="49" charset="-120"/>
              </a:rPr>
            </a:br>
            <a:r>
              <a:rPr lang="zh-TW" altLang="zh-HK" sz="3000">
                <a:ea typeface="華康儷中黑" panose="020B0509000000000000" pitchFamily="49" charset="-120"/>
              </a:rPr>
              <a:t>「天恩浩蕩」，所以十分虔誠，一旦遇到挫折，便怨天尤人，連教堂也不去了。</a:t>
            </a:r>
          </a:p>
          <a:p>
            <a:pPr algn="l" fontAlgn="b"/>
            <a:r>
              <a:rPr lang="en-US" altLang="zh-TW" sz="3000">
                <a:ea typeface="華康儷中黑" panose="020B0509000000000000" pitchFamily="49" charset="-120"/>
              </a:rPr>
              <a:t>       </a:t>
            </a:r>
            <a:r>
              <a:rPr lang="zh-TW" altLang="zh-HK" sz="3000">
                <a:ea typeface="華康儷中黑" panose="020B0509000000000000" pitchFamily="49" charset="-120"/>
              </a:rPr>
              <a:t>天主教是一個正視人生者的宗教</a:t>
            </a:r>
            <a:r>
              <a:rPr lang="zh-TW" altLang="en-US" sz="3000">
                <a:ea typeface="華康儷中黑" panose="020B0509000000000000" pitchFamily="49" charset="-120"/>
              </a:rPr>
              <a:t>，</a:t>
            </a:r>
            <a:r>
              <a:rPr lang="zh-TW" altLang="zh-HK" sz="3000">
                <a:ea typeface="華康儷中黑" panose="020B0509000000000000" pitchFamily="49" charset="-120"/>
              </a:rPr>
              <a:t>人在最忙</a:t>
            </a:r>
            <a:r>
              <a:rPr lang="zh-TW" altLang="en-US" sz="3000">
                <a:ea typeface="華康儷中黑" panose="020B0509000000000000" pitchFamily="49" charset="-120"/>
              </a:rPr>
              <a:t>、</a:t>
            </a:r>
            <a:r>
              <a:rPr lang="zh-TW" altLang="zh-HK" sz="3000">
                <a:ea typeface="華康儷中黑" panose="020B0509000000000000" pitchFamily="49" charset="-120"/>
              </a:rPr>
              <a:t>最軟弱</a:t>
            </a:r>
            <a:r>
              <a:rPr lang="zh-TW" altLang="en-US" sz="3000">
                <a:ea typeface="華康儷中黑" panose="020B0509000000000000" pitchFamily="49" charset="-120"/>
              </a:rPr>
              <a:t>、</a:t>
            </a:r>
            <a:r>
              <a:rPr lang="zh-TW" altLang="zh-HK" sz="3000">
                <a:ea typeface="華康儷中黑" panose="020B0509000000000000" pitchFamily="49" charset="-120"/>
              </a:rPr>
              <a:t>最困擾時，反而是他最需要宗教給他奮鬥力量的時候！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副標題 2">
            <a:extLst>
              <a:ext uri="{FF2B5EF4-FFF2-40B4-BE49-F238E27FC236}">
                <a16:creationId xmlns:a16="http://schemas.microsoft.com/office/drawing/2014/main" id="{D45D6019-8BC7-43AD-AECB-25C947A14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一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真信仰不純是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心靈寄託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積極進取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;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幫別人！</a:t>
            </a:r>
            <a:endParaRPr lang="zh-TW" altLang="zh-HK">
              <a:latin typeface="Times New Roman" panose="02020603050405020304" pitchFamily="18" charset="0"/>
              <a:ea typeface="華康粗黑體" panose="020B0709000000000000" pitchFamily="49" charset="-120"/>
              <a:cs typeface="Calibri" panose="020F0502020204030204" pitchFamily="34" charset="0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二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Calibri" panose="020F0502020204030204" pitchFamily="34" charset="0"/>
              </a:rPr>
              <a:t>並非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全真新細明"/>
              </a:rPr>
              <a:t>只為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全真新細明"/>
              </a:rPr>
              <a:t>祈福免禍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  <a:cs typeface="全真新細明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面對現實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腳踏實地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三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不單在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教人為善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天主的子女的自覺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→to be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四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不在追求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奇跡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基督的權威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基督的話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五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要避免陷於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狂熱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終生</a:t>
            </a: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有深度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六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並不等於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禮節儀式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以心神以真理朝拜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七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絕非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法術魔力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天主本身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八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並非源於人的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無知與無能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天主提昇一切</a:t>
            </a:r>
            <a:endParaRPr lang="zh-TW" altLang="zh-HK">
              <a:latin typeface="Times New Roman" panose="02020603050405020304" pitchFamily="18" charset="0"/>
              <a:ea typeface="全真新細明"/>
              <a:cs typeface="全真新細明"/>
            </a:endParaRPr>
          </a:p>
          <a:p>
            <a:pPr algn="just" fontAlgn="b">
              <a:lnSpc>
                <a:spcPts val="4000"/>
              </a:lnSpc>
            </a:pP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九</a:t>
            </a:r>
            <a:r>
              <a:rPr lang="en-US" altLang="zh-TW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.</a:t>
            </a:r>
            <a:r>
              <a:rPr lang="zh-TW" altLang="zh-HK">
                <a:solidFill>
                  <a:srgbClr val="00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不是</a:t>
            </a:r>
            <a:r>
              <a:rPr lang="zh-TW" altLang="zh-HK">
                <a:solidFill>
                  <a:srgbClr val="FF0000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有閑階級的奢侈品</a:t>
            </a:r>
            <a:r>
              <a:rPr lang="en-US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→</a:t>
            </a:r>
            <a:r>
              <a:rPr lang="zh-TW" altLang="zh-HK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人本質上需要天主</a:t>
            </a:r>
            <a:endParaRPr lang="en-US" altLang="zh-TW">
              <a:solidFill>
                <a:srgbClr val="0000FF"/>
              </a:solidFill>
              <a:latin typeface="Calibri" panose="020F0502020204030204" pitchFamily="34" charset="0"/>
              <a:ea typeface="華康粗黑體" panose="020B0709000000000000" pitchFamily="49" charset="-120"/>
            </a:endParaRPr>
          </a:p>
          <a:p>
            <a:pPr algn="just" fontAlgn="b">
              <a:lnSpc>
                <a:spcPts val="4000"/>
              </a:lnSpc>
            </a:pPr>
            <a:r>
              <a:rPr lang="en-US" altLang="zh-TW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       </a:t>
            </a:r>
            <a:r>
              <a:rPr lang="en-US" altLang="zh-TW">
                <a:solidFill>
                  <a:srgbClr val="0000FF"/>
                </a:solidFill>
              </a:rPr>
              <a:t>———</a:t>
            </a:r>
            <a:r>
              <a:rPr lang="zh-TW" altLang="en-US" sz="3600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左方越成功</a:t>
            </a:r>
            <a:r>
              <a:rPr lang="en-US" altLang="zh-TW" sz="3600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,</a:t>
            </a:r>
            <a:r>
              <a:rPr lang="zh-TW" altLang="en-US" sz="3600">
                <a:solidFill>
                  <a:srgbClr val="0000FF"/>
                </a:solidFill>
                <a:latin typeface="Calibri" panose="020F0502020204030204" pitchFamily="34" charset="0"/>
                <a:ea typeface="華康粗黑體" panose="020B0709000000000000" pitchFamily="49" charset="-120"/>
              </a:rPr>
              <a:t>右方越削弱</a:t>
            </a:r>
            <a:r>
              <a:rPr lang="en-US" altLang="zh-TW">
                <a:solidFill>
                  <a:srgbClr val="0000FF"/>
                </a:solidFill>
              </a:rPr>
              <a:t>———</a:t>
            </a:r>
            <a:endParaRPr lang="zh-HK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87教宗語錄">
            <a:extLst>
              <a:ext uri="{FF2B5EF4-FFF2-40B4-BE49-F238E27FC236}">
                <a16:creationId xmlns:a16="http://schemas.microsoft.com/office/drawing/2014/main" id="{B1D6402E-FA65-4D1D-8549-8F5E4D69D34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B0A7C14-E221-41FE-8FFB-C3D3C5120365}"/>
              </a:ext>
            </a:extLst>
          </p:cNvPr>
          <p:cNvSpPr/>
          <p:nvPr/>
        </p:nvSpPr>
        <p:spPr>
          <a:xfrm>
            <a:off x="298450" y="1244600"/>
            <a:ext cx="1416050" cy="5040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/>
          </a:p>
        </p:txBody>
      </p:sp>
      <p:sp>
        <p:nvSpPr>
          <p:cNvPr id="5124" name="文字方塊 2">
            <a:extLst>
              <a:ext uri="{FF2B5EF4-FFF2-40B4-BE49-F238E27FC236}">
                <a16:creationId xmlns:a16="http://schemas.microsoft.com/office/drawing/2014/main" id="{D95C8177-0CAD-475F-B3F7-A1BBC0547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052513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53D2FF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聖教宗</a:t>
            </a:r>
            <a:endParaRPr lang="zh-HK" altLang="en-US" sz="2400">
              <a:solidFill>
                <a:srgbClr val="53D2FF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FDD87BC9-3079-4E3C-956A-66DCDC313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endParaRPr lang="en-US" altLang="zh-TW" sz="2400">
              <a:latin typeface="華康粗黑體" panose="020B0709000000000000" pitchFamily="49" charset="-120"/>
              <a:ea typeface="華康粗黑體" panose="020B0709000000000000" pitchFamily="49" charset="-120"/>
              <a:cs typeface="華康黑體(P)-GB5" pitchFamily="34" charset="-120"/>
            </a:endParaRP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zh-TW" altLang="en-US" sz="4800"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青年們，別害怕自己年輕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zh-TW" altLang="en-US" sz="4800"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和平的將來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zh-TW" altLang="en-US" sz="4800"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就在你們手中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zh-TW" altLang="en-US" sz="54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為建造歷史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zh-TW" altLang="en-US" sz="4800"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你們應該使歷史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zh-TW" altLang="en-US" sz="54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從錯誤的道路</a:t>
            </a:r>
            <a:r>
              <a:rPr lang="zh-TW" altLang="en-US" sz="4800"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走出來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610C938-8014-454F-9D9F-CA2737AA34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altLang="zh-TW" sz="180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/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人類一直都走著一條錯誤的道路：</a:t>
            </a:r>
          </a:p>
          <a:p>
            <a:pPr eaLnBrk="1" hangingPunct="1"/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我們以為世界大同靠征服</a:t>
            </a:r>
            <a:r>
              <a:rPr lang="en-US" altLang="zh-TW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endParaRPr lang="zh-TW" altLang="en-US" sz="400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/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靠傳教</a:t>
            </a:r>
            <a:r>
              <a:rPr lang="en-US" altLang="zh-TW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靠皈化</a:t>
            </a:r>
            <a:r>
              <a:rPr lang="en-US" altLang="zh-TW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靠道德十字軍。</a:t>
            </a:r>
          </a:p>
          <a:p>
            <a:pPr eaLnBrk="1" hangingPunct="1"/>
            <a:r>
              <a:rPr lang="zh-TW" altLang="en-US" sz="40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不過全都是按自己的意思</a:t>
            </a:r>
          </a:p>
          <a:p>
            <a:pPr eaLnBrk="1" hangingPunct="1"/>
            <a:r>
              <a:rPr lang="zh-TW" altLang="en-US" sz="40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這是個強者主宰和壟斷一切的世界</a:t>
            </a:r>
          </a:p>
          <a:p>
            <a:pPr eaLnBrk="1" hangingPunct="1"/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原來道德可以殺人</a:t>
            </a:r>
            <a:r>
              <a:rPr lang="en-US" altLang="zh-TW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宗教可以殺人</a:t>
            </a:r>
          </a:p>
          <a:p>
            <a:pPr eaLnBrk="1" hangingPunct="1"/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世界有</a:t>
            </a:r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惡霸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，也有</a:t>
            </a:r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善霸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道德霸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</a:p>
          <a:p>
            <a:pPr eaLnBrk="1" hangingPunct="1"/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自由霸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民主霸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和</a:t>
            </a:r>
            <a:r>
              <a:rPr lang="zh-TW" altLang="en-US" sz="44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宗教霸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2B40843-F5EC-4946-98BA-697B76D7C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1438"/>
            <a:ext cx="9144000" cy="6786562"/>
          </a:xfrm>
        </p:spPr>
        <p:txBody>
          <a:bodyPr/>
          <a:lstStyle/>
          <a:p>
            <a:pPr algn="ctr" eaLnBrk="1" hangingPunct="1">
              <a:lnSpc>
                <a:spcPts val="10600"/>
              </a:lnSpc>
              <a:spcBef>
                <a:spcPct val="4000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zh-TW" sz="600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金梅毛匾行" pitchFamily="49" charset="-120"/>
              </a:rPr>
              <a:t> </a:t>
            </a:r>
            <a:r>
              <a:rPr lang="zh-TW" altLang="en-US" sz="7200" dirty="0">
                <a:solidFill>
                  <a:srgbClr val="9900CC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新世界 新困難</a:t>
            </a:r>
          </a:p>
          <a:p>
            <a:pPr algn="ctr" eaLnBrk="1" hangingPunct="1">
              <a:lnSpc>
                <a:spcPts val="10600"/>
              </a:lnSpc>
              <a:buFontTx/>
              <a:buNone/>
              <a:defRPr/>
            </a:pPr>
            <a:r>
              <a:rPr lang="zh-TW" altLang="en-US" sz="127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anose="020B0709000000000000" pitchFamily="49" charset="-120"/>
                <a:ea typeface="華康粗黑體" panose="020B0709000000000000" pitchFamily="49" charset="-120"/>
              </a:rPr>
              <a:t>宗教新精神</a:t>
            </a:r>
            <a:endParaRPr lang="zh-TW" altLang="en-US" sz="106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ctr" eaLnBrk="1" hangingPunct="1">
              <a:lnSpc>
                <a:spcPts val="10600"/>
              </a:lnSpc>
              <a:buFontTx/>
              <a:buNone/>
              <a:defRPr/>
            </a:pPr>
            <a:r>
              <a:rPr lang="zh-TW" altLang="en-US" sz="6000" dirty="0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TW" altLang="en-US" sz="5000" dirty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在梵二啟發下對聖經的新瞭解</a:t>
            </a:r>
          </a:p>
          <a:p>
            <a:pPr algn="ctr" eaLnBrk="1" hangingPunct="1">
              <a:lnSpc>
                <a:spcPts val="10600"/>
              </a:lnSpc>
              <a:buFontTx/>
              <a:buNone/>
              <a:defRPr/>
            </a:pPr>
            <a:r>
              <a:rPr lang="zh-TW" altLang="en-US" sz="6000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 sz="7200" dirty="0">
                <a:solidFill>
                  <a:srgbClr val="9900CC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新原則 新信仰</a:t>
            </a:r>
            <a:endParaRPr lang="zh-TW" altLang="en-US" sz="6000" dirty="0">
              <a:solidFill>
                <a:srgbClr val="9900CC"/>
              </a:solidFill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692F8A5-45F6-4C01-9821-209D9B0F7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49238"/>
            <a:ext cx="9144000" cy="64801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zh-TW" altLang="en-US" sz="6000" dirty="0">
                <a:solidFill>
                  <a:srgbClr val="CC33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修 齊 治 平 的 逆 轉</a:t>
            </a:r>
          </a:p>
          <a:p>
            <a:pPr algn="ctr" eaLnBrk="1" hangingPunct="1">
              <a:spcAft>
                <a:spcPct val="20000"/>
              </a:spcAft>
              <a:buFontTx/>
              <a:buNone/>
              <a:defRPr/>
            </a:pPr>
            <a:r>
              <a:rPr lang="zh-TW" altLang="en-US" sz="4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粗黑體" panose="020B0709000000000000" pitchFamily="49" charset="-120"/>
                <a:ea typeface="華康粗黑體" panose="020B0709000000000000" pitchFamily="49" charset="-120"/>
              </a:rPr>
              <a:t>宏 觀 的 信 仰</a:t>
            </a:r>
          </a:p>
          <a:p>
            <a:pPr algn="ctr" eaLnBrk="1" hangingPunct="1">
              <a:buFontTx/>
              <a:buNone/>
              <a:defRPr/>
            </a:pPr>
            <a:r>
              <a:rPr lang="zh-TW" altLang="en-US" sz="4400" dirty="0">
                <a:solidFill>
                  <a:srgbClr val="80008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沒有世界和平，就沒有國家發展</a:t>
            </a:r>
          </a:p>
          <a:p>
            <a:pPr algn="ctr" eaLnBrk="1" hangingPunct="1">
              <a:buFontTx/>
              <a:buNone/>
              <a:defRPr/>
            </a:pPr>
            <a:r>
              <a:rPr lang="zh-TW" altLang="en-US" sz="4400" dirty="0">
                <a:solidFill>
                  <a:srgbClr val="80008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沒有國家發展，就沒有地方安靖</a:t>
            </a:r>
          </a:p>
          <a:p>
            <a:pPr algn="ctr" eaLnBrk="1" hangingPunct="1">
              <a:buFontTx/>
              <a:buNone/>
              <a:defRPr/>
            </a:pPr>
            <a:r>
              <a:rPr lang="zh-TW" altLang="en-US" sz="4400" dirty="0">
                <a:solidFill>
                  <a:srgbClr val="80008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沒有地方安靖，就沒有家庭幸福</a:t>
            </a:r>
          </a:p>
          <a:p>
            <a:pPr algn="ctr" eaLnBrk="1" hangingPunct="1">
              <a:buFontTx/>
              <a:buNone/>
              <a:defRPr/>
            </a:pPr>
            <a:r>
              <a:rPr lang="zh-TW" altLang="en-US" sz="4400" dirty="0">
                <a:solidFill>
                  <a:srgbClr val="80008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沒有家庭幸福，就沒有個人快樂</a:t>
            </a:r>
          </a:p>
          <a:p>
            <a:pPr algn="ctr" eaLnBrk="1" hangingPunct="1">
              <a:spcBef>
                <a:spcPct val="40000"/>
              </a:spcBef>
              <a:buFontTx/>
              <a:buNone/>
              <a:defRPr/>
            </a:pPr>
            <a:r>
              <a:rPr lang="zh-TW" altLang="en-US" sz="48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粗黑體" panose="020B0709000000000000" pitchFamily="49" charset="-120"/>
                <a:ea typeface="華康粗黑體" panose="020B0709000000000000" pitchFamily="49" charset="-120"/>
              </a:rPr>
              <a:t>在其上更有人神關係、宇宙和諧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3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0261D3E-75AA-4C9B-A449-BEF06355DF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600"/>
              </a:spcBef>
            </a:pPr>
            <a:endParaRPr lang="en-US" altLang="zh-TW" sz="200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我們需要的是：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60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肯定自己、欣賞別人；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60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學習別人，豐富自己。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所有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個人和團體都有價值，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4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所有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人都是獨一無二、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</a:rPr>
              <a:t>無可取代的</a:t>
            </a:r>
            <a:r>
              <a:rPr lang="zh-TW" altLang="en-US" sz="60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天主的兒女</a:t>
            </a:r>
          </a:p>
          <a:p>
            <a:pPr eaLnBrk="1" hangingPunct="1">
              <a:spcBef>
                <a:spcPts val="600"/>
              </a:spcBef>
            </a:pPr>
            <a:r>
              <a:rPr lang="zh-TW" altLang="en-US" sz="5400">
                <a:latin typeface="華康粗黑體" panose="020B0709000000000000" pitchFamily="49" charset="-120"/>
                <a:ea typeface="華康粗黑體" panose="020B0709000000000000" pitchFamily="49" charset="-120"/>
              </a:rPr>
              <a:t>這是人類未來要走的路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副標題 2">
            <a:extLst>
              <a:ext uri="{FF2B5EF4-FFF2-40B4-BE49-F238E27FC236}">
                <a16:creationId xmlns:a16="http://schemas.microsoft.com/office/drawing/2014/main" id="{94C173FF-E30D-432D-B733-266C8A19C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r>
              <a:rPr lang="zh-TW" altLang="en-US" sz="5400">
                <a:ea typeface="華康正顏楷體W7" panose="03000709000000000000" pitchFamily="65" charset="-120"/>
              </a:rPr>
              <a:t>要澄清的</a:t>
            </a:r>
            <a:r>
              <a:rPr lang="zh-TW" altLang="en-US" sz="5400">
                <a:solidFill>
                  <a:srgbClr val="FF0000"/>
                </a:solidFill>
                <a:ea typeface="華康正顏楷體W7" panose="03000709000000000000" pitchFamily="65" charset="-120"/>
              </a:rPr>
              <a:t>第一個誤解</a:t>
            </a:r>
            <a:endParaRPr lang="en-US" altLang="zh-TW" sz="5400">
              <a:solidFill>
                <a:srgbClr val="FF0000"/>
              </a:solidFill>
              <a:ea typeface="華康正顏楷體W7" panose="03000709000000000000" pitchFamily="65" charset="-120"/>
            </a:endParaRPr>
          </a:p>
          <a:p>
            <a:pPr fontAlgn="b"/>
            <a:r>
              <a:rPr lang="zh-TW" altLang="zh-HK" sz="5400">
                <a:solidFill>
                  <a:srgbClr val="0000FF"/>
                </a:solidFill>
                <a:ea typeface="華康正顏楷體W7" panose="03000709000000000000" pitchFamily="65" charset="-120"/>
              </a:rPr>
              <a:t>天主教不是一個普通的宗教</a:t>
            </a:r>
          </a:p>
          <a:p>
            <a:pPr fontAlgn="b"/>
            <a:r>
              <a:rPr lang="zh-TW" altLang="en-US" sz="3600">
                <a:ea typeface="華康正顏楷體W7" panose="03000709000000000000" pitchFamily="65" charset="-120"/>
              </a:rPr>
              <a:t>因為所有宗教都是</a:t>
            </a:r>
            <a:r>
              <a:rPr lang="zh-TW" altLang="en-US" sz="4000">
                <a:solidFill>
                  <a:srgbClr val="C00000"/>
                </a:solidFill>
                <a:ea typeface="華康正顏楷體W7" panose="03000709000000000000" pitchFamily="65" charset="-120"/>
              </a:rPr>
              <a:t>排他的</a:t>
            </a:r>
            <a:r>
              <a:rPr lang="en-US" altLang="zh-TW" sz="3600">
                <a:ea typeface="華康正顏楷體W7" panose="03000709000000000000" pitchFamily="65" charset="-120"/>
              </a:rPr>
              <a:t>,</a:t>
            </a:r>
            <a:r>
              <a:rPr lang="zh-TW" altLang="en-US" sz="3600">
                <a:ea typeface="華康正顏楷體W7" panose="03000709000000000000" pitchFamily="65" charset="-120"/>
              </a:rPr>
              <a:t>不能帶來大同</a:t>
            </a:r>
            <a:endParaRPr lang="en-US" altLang="zh-HK" sz="3600">
              <a:ea typeface="華康正顏楷體W7" panose="03000709000000000000" pitchFamily="65" charset="-120"/>
            </a:endParaRPr>
          </a:p>
          <a:p>
            <a:pPr fontAlgn="b"/>
            <a:r>
              <a:rPr lang="zh-HK" altLang="zh-HK" sz="5400">
                <a:ea typeface="華康正顏楷體W7" panose="03000709000000000000" pitchFamily="65" charset="-120"/>
              </a:rPr>
              <a:t>耶穌召叫門徒</a:t>
            </a:r>
            <a:endParaRPr lang="en-US" altLang="zh-HK" sz="5400">
              <a:ea typeface="華康正顏楷體W7" panose="03000709000000000000" pitchFamily="65" charset="-120"/>
            </a:endParaRPr>
          </a:p>
          <a:p>
            <a:pPr fontAlgn="b">
              <a:spcBef>
                <a:spcPct val="0"/>
              </a:spcBef>
            </a:pPr>
            <a:r>
              <a:rPr lang="zh-HK" altLang="zh-HK" sz="4400">
                <a:solidFill>
                  <a:srgbClr val="FF0000"/>
                </a:solidFill>
                <a:ea typeface="華康正顏楷體W7" panose="03000709000000000000" pitchFamily="65" charset="-120"/>
              </a:rPr>
              <a:t>一群與耶穌志同道合的人</a:t>
            </a:r>
            <a:endParaRPr lang="en-US" altLang="zh-HK" sz="4400">
              <a:ea typeface="華康正顏楷體W7" panose="03000709000000000000" pitchFamily="65" charset="-120"/>
            </a:endParaRPr>
          </a:p>
          <a:p>
            <a:pPr fontAlgn="b"/>
            <a:r>
              <a:rPr lang="zh-TW" altLang="en-US" sz="4400">
                <a:ea typeface="華康正顏楷體W7" panose="03000709000000000000" pitchFamily="65" charset="-120"/>
              </a:rPr>
              <a:t>成為</a:t>
            </a:r>
            <a:r>
              <a:rPr lang="zh-HK" altLang="zh-HK" sz="4400">
                <a:ea typeface="華康正顏楷體W7" panose="03000709000000000000" pitchFamily="65" charset="-120"/>
              </a:rPr>
              <a:t>教會</a:t>
            </a:r>
            <a:r>
              <a:rPr lang="en-US" altLang="zh-HK" sz="4400">
                <a:ea typeface="華康正顏楷體W7" panose="03000709000000000000" pitchFamily="65" charset="-120"/>
              </a:rPr>
              <a:t>,</a:t>
            </a:r>
            <a:r>
              <a:rPr lang="zh-HK" altLang="zh-HK" sz="4400">
                <a:ea typeface="華康正顏楷體W7" panose="03000709000000000000" pitchFamily="65" charset="-120"/>
              </a:rPr>
              <a:t>去建設天國</a:t>
            </a:r>
            <a:r>
              <a:rPr lang="en-US" altLang="zh-TW" sz="4400">
                <a:ea typeface="華康正顏楷體W7" panose="03000709000000000000" pitchFamily="65" charset="-120"/>
              </a:rPr>
              <a:t>:</a:t>
            </a:r>
            <a:r>
              <a:rPr lang="zh-TW" altLang="en-US" sz="4400">
                <a:solidFill>
                  <a:srgbClr val="FF0000"/>
                </a:solidFill>
                <a:ea typeface="華康正顏楷體W7" panose="03000709000000000000" pitchFamily="65" charset="-120"/>
              </a:rPr>
              <a:t>天國的工匠</a:t>
            </a:r>
            <a:endParaRPr lang="en-US" altLang="zh-HK" sz="4400">
              <a:solidFill>
                <a:srgbClr val="FF0000"/>
              </a:solidFill>
              <a:ea typeface="華康正顏楷體W7" panose="03000709000000000000" pitchFamily="65" charset="-120"/>
            </a:endParaRPr>
          </a:p>
          <a:p>
            <a:pPr fontAlgn="b"/>
            <a:r>
              <a:rPr lang="zh-TW" altLang="en-US" sz="5400">
                <a:solidFill>
                  <a:srgbClr val="9900CC"/>
                </a:solidFill>
                <a:ea typeface="華康儷粗宋(P)" panose="02020700000000000000" pitchFamily="18" charset="-120"/>
              </a:rPr>
              <a:t>地球是我</a:t>
            </a:r>
            <a:r>
              <a:rPr lang="zh-HK" altLang="zh-HK" sz="5400">
                <a:solidFill>
                  <a:srgbClr val="9900CC"/>
                </a:solidFill>
                <a:ea typeface="華康儷粗宋(P)" panose="02020700000000000000" pitchFamily="18" charset="-120"/>
              </a:rPr>
              <a:t>家</a:t>
            </a:r>
            <a:r>
              <a:rPr lang="en-US" altLang="zh-HK" sz="5400">
                <a:solidFill>
                  <a:srgbClr val="9900CC"/>
                </a:solidFill>
                <a:ea typeface="華康儷粗宋(P)" panose="02020700000000000000" pitchFamily="18" charset="-120"/>
              </a:rPr>
              <a:t>,</a:t>
            </a:r>
            <a:r>
              <a:rPr lang="zh-TW" altLang="en-US" sz="5400">
                <a:solidFill>
                  <a:srgbClr val="9900CC"/>
                </a:solidFill>
                <a:ea typeface="華康儷粗宋(P)" panose="02020700000000000000" pitchFamily="18" charset="-120"/>
              </a:rPr>
              <a:t>我和教會建設她</a:t>
            </a:r>
            <a:endParaRPr lang="zh-HK" altLang="en-US" sz="5400">
              <a:ea typeface="華康正顏楷體W7" panose="03000709000000000000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2182</Words>
  <Application>Microsoft Office PowerPoint</Application>
  <PresentationFormat>如螢幕大小 (4:3)</PresentationFormat>
  <Paragraphs>129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39" baseType="lpstr">
      <vt:lpstr>Arial</vt:lpstr>
      <vt:lpstr>新細明體</vt:lpstr>
      <vt:lpstr>Calibri</vt:lpstr>
      <vt:lpstr>華康儷中黑</vt:lpstr>
      <vt:lpstr>華康粗黑體</vt:lpstr>
      <vt:lpstr>華康黑體(P)-GB5</vt:lpstr>
      <vt:lpstr>華康正顏楷體W5</vt:lpstr>
      <vt:lpstr>金梅毛匾行</vt:lpstr>
      <vt:lpstr>華康布丁體</vt:lpstr>
      <vt:lpstr>華康正顏楷體W7</vt:lpstr>
      <vt:lpstr>華康儷粗宋(P)</vt:lpstr>
      <vt:lpstr>Times New Roman</vt:lpstr>
      <vt:lpstr>全真新細明</vt:lpstr>
      <vt:lpstr>Wingdings</vt:lpstr>
      <vt:lpstr>Office 佈景主題</vt:lpstr>
      <vt:lpstr>預設簡報設計</vt:lpstr>
      <vt:lpstr>PowerPoint 簡報</vt:lpstr>
      <vt:lpstr>信 仰 何 用 ？ 文明的衝突？世界和平的希望？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Tsui Kam Yiu</dc:creator>
  <cp:lastModifiedBy>user</cp:lastModifiedBy>
  <cp:revision>36</cp:revision>
  <dcterms:created xsi:type="dcterms:W3CDTF">2009-07-08T00:50:50Z</dcterms:created>
  <dcterms:modified xsi:type="dcterms:W3CDTF">2024-09-09T01:42:48Z</dcterms:modified>
</cp:coreProperties>
</file>