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CC"/>
    <a:srgbClr val="0000FF"/>
    <a:srgbClr val="006600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8977821-77E4-47F1-880D-7B6B45D5FF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254EA2C-B57B-40C4-83E1-AE53D0AD86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C8C3CE-7D5D-4389-98E6-65416E0FE6A1}" type="datetimeFigureOut">
              <a:rPr lang="zh-HK" altLang="en-US"/>
              <a:pPr>
                <a:defRPr/>
              </a:pPr>
              <a:t>14/10/2024</a:t>
            </a:fld>
            <a:endParaRPr lang="zh-HK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BB5914AB-C31F-4AFC-BB3F-C668174B0D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A194332F-6A0B-4E58-8F02-9BFA13004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E6BCB1-E14E-412A-A04A-D188EA9B34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CA13E01-D838-46FC-9591-5F76C1C8A2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C7CDE7A-A0E0-44FF-AB1B-C0A695C0D9F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影像版面配置區 1">
            <a:extLst>
              <a:ext uri="{FF2B5EF4-FFF2-40B4-BE49-F238E27FC236}">
                <a16:creationId xmlns:a16="http://schemas.microsoft.com/office/drawing/2014/main" id="{8CF2B69B-9F6F-45D2-BF89-F9B3DD110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備忘稿版面配置區 2">
            <a:extLst>
              <a:ext uri="{FF2B5EF4-FFF2-40B4-BE49-F238E27FC236}">
                <a16:creationId xmlns:a16="http://schemas.microsoft.com/office/drawing/2014/main" id="{511DF2D7-E09D-4811-ACBF-EE4548E55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4100" name="投影片編號版面配置區 3">
            <a:extLst>
              <a:ext uri="{FF2B5EF4-FFF2-40B4-BE49-F238E27FC236}">
                <a16:creationId xmlns:a16="http://schemas.microsoft.com/office/drawing/2014/main" id="{E2EF8A6A-F936-47EF-8F7D-E5E3B552A3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E878732-F350-4E6F-B08A-229E5557F27B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影像版面配置區 1">
            <a:extLst>
              <a:ext uri="{FF2B5EF4-FFF2-40B4-BE49-F238E27FC236}">
                <a16:creationId xmlns:a16="http://schemas.microsoft.com/office/drawing/2014/main" id="{21343839-16E7-491D-9D4A-63B33E3BEC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備忘稿版面配置區 2">
            <a:extLst>
              <a:ext uri="{FF2B5EF4-FFF2-40B4-BE49-F238E27FC236}">
                <a16:creationId xmlns:a16="http://schemas.microsoft.com/office/drawing/2014/main" id="{71C2063D-128D-40AD-AD2E-33E607E22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6148" name="投影片編號版面配置區 3">
            <a:extLst>
              <a:ext uri="{FF2B5EF4-FFF2-40B4-BE49-F238E27FC236}">
                <a16:creationId xmlns:a16="http://schemas.microsoft.com/office/drawing/2014/main" id="{A9C364CC-3D38-49A4-84C8-A2E2EA2A5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9059DDD-60F7-4F19-B0C1-75ED82183569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影像版面配置區 1">
            <a:extLst>
              <a:ext uri="{FF2B5EF4-FFF2-40B4-BE49-F238E27FC236}">
                <a16:creationId xmlns:a16="http://schemas.microsoft.com/office/drawing/2014/main" id="{9F94371E-15B3-41A1-92ED-CB121115B3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備忘稿版面配置區 2">
            <a:extLst>
              <a:ext uri="{FF2B5EF4-FFF2-40B4-BE49-F238E27FC236}">
                <a16:creationId xmlns:a16="http://schemas.microsoft.com/office/drawing/2014/main" id="{056C7982-C721-4BF6-8943-6F73EF3D4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8196" name="投影片編號版面配置區 3">
            <a:extLst>
              <a:ext uri="{FF2B5EF4-FFF2-40B4-BE49-F238E27FC236}">
                <a16:creationId xmlns:a16="http://schemas.microsoft.com/office/drawing/2014/main" id="{E17429C9-2903-496E-B52C-720E1EAEA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8714981-3761-4BFA-82F1-3DDE55E777A5}" type="slidenum">
              <a:rPr lang="zh-HK" altLang="en-US" smtClean="0">
                <a:solidFill>
                  <a:srgbClr val="000000"/>
                </a:solidFill>
              </a:rPr>
              <a:pPr/>
              <a:t>3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影像版面配置區 1">
            <a:extLst>
              <a:ext uri="{FF2B5EF4-FFF2-40B4-BE49-F238E27FC236}">
                <a16:creationId xmlns:a16="http://schemas.microsoft.com/office/drawing/2014/main" id="{699A77F2-5ACB-4FC8-A018-271C8D88A9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>
            <a:extLst>
              <a:ext uri="{FF2B5EF4-FFF2-40B4-BE49-F238E27FC236}">
                <a16:creationId xmlns:a16="http://schemas.microsoft.com/office/drawing/2014/main" id="{BEC7F53D-120E-4ECE-B2B7-E7D09FEA4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0244" name="投影片編號版面配置區 3">
            <a:extLst>
              <a:ext uri="{FF2B5EF4-FFF2-40B4-BE49-F238E27FC236}">
                <a16:creationId xmlns:a16="http://schemas.microsoft.com/office/drawing/2014/main" id="{00112504-027C-4534-865D-AD857DBA5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823F9F6-2CDF-4444-9910-6A116DFFB2EE}" type="slidenum">
              <a:rPr lang="zh-HK" altLang="en-US" smtClean="0">
                <a:solidFill>
                  <a:srgbClr val="000000"/>
                </a:solidFill>
              </a:rPr>
              <a:pPr/>
              <a:t>4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影像版面配置區 1">
            <a:extLst>
              <a:ext uri="{FF2B5EF4-FFF2-40B4-BE49-F238E27FC236}">
                <a16:creationId xmlns:a16="http://schemas.microsoft.com/office/drawing/2014/main" id="{CBD7F53C-B52F-48EB-8243-207E56931C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備忘稿版面配置區 2">
            <a:extLst>
              <a:ext uri="{FF2B5EF4-FFF2-40B4-BE49-F238E27FC236}">
                <a16:creationId xmlns:a16="http://schemas.microsoft.com/office/drawing/2014/main" id="{D34F1911-4EBE-4DCB-9279-C2DD7C531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2292" name="投影片編號版面配置區 3">
            <a:extLst>
              <a:ext uri="{FF2B5EF4-FFF2-40B4-BE49-F238E27FC236}">
                <a16:creationId xmlns:a16="http://schemas.microsoft.com/office/drawing/2014/main" id="{88C3B147-1682-4F35-A7FA-1EB768832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E9A8463-462B-45A0-9CF9-E61FA14892F0}" type="slidenum">
              <a:rPr lang="zh-HK" altLang="en-US" smtClean="0">
                <a:solidFill>
                  <a:srgbClr val="000000"/>
                </a:solidFill>
              </a:rPr>
              <a:pPr/>
              <a:t>5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影像版面配置區 1">
            <a:extLst>
              <a:ext uri="{FF2B5EF4-FFF2-40B4-BE49-F238E27FC236}">
                <a16:creationId xmlns:a16="http://schemas.microsoft.com/office/drawing/2014/main" id="{07B754DB-6966-4D3E-81AE-891BBD950F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備忘稿版面配置區 2">
            <a:extLst>
              <a:ext uri="{FF2B5EF4-FFF2-40B4-BE49-F238E27FC236}">
                <a16:creationId xmlns:a16="http://schemas.microsoft.com/office/drawing/2014/main" id="{49992701-BDF4-4F72-B898-422BE9CCD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4340" name="投影片編號版面配置區 3">
            <a:extLst>
              <a:ext uri="{FF2B5EF4-FFF2-40B4-BE49-F238E27FC236}">
                <a16:creationId xmlns:a16="http://schemas.microsoft.com/office/drawing/2014/main" id="{21F4D4AF-17B4-42D5-9E77-48C6E784D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824404F-52AA-4A2F-8AEF-5CE310DCB157}" type="slidenum">
              <a:rPr lang="zh-HK" altLang="en-US" smtClean="0">
                <a:solidFill>
                  <a:srgbClr val="000000"/>
                </a:solidFill>
              </a:rPr>
              <a:pPr/>
              <a:t>6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影像版面配置區 1">
            <a:extLst>
              <a:ext uri="{FF2B5EF4-FFF2-40B4-BE49-F238E27FC236}">
                <a16:creationId xmlns:a16="http://schemas.microsoft.com/office/drawing/2014/main" id="{6BB6198C-64B8-4983-BFAD-C16EB8EDE7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備忘稿版面配置區 2">
            <a:extLst>
              <a:ext uri="{FF2B5EF4-FFF2-40B4-BE49-F238E27FC236}">
                <a16:creationId xmlns:a16="http://schemas.microsoft.com/office/drawing/2014/main" id="{EA9696E6-5702-43BF-8B00-17486F148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6388" name="投影片編號版面配置區 3">
            <a:extLst>
              <a:ext uri="{FF2B5EF4-FFF2-40B4-BE49-F238E27FC236}">
                <a16:creationId xmlns:a16="http://schemas.microsoft.com/office/drawing/2014/main" id="{FC05A8E4-9A47-4BBE-93A4-691F1C6822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1CA16F1-ECAA-46D0-B62A-1CF0864C2EA7}" type="slidenum">
              <a:rPr lang="zh-HK" altLang="en-US" smtClean="0">
                <a:solidFill>
                  <a:srgbClr val="000000"/>
                </a:solidFill>
              </a:rPr>
              <a:pPr/>
              <a:t>7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影像版面配置區 1">
            <a:extLst>
              <a:ext uri="{FF2B5EF4-FFF2-40B4-BE49-F238E27FC236}">
                <a16:creationId xmlns:a16="http://schemas.microsoft.com/office/drawing/2014/main" id="{31546EB2-5787-4AFD-89AC-A47090F85F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>
            <a:extLst>
              <a:ext uri="{FF2B5EF4-FFF2-40B4-BE49-F238E27FC236}">
                <a16:creationId xmlns:a16="http://schemas.microsoft.com/office/drawing/2014/main" id="{62E5417C-79D9-41E5-8F98-D401DAAE5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/>
          </a:p>
        </p:txBody>
      </p:sp>
      <p:sp>
        <p:nvSpPr>
          <p:cNvPr id="18436" name="投影片編號版面配置區 3">
            <a:extLst>
              <a:ext uri="{FF2B5EF4-FFF2-40B4-BE49-F238E27FC236}">
                <a16:creationId xmlns:a16="http://schemas.microsoft.com/office/drawing/2014/main" id="{9053DA16-3F0E-4AD2-BC9D-63A3C21467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7106CE8-36D3-4026-BCE5-4C6D95F4A3C6}" type="slidenum">
              <a:rPr lang="zh-HK" altLang="en-US" smtClean="0">
                <a:solidFill>
                  <a:srgbClr val="000000"/>
                </a:solidFill>
              </a:rPr>
              <a:pPr/>
              <a:t>8</a:t>
            </a:fld>
            <a:endParaRPr lang="zh-HK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225C7D-6560-4223-AA7E-4A5BB86B1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5AFF62-5C53-452E-9445-61FC97C2B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060814-7434-4F3D-ADAD-77CA28B75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7AAE-0D7E-4C65-ABAB-702C1628BE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6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53BCC-FDDD-4E62-A4ED-FA7F29DF5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1706FB-B982-4E38-B9DC-0754ED43C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7F1A27-1F37-4F24-9640-ED77DDD41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36D51-26A9-4E2C-A33D-6DA4884AF4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120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18F2E9-8F96-4311-BC21-BEBC05EB4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E86DFF-3B3D-4987-B0E6-9BCD58202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1DCCA1-1761-44DB-AFD0-E3BA5DFF4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A80BD-F820-47EE-B242-A1A96FBC77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657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E4A6FD-25F5-4C3B-BE4F-BD2D9EEDFB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4F094E-0783-49A0-9973-1E9684FF1E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D9299B-2CC3-40C4-A9CB-972514977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3E09C-5270-4CFD-9369-D69573CE54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862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663368-802B-4DC9-8E84-EBA2E83509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046BEA-0CB4-460D-855D-B4EC8F8B0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3BFC6A-2575-4B5A-B114-0C56BE1C4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7C5E9-3CC5-44DC-BB62-4193727BFA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62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3EF1F-048B-40B4-93BB-124670BDC5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3EAADC-C495-4C0C-8789-EA46166A7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C0EE21-F829-401A-AB35-01C85BCED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A4098-66D1-4C9B-A7D5-1314433F26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3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A00F4A-8A47-4E00-B660-28A35364F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F53C4-E0C1-4519-9D68-52C42EAA7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C1E4BA-C9A7-4026-BE71-C2E2A51BAD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1A1E-5123-456A-ABCB-C6A58D1713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543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258D8E-64A8-4EA2-BAB4-47DAAD53D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3578CB2-69F3-4C71-83AF-43B8E80770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5771ED-E84B-4D79-9D8B-984285FE0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DB26-58DE-43A6-92C2-DBF88B290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825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4629ECB-926E-4C0E-8644-B03E177F3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427A5E-B1B4-4545-B309-EABF44D8D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60E6C0-F00F-4866-AF31-8639971A3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7E1A-CAD3-4EC3-996A-8C5A119A2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434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1549411-C631-4703-8B2D-3695DCD11C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270D3AB-437D-4923-A659-9C5C5A467A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CB2649-51A3-4D73-A2C7-6E8B5504C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67FD3-B8C0-41CE-9C6F-0F54205664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679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92F56D-95F8-4E24-92DA-45DC29B2D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84BB44-4EA2-4100-BFD1-74096B4854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B7CABA-E631-4ABB-A8D5-EB51E6513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B6AE7-59EA-44A6-B911-5D165F989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424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2459F2-F995-457B-89E6-5427DEA71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7DA75B-2606-49AC-B590-DC453EF54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E3DA80-2A19-422E-B94D-DF2C3DF448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924F8-2728-40ED-A471-31D4A788B2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234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873015-CBFA-4664-AB6C-94C5E8D7F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B02C0B-B100-4C01-86CB-F5FF8B93E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1928F9-D1BB-4F27-B12E-FDD089D44D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C488D7-0C03-4CCE-97C2-890DCC1BDA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35F391-82F5-469D-A644-05DBE76C9F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6F9AFD-5CC0-41F1-95C7-758313C905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字方塊 2">
            <a:extLst>
              <a:ext uri="{FF2B5EF4-FFF2-40B4-BE49-F238E27FC236}">
                <a16:creationId xmlns:a16="http://schemas.microsoft.com/office/drawing/2014/main" id="{D38B356B-61A1-4300-98A2-491A61489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7. </a:t>
            </a:r>
            <a:r>
              <a:rPr lang="zh-TW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人神的相遇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一、人生永恆的問號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在我們的生命中，許多經驗和事例，都會迫著我們去問一些問題，例如：世上有沒有一位超越一切的神呢？尤其當我們面對宇宙和大自然的奧妙、罪惡的事實、生存與死亡等等時，我們更加會問上面的問題。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當人面對荒謬、無意義的時候，在人的內心深處會有一種孤獨的感覺，這孤獨的感覺，即中國詩人所說的「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冠蓋滿京華，斯人獨憔悴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」的「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獨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」的感覺，這種感覺就連最親密的人際關係，也不能完全地填補。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</a:rPr>
              <a:t>這時，我們便會問：誰可以幫助我們免除這分深沉的孤獨呢？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字方塊 2">
            <a:extLst>
              <a:ext uri="{FF2B5EF4-FFF2-40B4-BE49-F238E27FC236}">
                <a16:creationId xmlns:a16="http://schemas.microsoft.com/office/drawing/2014/main" id="{81D94931-8FD0-41BC-BEF3-8211A82A6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58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人究竟是什麼？為什麼人類已經這麼進步了，而罪惡、痛苦和死亡仍然存在呢？在享盡世間的一切以後，我們要往那裡去？我們好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像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走在一條導向死亡的單行道上。從前我並不存在，今日我不必存在，將來也不會存在。那麼，我們又為什麼要存在呢？這時，無論你是大科學家、大思想家，無論你是英雄、豪傑，你都會感到完全無能、無助。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二、「邊際境遇」</a:t>
            </a:r>
            <a:endParaRPr lang="zh-TW" altLang="zh-HK"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當我們認真地思考上述問題時，我們便進入到一種宗教心理學家所稱的「</a:t>
            </a:r>
            <a:r>
              <a:rPr lang="zh-TW" altLang="zh-HK" sz="360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邊際境遇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」中。</a:t>
            </a:r>
            <a:endParaRPr lang="zh-TW" altLang="zh-HK">
              <a:latin typeface="華康儷中黑" panose="020B0509000000000000" pitchFamily="49" charset="-120"/>
              <a:ea typeface="華康儷中黑" panose="020B0509000000000000" pitchFamily="49" charset="-120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在這境遇中，我們往往感覺到生命的有限，以及內心有一種無法滿足的渴望。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這時，我們好</a:t>
            </a:r>
            <a:r>
              <a:rPr lang="zh-TW" altLang="en-US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像</a:t>
            </a:r>
            <a:endParaRPr lang="zh-TW" altLang="zh-HK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字方塊 2">
            <a:extLst>
              <a:ext uri="{FF2B5EF4-FFF2-40B4-BE49-F238E27FC236}">
                <a16:creationId xmlns:a16="http://schemas.microsoft.com/office/drawing/2014/main" id="{40CD4463-809A-42FD-8A03-856D2E7C6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是處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在生命的邊緣上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，面對著宇宙和人生的奧秘，感到完全的茫然和失落。我們似是走到了已知世界的盡頭，或到了可把握的生命的「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臨界點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」，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前面只剩下茫茫的一大片不可知和不可把握，那是絕對的黑暗、虛空和孤寂。這時，邊際境遇就發生了，因為我們已到了自己生命的邊緣。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孔子自己曾說過「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五十而知天命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」；「天命」也就是限制。他一生熱愛人間、關切世運，為了實現自己的理想而到處奔走。他耗盡精力，去「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修詩書、正禮樂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」，目的是要「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治天下，遺來世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」。但奮鬥了一生，結果是竟然未能治好「魯國」</a:t>
            </a:r>
            <a:r>
              <a:rPr lang="zh-TW" altLang="en-US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於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「當年」，還談什麼「天下」、「來世」呢？所以他深深感到，人無論多麼願意、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字方塊 2">
            <a:extLst>
              <a:ext uri="{FF2B5EF4-FFF2-40B4-BE49-F238E27FC236}">
                <a16:creationId xmlns:a16="http://schemas.microsoft.com/office/drawing/2014/main" id="{97193647-DEC6-448A-9929-9FEF88EF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多麼能幹，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亦總有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不可為、不能為，或為而無所成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的時候。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HK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孔子生前天下無道，他想改變這一切，便和門人七十弟子三千到處奔走不斷努力，但</a:t>
            </a: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14</a:t>
            </a:r>
            <a:r>
              <a:rPr lang="zh-HK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年後，仍是天下無道。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這便是他所說的「知天命」，他所感受到的「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限制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」。亦即是我們所說的「邊際境遇」。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三、宗教經驗：邊際境遇的跳躍</a:t>
            </a:r>
            <a:endParaRPr lang="zh-TW" altLang="zh-HK"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當人進入「邊際境遇」時，由於他已自覺完全無能為力，他便面臨兩個抉擇：一是退回到那可知和可掌握的世界中，不再理會前面白茫茫的一片；另一個抉擇便是往前縱身一躍，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CBAD9DF-C6D9-4DC8-84B6-F15082DEE30F}"/>
              </a:ext>
            </a:extLst>
          </p:cNvPr>
          <p:cNvSpPr txBox="1"/>
          <p:nvPr/>
        </p:nvSpPr>
        <p:spPr>
          <a:xfrm>
            <a:off x="0" y="41564"/>
            <a:ext cx="9144000" cy="6801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投入那不可知的世界裡，進入「另一個世界」也就是神的世界中。這種對「另一世界」的信仰，</a:t>
            </a:r>
            <a:r>
              <a:rPr lang="zh-TW" altLang="zh-HK" sz="3200" dirty="0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對「不可知」的皈依和探索，就構成了所謂的</a:t>
            </a:r>
            <a:r>
              <a:rPr lang="zh-TW" altLang="zh-HK" sz="32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宗教經驗</a:t>
            </a:r>
            <a:r>
              <a:rPr lang="zh-TW" altLang="zh-HK" sz="3200" dirty="0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。</a:t>
            </a:r>
            <a:endParaRPr lang="en-US" altLang="zh-TW" sz="3200" dirty="0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承認自己的有限，向神投誠，就是一種「跳躍」；</a:t>
            </a:r>
            <a:r>
              <a:rPr lang="zh-TW" altLang="zh-HK" sz="32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跳躍是接觸天主的唯一方法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。邊際境遇因此成了一塊「跳板」，使人從有限跳到無限；由可經驗的世界，跳到未曾經驗過的世界；</a:t>
            </a:r>
            <a:r>
              <a:rPr lang="zh-TW" altLang="zh-HK" sz="32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由「自力」跳向「他力」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，跳到神的懷抱中。</a:t>
            </a:r>
            <a:endParaRPr lang="zh-TW" altLang="zh-HK" sz="32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	</a:t>
            </a:r>
            <a:r>
              <a:rPr lang="zh-TW" altLang="zh-HK" sz="32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宗教經驗是很特殊的。有些人清楚意識到，有一股力量臨在自己身上，使他做出自己能力所做不到的事；有些人清楚意識到，有一種來自「那一位」的使命感；</a:t>
            </a:r>
            <a:endParaRPr lang="zh-TW" altLang="zh-HK" sz="3200" dirty="0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字方塊 2">
            <a:extLst>
              <a:ext uri="{FF2B5EF4-FFF2-40B4-BE49-F238E27FC236}">
                <a16:creationId xmlns:a16="http://schemas.microsoft.com/office/drawing/2014/main" id="{0A1B65CC-7C24-4B16-9521-549750546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也有一些人清楚地意識到自己是在和那位「絕對者」溝通。梅瑟便經驗過天主的召叫，而且感到有一股力量臨在自己身上；保祿和基督相遇後，那分使命感使他一生背上了傳福音的包袱，甚至說出「如果我不傳福音就有禍」的豪語；教會中的聖人，如聖女大德蘭、聖方濟等，他們都清楚的意識到自己和天主的來往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 sz="3600">
                <a:solidFill>
                  <a:srgbClr val="FF0000"/>
                </a:solidFill>
                <a:latin typeface="Calibri" panose="020F0502020204030204" pitchFamily="34" charset="0"/>
                <a:ea typeface="華康粗黑體" panose="020B0709000000000000" pitchFamily="49" charset="-120"/>
                <a:cs typeface="Calibri" panose="020F0502020204030204" pitchFamily="34" charset="0"/>
              </a:rPr>
              <a:t>四、宗教經驗的追尋</a:t>
            </a:r>
            <a:endParaRPr lang="zh-TW" altLang="zh-HK">
              <a:latin typeface="Times New Roman" panose="02020603050405020304" pitchFamily="18" charset="0"/>
              <a:ea typeface="全真新細明"/>
              <a:cs typeface="全真新細明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信徒必須一生追求與造物者遊、和神溝通、與天主結合。下面是一些可行的方法：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1.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正視人生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：不要回避人生的種種問題，不要從「邊際境遇」中抽身退回到自我麻醉和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2">
            <a:extLst>
              <a:ext uri="{FF2B5EF4-FFF2-40B4-BE49-F238E27FC236}">
                <a16:creationId xmlns:a16="http://schemas.microsoft.com/office/drawing/2014/main" id="{5858F4A9-C8ED-4207-992E-909CE2AB0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逃避現實的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生活方式中。面對人生時，要像孟子所說：「盡其心者，知其性也；知其性，則知天矣。」盡心、盡性的人，便會找到天主。 </a:t>
            </a:r>
            <a:endParaRPr lang="en-US" altLang="zh-TW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	2.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自我開放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：默想；找尋適當的靜默、獨處時間，去深度地思考人生、探索生命的問題。</a:t>
            </a:r>
            <a:r>
              <a:rPr lang="zh-TW" altLang="en-US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不要由早到晚，只管找尋熱鬧。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3.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向神開放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：祈禱、讀聖經、參與禮儀。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4.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向人開放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：與人分享生命中深刻的經驗，互相啟發以擴闊人生的境界。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	5.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力行方有真知</a:t>
            </a:r>
            <a:r>
              <a:rPr lang="zh-TW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：能實踐所認知的理想，並肯為理想而投身和奮鬥。</a:t>
            </a: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latin typeface="華康儷中黑" panose="020B0509000000000000" pitchFamily="49" charset="-120"/>
                <a:ea typeface="華康儷中黑" panose="020B0509000000000000" pitchFamily="49" charset="-120"/>
              </a:rPr>
              <a:t>    </a:t>
            </a:r>
            <a:endParaRPr lang="zh-TW" altLang="zh-HK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字方塊 2">
            <a:extLst>
              <a:ext uri="{FF2B5EF4-FFF2-40B4-BE49-F238E27FC236}">
                <a16:creationId xmlns:a16="http://schemas.microsoft.com/office/drawing/2014/main" id="{4E270244-A7E0-483B-B2A3-2138FB126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5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HK">
                <a:solidFill>
                  <a:srgbClr val="000000"/>
                </a:solidFill>
                <a:latin typeface="Calibri" panose="020F0502020204030204" pitchFamily="34" charset="0"/>
                <a:ea typeface="華康粗黑體" panose="020B0709000000000000" pitchFamily="49" charset="-120"/>
              </a:rPr>
              <a:t>	</a:t>
            </a:r>
            <a:r>
              <a:rPr lang="en-US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6.</a:t>
            </a:r>
            <a:r>
              <a:rPr lang="zh-TW" altLang="zh-HK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基本抉擇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：在一切「邊際境遇」中，願意選擇作信心的跳躍，並願意使自己和天主的關係成為一種絕對的、自由的、不可追悔的投誠和獻身，並對這位超越的天主投以完全的信任，一種超越理性、</a:t>
            </a:r>
            <a:r>
              <a:rPr lang="zh-TW" altLang="zh-HK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不須證據的全然信任，並要如屈原所說：「亦餘心之所善兮，雖九死其猶未悔。」</a:t>
            </a:r>
            <a:endParaRPr lang="en-US" altLang="zh-TW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>
              <a:solidFill>
                <a:srgbClr val="000000"/>
              </a:solidFill>
              <a:latin typeface="Calibri" panose="020F0502020204030204" pitchFamily="34" charset="0"/>
              <a:ea typeface="華康粗黑體" panose="020B0709000000000000" pitchFamily="49" charset="-120"/>
              <a:cs typeface="Calibri" panose="020F0502020204030204" pitchFamily="34" charset="0"/>
            </a:endParaRPr>
          </a:p>
          <a:p>
            <a:pPr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zh-TW" altLang="zh-HK">
              <a:solidFill>
                <a:srgbClr val="000000"/>
              </a:solidFill>
              <a:latin typeface="Times New Roman" panose="02020603050405020304" pitchFamily="18" charset="0"/>
              <a:ea typeface="全真新細明"/>
              <a:cs typeface="全真新細明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560B538-E247-48C3-B6CA-56ADB519D7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TW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經驗天主的七條路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若一：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有血有肉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具體又立體的天主</a:t>
            </a:r>
            <a:r>
              <a:rPr lang="en-US" altLang="zh-TW" sz="24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endParaRPr lang="zh-TW" altLang="en-US" sz="40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/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論到那從起初就有的生命的聖言，就是我們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聽見過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親眼看見過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瞻仰過</a:t>
            </a:r>
            <a:r>
              <a:rPr lang="en-US" altLang="zh-TW" sz="2000"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以及我們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親手摸過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的生命的聖言</a:t>
            </a:r>
            <a:r>
              <a:rPr lang="en-US" altLang="zh-TW" sz="1800">
                <a:ea typeface="華康粗黑體" panose="020B0709000000000000" pitchFamily="49" charset="-120"/>
                <a:cs typeface="華康黑體-GB5" pitchFamily="49" charset="-120"/>
              </a:rPr>
              <a:t>——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這生命已顯示出來，我們</a:t>
            </a:r>
            <a:r>
              <a:rPr lang="zh-TW" altLang="en-US" sz="20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看見了</a:t>
            </a:r>
            <a:r>
              <a:rPr lang="zh-TW" altLang="en-US" sz="2000">
                <a:ea typeface="華康粗黑體" panose="020B0709000000000000" pitchFamily="49" charset="-120"/>
                <a:cs typeface="華康黑體-GB5" pitchFamily="49" charset="-120"/>
              </a:rPr>
              <a:t>，也為他作證。</a:t>
            </a:r>
            <a:endParaRPr lang="en-US" altLang="zh-TW" sz="2000"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ts val="600"/>
              </a:spcBef>
            </a:pP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以下七路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無大無小</a:t>
            </a:r>
            <a:endParaRPr lang="en-US" altLang="zh-TW" sz="180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互相支援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互相規範</a:t>
            </a:r>
            <a:endParaRPr lang="en-US" altLang="zh-TW" sz="1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均衡和全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180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面發展</a:t>
            </a:r>
            <a:endParaRPr lang="en-US" altLang="zh-TW" sz="180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41BFC782-AC28-46CC-8A09-7D470FE02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1700213"/>
            <a:ext cx="6049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7F5D6244-E2EF-49C6-8DA1-3FC615F69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1700213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F8F5763B-B0A7-4734-BAC2-3CFEC0D48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6481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F200CD11-3DE6-4897-9F51-7131D31DC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1700213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292FE01D-BD01-46D8-9790-EF08B3C73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26368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FA9AC037-62AC-4A3A-8DB1-8803904D4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368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533CC932-EB7A-43F4-B697-DD9FD30F1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70021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7DD956AC-D74C-4195-A301-B00A09062B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188" y="2636838"/>
            <a:ext cx="0" cy="1220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D6696B6C-D990-41EE-BD36-9E2376CAB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6368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168E0290-F693-4DEC-801B-64A76FAEA9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2636838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BAA6F236-4801-40FF-A7E5-0A62F2F38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3246438"/>
            <a:ext cx="1169988" cy="36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0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聖事</a:t>
            </a:r>
            <a:r>
              <a:rPr lang="zh-TW" altLang="en-US" sz="1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、</a:t>
            </a:r>
            <a:r>
              <a:rPr lang="zh-TW" altLang="en-US" sz="36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靈修</a:t>
            </a:r>
            <a:endParaRPr lang="en-US" altLang="zh-TW" sz="3600">
              <a:solidFill>
                <a:srgbClr val="CC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天主與我們同在直到世末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227BEDD0-3B53-416C-9674-2FE0DE840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963" y="3429000"/>
            <a:ext cx="100488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聖經</a:t>
            </a:r>
            <a:endParaRPr lang="en-US" altLang="zh-TW" sz="4800">
              <a:solidFill>
                <a:srgbClr val="0066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天主此時此地向我說話</a:t>
            </a:r>
            <a:endParaRPr lang="zh-TW" altLang="en-US" sz="48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643ADCD7-F662-4BFB-9AB2-FB8F311B7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3862388"/>
            <a:ext cx="12366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99"/>
                </a:solidFill>
                <a:ea typeface="華康粗黑體" panose="020B0709000000000000" pitchFamily="49" charset="-120"/>
                <a:cs typeface="華康黑體-GB5" pitchFamily="49" charset="-120"/>
              </a:rPr>
              <a:t>團體</a:t>
            </a:r>
            <a:endParaRPr lang="en-US" altLang="zh-TW" sz="4800">
              <a:solidFill>
                <a:srgbClr val="000099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 兩三人因基督相聚</a:t>
            </a:r>
            <a:endParaRPr lang="en-US" altLang="zh-TW" sz="24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       </a:t>
            </a:r>
            <a:r>
              <a:rPr lang="zh-TW" altLang="en-US" sz="16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哪裡有基督哪裡就有教會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1C77E9F7-2DAB-4776-847E-971F14AC6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75" y="3500438"/>
            <a:ext cx="850900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660066"/>
                </a:solidFill>
                <a:ea typeface="華康粗黑體" panose="020B0709000000000000" pitchFamily="49" charset="-120"/>
                <a:cs typeface="華康黑體-GB5" pitchFamily="49" charset="-120"/>
              </a:rPr>
              <a:t>工作    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教會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5</a:t>
            </a:r>
            <a:r>
              <a:rPr lang="zh-TW" altLang="en-US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章</a:t>
            </a:r>
            <a:r>
              <a:rPr lang="en-US" altLang="zh-TW" sz="18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1800">
                <a:solidFill>
                  <a:srgbClr val="660066"/>
                </a:solidFill>
                <a:ea typeface="華康粗黑體" panose="020B0709000000000000" pitchFamily="49" charset="-120"/>
                <a:cs typeface="華康黑體-GB5" pitchFamily="49" charset="-120"/>
              </a:rPr>
              <a:t>贊天地化育 </a:t>
            </a:r>
            <a:r>
              <a:rPr lang="zh-TW" altLang="en-US" sz="240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在工作中成聖</a:t>
            </a:r>
            <a:endParaRPr lang="zh-TW" altLang="en-US" sz="360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A8C5356D-3301-4A95-9B79-42E4D74F5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988" y="3429000"/>
            <a:ext cx="8620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400">
                <a:solidFill>
                  <a:srgbClr val="CC0000"/>
                </a:solidFill>
                <a:ea typeface="華康粗黑體" panose="020B0709000000000000" pitchFamily="49" charset="-120"/>
                <a:cs typeface="華康黑體-GB5" pitchFamily="49" charset="-120"/>
              </a:rPr>
              <a:t>愛德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最小兄弟姊妹</a:t>
            </a:r>
            <a:endParaRPr lang="zh-TW" altLang="en-US" sz="4400">
              <a:solidFill>
                <a:srgbClr val="9900CC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44079E0B-4FAD-4ED1-A2E7-83735298B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13" y="3716338"/>
            <a:ext cx="97948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大自然</a:t>
            </a:r>
            <a:endParaRPr lang="en-US" altLang="zh-TW" sz="4400">
              <a:solidFill>
                <a:srgbClr val="0066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66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諸天述說 </a:t>
            </a:r>
            <a:r>
              <a:rPr lang="zh-TW" altLang="en-US" sz="20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天何言哉</a:t>
            </a:r>
          </a:p>
        </p:txBody>
      </p:sp>
      <p:sp>
        <p:nvSpPr>
          <p:cNvPr id="19475" name="Line 20">
            <a:extLst>
              <a:ext uri="{FF2B5EF4-FFF2-40B4-BE49-F238E27FC236}">
                <a16:creationId xmlns:a16="http://schemas.microsoft.com/office/drawing/2014/main" id="{CF131E7F-CB21-4C9C-9385-CC65C7D3A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988" y="2636838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9476" name="Text Box 21">
            <a:extLst>
              <a:ext uri="{FF2B5EF4-FFF2-40B4-BE49-F238E27FC236}">
                <a16:creationId xmlns:a16="http://schemas.microsoft.com/office/drawing/2014/main" id="{09B92F30-1515-4B89-9EC7-13F19F93B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738" y="6519863"/>
            <a:ext cx="830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1600">
                <a:solidFill>
                  <a:srgbClr val="660066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徐錦堯</a:t>
            </a:r>
          </a:p>
        </p:txBody>
      </p:sp>
      <p:sp>
        <p:nvSpPr>
          <p:cNvPr id="26645" name="文字方塊 21">
            <a:extLst>
              <a:ext uri="{FF2B5EF4-FFF2-40B4-BE49-F238E27FC236}">
                <a16:creationId xmlns:a16="http://schemas.microsoft.com/office/drawing/2014/main" id="{7926753A-A945-48CA-AF2C-8C9F8D4F0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50" y="2847975"/>
            <a:ext cx="8985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華康粗黑體" panose="020B0709000000000000" pitchFamily="49" charset="-120"/>
                <a:cs typeface="華康黑體-GB5" pitchFamily="49" charset="-120"/>
              </a:rPr>
              <a:t>痛苦</a:t>
            </a:r>
            <a:r>
              <a:rPr lang="zh-TW" altLang="en-US" sz="2800">
                <a:solidFill>
                  <a:srgbClr val="000000"/>
                </a:solidFill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2400">
                <a:solidFill>
                  <a:srgbClr val="9900CC"/>
                </a:solidFill>
                <a:ea typeface="華康粗黑體" panose="020B0709000000000000" pitchFamily="49" charset="-120"/>
                <a:cs typeface="華康黑體-GB5" pitchFamily="49" charset="-120"/>
              </a:rPr>
              <a:t>更高超靈修路</a:t>
            </a:r>
          </a:p>
        </p:txBody>
      </p:sp>
      <p:sp>
        <p:nvSpPr>
          <p:cNvPr id="19478" name="文字方塊 22">
            <a:extLst>
              <a:ext uri="{FF2B5EF4-FFF2-40B4-BE49-F238E27FC236}">
                <a16:creationId xmlns:a16="http://schemas.microsoft.com/office/drawing/2014/main" id="{4D1404E3-8860-42F6-AE6D-B2A6D80FE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857375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</a:t>
            </a:r>
            <a:r>
              <a:rPr kumimoji="0" lang="en-US" altLang="zh-TW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真善美</a:t>
            </a:r>
            <a:r>
              <a:rPr kumimoji="0" lang="en-US" altLang="zh-TW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0"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止於至善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174612D-0BCC-481A-A8D5-08A5E0822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444625"/>
            <a:ext cx="6543675" cy="400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七者一定要全部和均衡發展</a:t>
            </a:r>
            <a:r>
              <a:rPr lang="en-US" altLang="zh-TW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如只重某點而忽略其它</a:t>
            </a:r>
            <a:r>
              <a:rPr lang="en-US" altLang="zh-TW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有害</a:t>
            </a:r>
            <a:endParaRPr lang="zh-HK" altLang="en-US" sz="20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E0B29F90-20D2-4C1A-9D1F-452CBB3CF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8" y="2439988"/>
            <a:ext cx="7559675" cy="46196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我看見了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造物無言卻有情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每於寒盡覺春生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千紅萬紫安排著</a:t>
            </a:r>
            <a:r>
              <a:rPr kumimoji="0" lang="en-US" altLang="zh-TW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kumimoji="0" lang="zh-TW" altLang="en-US" sz="1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只待新雷第一聲</a:t>
            </a:r>
            <a:endParaRPr kumimoji="0" lang="zh-HK" altLang="en-US" sz="16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/>
      <p:bldP spid="26638" grpId="0"/>
      <p:bldP spid="26639" grpId="0"/>
      <p:bldP spid="26640" grpId="0"/>
      <p:bldP spid="26641" grpId="0"/>
      <p:bldP spid="26642" grpId="0"/>
      <p:bldP spid="26645" grpId="0"/>
      <p:bldP spid="2" grpId="0" animBg="1"/>
      <p:bldP spid="24" grpId="0" animBg="1"/>
    </p:bldLst>
  </p:timing>
</p:sld>
</file>

<file path=ppt/theme/theme1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1441</Words>
  <Application>Microsoft Office PowerPoint</Application>
  <PresentationFormat>如螢幕大小 (4:3)</PresentationFormat>
  <Paragraphs>62</Paragraphs>
  <Slides>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</vt:lpstr>
      <vt:lpstr>新細明體</vt:lpstr>
      <vt:lpstr>Calibri</vt:lpstr>
      <vt:lpstr>華康粗黑體</vt:lpstr>
      <vt:lpstr>Times New Roman</vt:lpstr>
      <vt:lpstr>全真新細明</vt:lpstr>
      <vt:lpstr>華康儷中黑</vt:lpstr>
      <vt:lpstr>華康黑體-GB5</vt:lpstr>
      <vt:lpstr>華康中黑體</vt:lpstr>
      <vt:lpstr>1_預設簡報設計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Tsui Kam Yiu</dc:creator>
  <cp:lastModifiedBy>user</cp:lastModifiedBy>
  <cp:revision>27</cp:revision>
  <dcterms:created xsi:type="dcterms:W3CDTF">2007-12-04T07:16:11Z</dcterms:created>
  <dcterms:modified xsi:type="dcterms:W3CDTF">2024-10-14T02:01:39Z</dcterms:modified>
</cp:coreProperties>
</file>