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5" r:id="rId7"/>
    <p:sldId id="269" r:id="rId8"/>
    <p:sldId id="270" r:id="rId9"/>
    <p:sldId id="275" r:id="rId10"/>
    <p:sldId id="274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71" r:id="rId24"/>
    <p:sldId id="272" r:id="rId25"/>
    <p:sldId id="273" r:id="rId26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168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E2F9-A72E-4D85-9E9F-E377C1ACFD11}" type="datetimeFigureOut">
              <a:rPr lang="zh-HK" altLang="en-US" smtClean="0"/>
              <a:t>13/7/2024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4923-E3E1-4DEE-8339-FEA86D10C7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29446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E2F9-A72E-4D85-9E9F-E377C1ACFD11}" type="datetimeFigureOut">
              <a:rPr lang="zh-HK" altLang="en-US" smtClean="0"/>
              <a:t>13/7/2024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4923-E3E1-4DEE-8339-FEA86D10C7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47639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E2F9-A72E-4D85-9E9F-E377C1ACFD11}" type="datetimeFigureOut">
              <a:rPr lang="zh-HK" altLang="en-US" smtClean="0"/>
              <a:t>13/7/2024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4923-E3E1-4DEE-8339-FEA86D10C7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49174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CB012-015E-4F6E-A9C4-E2D9884A2176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2024/7/13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10722-3988-4140-B4CB-10F161352CF7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962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90067-C025-45F0-A470-8330C63633EC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2024/7/13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B842D-96C1-4EF4-BB8B-9F610AC6E0CF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127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2A1AE-985C-4B5F-8074-AEF7D4526976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2024/7/13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29698-B4BF-440D-BA25-ADDB2B9D3C94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908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4399D-0E6B-4CAE-BF1A-1BB627D818F9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2024/7/13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6DD00-67E3-4DB3-9EEC-A6339DC4D88B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510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C18E0-66F5-4DA8-AC7A-D01F570DC55B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2024/7/13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4DF19-9740-4083-A513-C72D7EA8927F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0739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BB15A-867C-4AED-9EF6-417F70DB55E4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2024/7/13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3878C-CA76-4708-9715-07F6A77891DD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7318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B9E42-E26D-4602-8FEC-8804511F9F00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2024/7/13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FA7F8-2383-4622-8741-7B0810CFB9F9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1732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C39DB-4C60-41FA-9FBF-7CCF9ADDAFC6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2024/7/13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1CF87-9A3F-4165-A96D-98CF82FD7C0A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8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E2F9-A72E-4D85-9E9F-E377C1ACFD11}" type="datetimeFigureOut">
              <a:rPr lang="zh-HK" altLang="en-US" smtClean="0"/>
              <a:t>13/7/2024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4923-E3E1-4DEE-8339-FEA86D10C7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391660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60583-FF77-4C5A-91D8-E87FE8B36C01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2024/7/13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2D86D-537C-40AD-9D04-2F5FA038C03D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8748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76626-BEC1-4F71-8946-04C5F795DA41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2024/7/13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CD548-344E-4A48-AC8E-A9403A11A1F4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065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1AB9C-EB7D-42AB-B301-E2E3408ADF0C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2024/7/13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5C198-92A2-45A1-B89B-94F1B72E2135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5105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B5EE9-AA70-427F-9263-FADFEEB7C0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30910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E2F9-A72E-4D85-9E9F-E377C1ACFD11}" type="datetimeFigureOut">
              <a:rPr lang="zh-HK" altLang="en-US" smtClean="0"/>
              <a:t>13/7/2024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4923-E3E1-4DEE-8339-FEA86D10C7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68186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E2F9-A72E-4D85-9E9F-E377C1ACFD11}" type="datetimeFigureOut">
              <a:rPr lang="zh-HK" altLang="en-US" smtClean="0"/>
              <a:t>13/7/2024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4923-E3E1-4DEE-8339-FEA86D10C7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72966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E2F9-A72E-4D85-9E9F-E377C1ACFD11}" type="datetimeFigureOut">
              <a:rPr lang="zh-HK" altLang="en-US" smtClean="0"/>
              <a:t>13/7/2024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4923-E3E1-4DEE-8339-FEA86D10C7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936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E2F9-A72E-4D85-9E9F-E377C1ACFD11}" type="datetimeFigureOut">
              <a:rPr lang="zh-HK" altLang="en-US" smtClean="0"/>
              <a:t>13/7/2024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4923-E3E1-4DEE-8339-FEA86D10C7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16407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E2F9-A72E-4D85-9E9F-E377C1ACFD11}" type="datetimeFigureOut">
              <a:rPr lang="zh-HK" altLang="en-US" smtClean="0"/>
              <a:t>13/7/2024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4923-E3E1-4DEE-8339-FEA86D10C7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22121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E2F9-A72E-4D85-9E9F-E377C1ACFD11}" type="datetimeFigureOut">
              <a:rPr lang="zh-HK" altLang="en-US" smtClean="0"/>
              <a:t>13/7/2024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4923-E3E1-4DEE-8339-FEA86D10C7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2818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E2F9-A72E-4D85-9E9F-E377C1ACFD11}" type="datetimeFigureOut">
              <a:rPr lang="zh-HK" altLang="en-US" smtClean="0"/>
              <a:t>13/7/2024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4923-E3E1-4DEE-8339-FEA86D10C7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15135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BE2F9-A72E-4D85-9E9F-E377C1ACFD11}" type="datetimeFigureOut">
              <a:rPr lang="zh-HK" altLang="en-US" smtClean="0"/>
              <a:t>13/7/2024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54923-E3E1-4DEE-8339-FEA86D10C7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6716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68FB229-C275-45ED-8302-B63F55693E0D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2024/7/13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23B8BDA-BA91-4F74-BE75-A00E3800C6A9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649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ts val="7000"/>
              </a:lnSpc>
              <a:spcBef>
                <a:spcPts val="0"/>
              </a:spcBef>
            </a:pPr>
            <a:r>
              <a:rPr lang="zh-HK" altLang="zh-HK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第二課：</a:t>
            </a:r>
            <a:r>
              <a:rPr lang="zh-TW" altLang="zh-HK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挑戰人生之謎</a:t>
            </a:r>
          </a:p>
          <a:p>
            <a:pPr algn="l">
              <a:lnSpc>
                <a:spcPts val="4200"/>
              </a:lnSpc>
              <a:spcBef>
                <a:spcPts val="0"/>
              </a:spcBef>
            </a:pPr>
            <a:r>
              <a:rPr lang="en-US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  </a:t>
            </a:r>
            <a:r>
              <a:rPr lang="en-US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   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天主教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是一個「正視人生者」的宗教。基督徒不會逃避人生的問題，反而會主動地面對。</a:t>
            </a:r>
          </a:p>
          <a:p>
            <a:pPr algn="l">
              <a:lnSpc>
                <a:spcPts val="4200"/>
              </a:lnSpc>
              <a:spcBef>
                <a:spcPts val="600"/>
              </a:spcBef>
            </a:pP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     </a:t>
            </a:r>
            <a:r>
              <a:rPr lang="zh-TW" altLang="zh-HK" dirty="0" smtClean="0">
                <a:solidFill>
                  <a:srgbClr val="0000FF"/>
                </a:solidFill>
                <a:ea typeface="華康儷中黑" panose="020B0509000000000000" pitchFamily="49" charset="-120"/>
              </a:rPr>
              <a:t>宣</a:t>
            </a:r>
            <a:r>
              <a:rPr lang="zh-TW" altLang="zh-HK" dirty="0">
                <a:solidFill>
                  <a:srgbClr val="0000FF"/>
                </a:solidFill>
                <a:ea typeface="華康儷中黑" panose="020B0509000000000000" pitchFamily="49" charset="-120"/>
              </a:rPr>
              <a:t>室求賢訪逐臣，賈生才調更無倫；</a:t>
            </a:r>
          </a:p>
          <a:p>
            <a:pPr algn="l">
              <a:lnSpc>
                <a:spcPts val="42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zh-TW" dirty="0" smtClean="0">
                <a:solidFill>
                  <a:srgbClr val="0000FF"/>
                </a:solidFill>
                <a:ea typeface="華康儷中黑" panose="020B0509000000000000" pitchFamily="49" charset="-120"/>
              </a:rPr>
              <a:t>     </a:t>
            </a:r>
            <a:r>
              <a:rPr lang="zh-TW" altLang="zh-HK" dirty="0" smtClean="0">
                <a:solidFill>
                  <a:srgbClr val="0000FF"/>
                </a:solidFill>
                <a:ea typeface="華康儷中黑" panose="020B0509000000000000" pitchFamily="49" charset="-120"/>
              </a:rPr>
              <a:t>可憐</a:t>
            </a:r>
            <a:r>
              <a:rPr lang="zh-TW" altLang="zh-HK" dirty="0">
                <a:solidFill>
                  <a:srgbClr val="0000FF"/>
                </a:solidFill>
                <a:ea typeface="華康儷中黑" panose="020B0509000000000000" pitchFamily="49" charset="-120"/>
              </a:rPr>
              <a:t>夜半虛前席，不問蒼生問鬼神。</a:t>
            </a:r>
          </a:p>
          <a:p>
            <a:pPr algn="l">
              <a:lnSpc>
                <a:spcPts val="4200"/>
              </a:lnSpc>
              <a:spcBef>
                <a:spcPts val="0"/>
              </a:spcBef>
            </a:pPr>
            <a:r>
              <a:rPr lang="en-US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  </a:t>
            </a:r>
            <a:r>
              <a:rPr lang="en-US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   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一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位古希臘皇帝問：「人生最好的是什麼？」一位哲學家回答說：「</a:t>
            </a:r>
            <a:r>
              <a:rPr lang="zh-TW" altLang="zh-HK" dirty="0">
                <a:solidFill>
                  <a:srgbClr val="9900CC"/>
                </a:solidFill>
                <a:ea typeface="華康儷中黑" panose="020B0509000000000000" pitchFamily="49" charset="-120"/>
              </a:rPr>
              <a:t>人生最好的，就是不要問有關人生的問題！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」</a:t>
            </a:r>
          </a:p>
          <a:p>
            <a:pPr algn="l">
              <a:lnSpc>
                <a:spcPts val="4200"/>
              </a:lnSpc>
              <a:spcBef>
                <a:spcPts val="0"/>
              </a:spcBef>
            </a:pPr>
            <a:r>
              <a:rPr lang="en-US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  </a:t>
            </a:r>
            <a:r>
              <a:rPr lang="en-US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   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你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不去問它，反而可以醉生夢死地了此一生。一旦問起來，便會發現人生中有極多不能明白，也無法掌握的東西，迫使人在無可奈何中過活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。</a:t>
            </a:r>
            <a:endParaRPr lang="zh-TW" altLang="zh-HK" dirty="0">
              <a:solidFill>
                <a:schemeClr val="tx1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590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zh-HK" altLang="en-US" dirty="0"/>
          </a:p>
        </p:txBody>
      </p:sp>
      <p:sp>
        <p:nvSpPr>
          <p:cNvPr id="4" name="矩形 3"/>
          <p:cNvSpPr/>
          <p:nvPr/>
        </p:nvSpPr>
        <p:spPr>
          <a:xfrm>
            <a:off x="467544" y="512281"/>
            <a:ext cx="8136904" cy="5581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6000"/>
              </a:lnSpc>
              <a:spcAft>
                <a:spcPts val="1200"/>
              </a:spcAft>
            </a:pPr>
            <a:r>
              <a:rPr lang="zh-TW" altLang="en-US" sz="4400" u="sng" spc="600" dirty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道德生命</a:t>
            </a:r>
            <a:endParaRPr lang="en-US" altLang="zh-TW" sz="4400" u="sng" spc="600" dirty="0">
              <a:solidFill>
                <a:srgbClr val="0000FF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</a:pPr>
            <a:r>
              <a:rPr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人格完整</a:t>
            </a:r>
            <a:r>
              <a:rPr lang="en-US" altLang="zh-TW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(integrity)</a:t>
            </a:r>
          </a:p>
          <a:p>
            <a:pPr algn="ctr">
              <a:lnSpc>
                <a:spcPts val="6000"/>
              </a:lnSpc>
            </a:pPr>
            <a:r>
              <a:rPr lang="zh-TW" altLang="en-US" sz="4000" dirty="0" smtClean="0">
                <a:solidFill>
                  <a:srgbClr val="9900CC"/>
                </a:solidFill>
                <a:ea typeface="華康儷中黑" pitchFamily="49" charset="-120"/>
                <a:cs typeface="華康黑體(P)-GB5" pitchFamily="34" charset="-120"/>
              </a:rPr>
              <a:t>不欺暗室</a:t>
            </a:r>
            <a:r>
              <a:rPr lang="en-US" altLang="zh-TW" sz="4000" dirty="0" smtClean="0">
                <a:solidFill>
                  <a:srgbClr val="9900CC"/>
                </a:solidFill>
                <a:ea typeface="華康儷中黑" pitchFamily="49" charset="-120"/>
                <a:cs typeface="華康黑體(P)-GB5" pitchFamily="34" charset="-120"/>
              </a:rPr>
              <a:t>;  </a:t>
            </a:r>
            <a:r>
              <a:rPr lang="zh-TW" altLang="en-US" sz="4000" dirty="0" smtClean="0">
                <a:solidFill>
                  <a:srgbClr val="9900CC"/>
                </a:solidFill>
                <a:ea typeface="華康儷中黑" pitchFamily="49" charset="-120"/>
                <a:cs typeface="華康黑體(P)-GB5" pitchFamily="34" charset="-120"/>
              </a:rPr>
              <a:t>慎獨</a:t>
            </a:r>
            <a:endParaRPr lang="en-US" altLang="zh-TW" sz="4000" dirty="0" smtClean="0">
              <a:solidFill>
                <a:srgbClr val="9900CC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  <a:spcAft>
                <a:spcPts val="600"/>
              </a:spcAft>
            </a:pPr>
            <a:r>
              <a:rPr lang="zh-TW" altLang="en-US" sz="4000" dirty="0" smtClean="0">
                <a:ea typeface="華康儷中黑" pitchFamily="49" charset="-120"/>
                <a:cs typeface="華康黑體(P)-GB5" pitchFamily="34" charset="-120"/>
              </a:rPr>
              <a:t>選擇</a:t>
            </a:r>
            <a:r>
              <a:rPr lang="en-US" altLang="zh-TW" sz="4000" dirty="0" smtClean="0"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2800" dirty="0" smtClean="0">
                <a:ea typeface="華康儷中黑" pitchFamily="49" charset="-120"/>
                <a:cs typeface="華康黑體(P)-GB5" pitchFamily="34" charset="-120"/>
              </a:rPr>
              <a:t>選擇</a:t>
            </a:r>
            <a:r>
              <a:rPr lang="zh-TW" altLang="en-US" sz="4000" dirty="0" smtClean="0">
                <a:ea typeface="華康儷中黑" pitchFamily="49" charset="-120"/>
                <a:cs typeface="華康黑體(P)-GB5" pitchFamily="34" charset="-120"/>
              </a:rPr>
              <a:t>放棄</a:t>
            </a:r>
            <a:r>
              <a:rPr lang="en-US" altLang="zh-TW" sz="4000" dirty="0" smtClean="0">
                <a:ea typeface="華康儷中黑" pitchFamily="49" charset="-120"/>
                <a:cs typeface="華康黑體(P)-GB5" pitchFamily="34" charset="-120"/>
              </a:rPr>
              <a:t>; </a:t>
            </a:r>
            <a:r>
              <a:rPr lang="zh-TW" altLang="en-US" sz="4000" dirty="0" smtClean="0">
                <a:ea typeface="華康儷中黑" pitchFamily="49" charset="-120"/>
                <a:cs typeface="華康黑體(P)-GB5" pitchFamily="34" charset="-120"/>
              </a:rPr>
              <a:t>有為</a:t>
            </a:r>
            <a:r>
              <a:rPr lang="en-US" altLang="zh-TW" sz="4000" dirty="0" smtClean="0"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4000" dirty="0" smtClean="0">
                <a:ea typeface="華康儷中黑" pitchFamily="49" charset="-120"/>
                <a:cs typeface="華康黑體(P)-GB5" pitchFamily="34" charset="-120"/>
              </a:rPr>
              <a:t>有不為</a:t>
            </a:r>
            <a:endParaRPr lang="en-US" altLang="zh-TW" sz="4000" dirty="0" smtClean="0"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</a:pPr>
            <a:r>
              <a:rPr lang="en-US" altLang="zh-TW" sz="40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</a:t>
            </a:r>
            <a:r>
              <a:rPr lang="zh-TW" altLang="en-US" sz="40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向裡用力</a:t>
            </a:r>
            <a:r>
              <a:rPr lang="en-US" altLang="zh-TW" sz="40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</a:t>
            </a:r>
          </a:p>
          <a:p>
            <a:pPr algn="ctr">
              <a:lnSpc>
                <a:spcPts val="4400"/>
              </a:lnSpc>
              <a:spcAft>
                <a:spcPts val="600"/>
              </a:spcAft>
            </a:pPr>
            <a:r>
              <a:rPr lang="zh-TW" altLang="en-US" sz="32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愛人不親反其仁</a:t>
            </a:r>
            <a:r>
              <a:rPr lang="en-US" altLang="zh-TW" sz="32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 </a:t>
            </a:r>
            <a:r>
              <a:rPr lang="zh-TW" altLang="en-US" sz="32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不怨天不尤人</a:t>
            </a:r>
            <a:r>
              <a:rPr lang="en-US" altLang="zh-TW" sz="32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32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下學而上達</a:t>
            </a:r>
            <a:endParaRPr lang="en-US" altLang="zh-TW" sz="3200" dirty="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</a:pPr>
            <a:r>
              <a:rPr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   培育良心</a:t>
            </a:r>
            <a:r>
              <a:rPr lang="en-US" altLang="zh-TW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129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3"/>
          <p:cNvSpPr/>
          <p:nvPr/>
        </p:nvSpPr>
        <p:spPr>
          <a:xfrm>
            <a:off x="928688" y="77788"/>
            <a:ext cx="7143750" cy="671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sp>
        <p:nvSpPr>
          <p:cNvPr id="5" name="橢圓 4"/>
          <p:cNvSpPr/>
          <p:nvPr/>
        </p:nvSpPr>
        <p:spPr>
          <a:xfrm>
            <a:off x="4027488" y="2962275"/>
            <a:ext cx="928687" cy="8572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cxnSp>
        <p:nvCxnSpPr>
          <p:cNvPr id="7" name="直線接點 6"/>
          <p:cNvCxnSpPr/>
          <p:nvPr/>
        </p:nvCxnSpPr>
        <p:spPr>
          <a:xfrm rot="10800000" flipH="1">
            <a:off x="928688" y="3448050"/>
            <a:ext cx="7143750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endCxn id="4" idx="4"/>
          </p:cNvCxnSpPr>
          <p:nvPr/>
        </p:nvCxnSpPr>
        <p:spPr>
          <a:xfrm rot="16200000" flipH="1">
            <a:off x="1116013" y="3408363"/>
            <a:ext cx="6724650" cy="444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3"/>
          </p:cNvCxnSpPr>
          <p:nvPr/>
        </p:nvCxnSpPr>
        <p:spPr>
          <a:xfrm rot="5400000" flipH="1" flipV="1">
            <a:off x="2083594" y="891381"/>
            <a:ext cx="4808538" cy="50260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4" idx="1"/>
            <a:endCxn id="4" idx="5"/>
          </p:cNvCxnSpPr>
          <p:nvPr/>
        </p:nvCxnSpPr>
        <p:spPr>
          <a:xfrm rot="16200000" flipH="1">
            <a:off x="2126456" y="908844"/>
            <a:ext cx="4748213" cy="50514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橢圓 14"/>
          <p:cNvSpPr/>
          <p:nvPr/>
        </p:nvSpPr>
        <p:spPr>
          <a:xfrm>
            <a:off x="3225800" y="2181225"/>
            <a:ext cx="2560638" cy="24622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sp>
        <p:nvSpPr>
          <p:cNvPr id="4105" name="文字方塊 15"/>
          <p:cNvSpPr txBox="1">
            <a:spLocks noChangeArrowheads="1"/>
          </p:cNvSpPr>
          <p:nvPr/>
        </p:nvSpPr>
        <p:spPr bwMode="auto">
          <a:xfrm>
            <a:off x="3987800" y="3119438"/>
            <a:ext cx="10001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3000" b="1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互動</a:t>
            </a:r>
          </a:p>
        </p:txBody>
      </p:sp>
      <p:sp>
        <p:nvSpPr>
          <p:cNvPr id="4106" name="文字方塊 16"/>
          <p:cNvSpPr txBox="1">
            <a:spLocks noChangeArrowheads="1"/>
          </p:cNvSpPr>
          <p:nvPr/>
        </p:nvSpPr>
        <p:spPr bwMode="auto">
          <a:xfrm>
            <a:off x="3708400" y="2366963"/>
            <a:ext cx="841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宗教</a:t>
            </a:r>
          </a:p>
        </p:txBody>
      </p:sp>
      <p:sp>
        <p:nvSpPr>
          <p:cNvPr id="4107" name="文字方塊 21"/>
          <p:cNvSpPr txBox="1">
            <a:spLocks noChangeArrowheads="1"/>
          </p:cNvSpPr>
          <p:nvPr/>
        </p:nvSpPr>
        <p:spPr bwMode="auto">
          <a:xfrm>
            <a:off x="3281363" y="2895600"/>
            <a:ext cx="8620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靈性</a:t>
            </a:r>
          </a:p>
        </p:txBody>
      </p:sp>
      <p:sp>
        <p:nvSpPr>
          <p:cNvPr id="4108" name="文字方塊 22"/>
          <p:cNvSpPr txBox="1">
            <a:spLocks noChangeArrowheads="1"/>
          </p:cNvSpPr>
          <p:nvPr/>
        </p:nvSpPr>
        <p:spPr bwMode="auto">
          <a:xfrm>
            <a:off x="4473575" y="2346325"/>
            <a:ext cx="884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身體</a:t>
            </a:r>
          </a:p>
        </p:txBody>
      </p:sp>
      <p:sp>
        <p:nvSpPr>
          <p:cNvPr id="4109" name="文字方塊 23"/>
          <p:cNvSpPr txBox="1">
            <a:spLocks noChangeArrowheads="1"/>
          </p:cNvSpPr>
          <p:nvPr/>
        </p:nvSpPr>
        <p:spPr bwMode="auto">
          <a:xfrm>
            <a:off x="3292475" y="3462338"/>
            <a:ext cx="850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道德</a:t>
            </a:r>
          </a:p>
        </p:txBody>
      </p:sp>
      <p:sp>
        <p:nvSpPr>
          <p:cNvPr id="4110" name="文字方塊 24"/>
          <p:cNvSpPr txBox="1">
            <a:spLocks noChangeArrowheads="1"/>
          </p:cNvSpPr>
          <p:nvPr/>
        </p:nvSpPr>
        <p:spPr bwMode="auto">
          <a:xfrm>
            <a:off x="3748088" y="3962400"/>
            <a:ext cx="8239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群育</a:t>
            </a:r>
          </a:p>
        </p:txBody>
      </p:sp>
      <p:sp>
        <p:nvSpPr>
          <p:cNvPr id="4111" name="文字方塊 25"/>
          <p:cNvSpPr txBox="1">
            <a:spLocks noChangeArrowheads="1"/>
          </p:cNvSpPr>
          <p:nvPr/>
        </p:nvSpPr>
        <p:spPr bwMode="auto">
          <a:xfrm>
            <a:off x="4484688" y="3967163"/>
            <a:ext cx="801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美育</a:t>
            </a:r>
          </a:p>
        </p:txBody>
      </p:sp>
      <p:sp>
        <p:nvSpPr>
          <p:cNvPr id="4112" name="文字方塊 26"/>
          <p:cNvSpPr txBox="1">
            <a:spLocks noChangeArrowheads="1"/>
          </p:cNvSpPr>
          <p:nvPr/>
        </p:nvSpPr>
        <p:spPr bwMode="auto">
          <a:xfrm>
            <a:off x="4924425" y="3433763"/>
            <a:ext cx="862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理性</a:t>
            </a:r>
          </a:p>
        </p:txBody>
      </p:sp>
      <p:sp>
        <p:nvSpPr>
          <p:cNvPr id="4113" name="文字方塊 27"/>
          <p:cNvSpPr txBox="1">
            <a:spLocks noChangeArrowheads="1"/>
          </p:cNvSpPr>
          <p:nvPr/>
        </p:nvSpPr>
        <p:spPr bwMode="auto">
          <a:xfrm>
            <a:off x="4929188" y="2895600"/>
            <a:ext cx="857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感情</a:t>
            </a:r>
          </a:p>
        </p:txBody>
      </p:sp>
      <p:sp>
        <p:nvSpPr>
          <p:cNvPr id="4114" name="文字方塊 28"/>
          <p:cNvSpPr txBox="1">
            <a:spLocks noChangeArrowheads="1"/>
          </p:cNvSpPr>
          <p:nvPr/>
        </p:nvSpPr>
        <p:spPr bwMode="auto">
          <a:xfrm>
            <a:off x="2368550" y="4654550"/>
            <a:ext cx="221456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0000"/>
                </a:solidFill>
                <a:ea typeface="華康儷中黑" pitchFamily="49" charset="-120"/>
              </a:rPr>
              <a:t>            </a:t>
            </a:r>
            <a:r>
              <a:rPr kumimoji="0" lang="zh-TW" altLang="en-US" sz="1800" dirty="0">
                <a:solidFill>
                  <a:srgbClr val="0000FF"/>
                </a:solidFill>
                <a:ea typeface="華康儷中黑" pitchFamily="49" charset="-120"/>
              </a:rPr>
              <a:t> 親親</a:t>
            </a:r>
            <a:r>
              <a:rPr kumimoji="0" lang="en-US" altLang="zh-TW" sz="1800" dirty="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kumimoji="0" lang="zh-TW" altLang="en-US" sz="1800" dirty="0">
                <a:solidFill>
                  <a:srgbClr val="0000FF"/>
                </a:solidFill>
                <a:ea typeface="華康儷中黑" pitchFamily="49" charset="-120"/>
              </a:rPr>
              <a:t>仁民</a:t>
            </a:r>
            <a:r>
              <a:rPr kumimoji="0" lang="en-US" altLang="zh-TW" sz="1800" dirty="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kumimoji="0" lang="zh-TW" altLang="en-US" sz="1800" dirty="0">
                <a:solidFill>
                  <a:srgbClr val="0000FF"/>
                </a:solidFill>
                <a:ea typeface="華康儷中黑" pitchFamily="49" charset="-120"/>
              </a:rPr>
              <a:t>愛     </a:t>
            </a:r>
            <a:r>
              <a:rPr kumimoji="0" lang="en-US" altLang="zh-TW" sz="1800" dirty="0">
                <a:solidFill>
                  <a:srgbClr val="0000FF"/>
                </a:solidFill>
                <a:ea typeface="華康儷中黑" pitchFamily="49" charset="-120"/>
              </a:rPr>
              <a:t/>
            </a:r>
            <a:br>
              <a:rPr kumimoji="0" lang="en-US" altLang="zh-TW" sz="1800" dirty="0">
                <a:solidFill>
                  <a:srgbClr val="0000FF"/>
                </a:solidFill>
                <a:ea typeface="華康儷中黑" pitchFamily="49" charset="-120"/>
              </a:rPr>
            </a:br>
            <a:r>
              <a:rPr kumimoji="0" lang="en-US" altLang="zh-TW" sz="1800" dirty="0">
                <a:solidFill>
                  <a:srgbClr val="0000FF"/>
                </a:solidFill>
                <a:ea typeface="華康儷中黑" pitchFamily="49" charset="-120"/>
              </a:rPr>
              <a:t>        </a:t>
            </a:r>
            <a:r>
              <a:rPr kumimoji="0" lang="zh-TW" altLang="en-US" sz="1800" dirty="0">
                <a:solidFill>
                  <a:srgbClr val="0000FF"/>
                </a:solidFill>
                <a:ea typeface="華康儷中黑" pitchFamily="49" charset="-120"/>
              </a:rPr>
              <a:t>物</a:t>
            </a:r>
            <a:r>
              <a:rPr kumimoji="0" lang="en-US" altLang="zh-TW" sz="1800" dirty="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kumimoji="0" lang="zh-TW" altLang="en-US" sz="1800" dirty="0">
                <a:solidFill>
                  <a:srgbClr val="0000FF"/>
                </a:solidFill>
                <a:ea typeface="華康儷中黑" pitchFamily="49" charset="-120"/>
              </a:rPr>
              <a:t>老吾老以及</a:t>
            </a:r>
            <a:r>
              <a:rPr kumimoji="0" lang="en-US" altLang="zh-TW" sz="1800" dirty="0">
                <a:solidFill>
                  <a:srgbClr val="0000FF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00FF"/>
                </a:solidFill>
                <a:ea typeface="華康儷中黑" pitchFamily="49" charset="-120"/>
              </a:rPr>
              <a:t>溝通</a:t>
            </a:r>
            <a:r>
              <a:rPr kumimoji="0" lang="en-US" altLang="zh-TW" sz="1800" dirty="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kumimoji="0" lang="zh-TW" altLang="en-US" sz="1800" dirty="0">
                <a:solidFill>
                  <a:srgbClr val="0000FF"/>
                </a:solidFill>
                <a:ea typeface="華康儷中黑" pitchFamily="49" charset="-120"/>
              </a:rPr>
              <a:t>虛而待物</a:t>
            </a:r>
            <a:r>
              <a:rPr kumimoji="0" lang="en-US" altLang="zh-TW" sz="1800" dirty="0">
                <a:solidFill>
                  <a:srgbClr val="0000FF"/>
                </a:solidFill>
                <a:ea typeface="華康儷中黑" pitchFamily="49" charset="-120"/>
              </a:rPr>
              <a:t>(</a:t>
            </a:r>
            <a:r>
              <a:rPr kumimoji="0" lang="zh-TW" altLang="en-US" sz="1800" dirty="0">
                <a:solidFill>
                  <a:srgbClr val="0000FF"/>
                </a:solidFill>
                <a:ea typeface="華康儷中黑" pitchFamily="49" charset="-120"/>
              </a:rPr>
              <a:t>心齋</a:t>
            </a:r>
            <a:r>
              <a:rPr kumimoji="0" lang="en-US" altLang="zh-TW" sz="1800" dirty="0">
                <a:solidFill>
                  <a:srgbClr val="0000FF"/>
                </a:solidFill>
                <a:ea typeface="華康儷中黑" pitchFamily="49" charset="-120"/>
              </a:rPr>
              <a:t>)</a:t>
            </a:r>
            <a:r>
              <a:rPr kumimoji="0" lang="zh-TW" altLang="en-US" sz="1800" dirty="0">
                <a:solidFill>
                  <a:srgbClr val="FF0000"/>
                </a:solidFill>
                <a:ea typeface="華康儷中黑" pitchFamily="49" charset="-120"/>
              </a:rPr>
              <a:t>     </a:t>
            </a:r>
            <a:r>
              <a:rPr kumimoji="0" lang="en-US" altLang="zh-TW" sz="1800" dirty="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 dirty="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 dirty="0">
                <a:solidFill>
                  <a:srgbClr val="FF0000"/>
                </a:solidFill>
                <a:ea typeface="華康儷中黑" pitchFamily="49" charset="-120"/>
              </a:rPr>
              <a:t> </a:t>
            </a:r>
            <a:r>
              <a:rPr kumimoji="0" lang="zh-TW" altLang="en-US" sz="1800" dirty="0">
                <a:solidFill>
                  <a:srgbClr val="FF0000"/>
                </a:solidFill>
                <a:ea typeface="華康儷中黑" pitchFamily="49" charset="-120"/>
              </a:rPr>
              <a:t>肯定自己</a:t>
            </a:r>
            <a:r>
              <a:rPr kumimoji="0" lang="en-US" altLang="zh-TW" sz="1800" dirty="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 dirty="0">
                <a:solidFill>
                  <a:srgbClr val="FF0000"/>
                </a:solidFill>
                <a:ea typeface="華康儷中黑" pitchFamily="49" charset="-120"/>
              </a:rPr>
              <a:t>欣賞別人 </a:t>
            </a:r>
            <a:r>
              <a:rPr kumimoji="0" lang="en-US" altLang="zh-TW" sz="1800" dirty="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 dirty="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 dirty="0">
                <a:solidFill>
                  <a:srgbClr val="FF0000"/>
                </a:solidFill>
                <a:ea typeface="華康儷中黑" pitchFamily="49" charset="-120"/>
              </a:rPr>
              <a:t>  </a:t>
            </a:r>
            <a:r>
              <a:rPr kumimoji="0" lang="zh-TW" altLang="en-US" sz="1800" dirty="0">
                <a:solidFill>
                  <a:srgbClr val="FF0000"/>
                </a:solidFill>
                <a:ea typeface="華康儷中黑" pitchFamily="49" charset="-120"/>
              </a:rPr>
              <a:t>學習別人</a:t>
            </a:r>
            <a:r>
              <a:rPr kumimoji="0" lang="en-US" altLang="zh-TW" sz="1800" dirty="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 dirty="0">
                <a:solidFill>
                  <a:srgbClr val="FF0000"/>
                </a:solidFill>
                <a:ea typeface="華康儷中黑" pitchFamily="49" charset="-120"/>
              </a:rPr>
              <a:t>豐富自己        </a:t>
            </a:r>
            <a:r>
              <a:rPr kumimoji="0" lang="en-US" altLang="zh-TW" sz="1800" dirty="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 dirty="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 dirty="0">
                <a:solidFill>
                  <a:srgbClr val="FF0000"/>
                </a:solidFill>
                <a:ea typeface="華康儷中黑" pitchFamily="49" charset="-120"/>
              </a:rPr>
              <a:t>      </a:t>
            </a:r>
            <a:r>
              <a:rPr kumimoji="0" lang="zh-TW" altLang="en-US" sz="1800" dirty="0">
                <a:solidFill>
                  <a:srgbClr val="0000FF"/>
                </a:solidFill>
                <a:ea typeface="華康儷中黑" pitchFamily="49" charset="-120"/>
              </a:rPr>
              <a:t>道不同正好為謀</a:t>
            </a:r>
            <a:endParaRPr kumimoji="0" lang="en-US" altLang="zh-TW" sz="1800" dirty="0">
              <a:solidFill>
                <a:srgbClr val="0000FF"/>
              </a:solidFill>
              <a:ea typeface="華康儷中黑" pitchFamily="49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00FF"/>
                </a:solidFill>
                <a:ea typeface="華康儷中黑" pitchFamily="49" charset="-120"/>
              </a:rPr>
              <a:t>                    易地而處                </a:t>
            </a:r>
            <a:endParaRPr kumimoji="0" lang="zh-TW" altLang="en-US" sz="1800" dirty="0">
              <a:solidFill>
                <a:srgbClr val="000000"/>
              </a:solidFill>
            </a:endParaRPr>
          </a:p>
        </p:txBody>
      </p:sp>
      <p:sp>
        <p:nvSpPr>
          <p:cNvPr id="4115" name="文字方塊 29"/>
          <p:cNvSpPr txBox="1">
            <a:spLocks noChangeArrowheads="1"/>
          </p:cNvSpPr>
          <p:nvPr/>
        </p:nvSpPr>
        <p:spPr bwMode="auto">
          <a:xfrm>
            <a:off x="4489450" y="4632325"/>
            <a:ext cx="2225675" cy="205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 藝術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音樂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手工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繪畫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聲樂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藝術史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藝術創作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藝術觀摩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藝術欣賞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背誦美麗的詩詞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公私環境的美化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培養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品味</a:t>
            </a:r>
          </a:p>
        </p:txBody>
      </p:sp>
      <p:sp>
        <p:nvSpPr>
          <p:cNvPr id="4116" name="Text Box 21"/>
          <p:cNvSpPr>
            <a:spLocks noGrp="1" noChangeArrowheads="1"/>
          </p:cNvSpPr>
          <p:nvPr>
            <p:ph type="subTitle" idx="1"/>
          </p:nvPr>
        </p:nvSpPr>
        <p:spPr>
          <a:xfrm>
            <a:off x="1055688" y="1428750"/>
            <a:ext cx="2373312" cy="2071688"/>
          </a:xfrm>
          <a:noFill/>
        </p:spPr>
        <p:txBody>
          <a:bodyPr/>
          <a:lstStyle/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b="1" smtClean="0">
                <a:solidFill>
                  <a:srgbClr val="FF3300"/>
                </a:solidFill>
                <a:latin typeface="華康黑體(P)-GB5" pitchFamily="34" charset="-120"/>
                <a:ea typeface="華康黑體(P)-GB5" pitchFamily="34" charset="-120"/>
                <a:cs typeface="華康黑體(P)-GB5" pitchFamily="34" charset="-120"/>
              </a:rPr>
              <a:t>      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深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通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廣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遠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透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瀟灑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lang="zh-TW" altLang="en-US" sz="180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用基督眼睛看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endParaRPr lang="zh-TW" altLang="en-US" sz="180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用基督的心愛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神的意識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穿上基督成新人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貓頭鷹變鳳凰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對生命微笑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化痛苦為祝福</a:t>
            </a:r>
            <a:endParaRPr lang="en-US" altLang="zh-TW" sz="180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7" name="文字方塊 33"/>
          <p:cNvSpPr txBox="1">
            <a:spLocks noChangeArrowheads="1"/>
          </p:cNvSpPr>
          <p:nvPr/>
        </p:nvSpPr>
        <p:spPr bwMode="auto">
          <a:xfrm>
            <a:off x="2187575" y="187325"/>
            <a:ext cx="2357438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  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信仰與生  </a:t>
            </a:r>
            <a:r>
              <a:rPr kumimoji="0" lang="en-US" altLang="zh-TW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活結合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愛主愛人愛教愛國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旅途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向神向人開放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靜默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聖經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 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祈禱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聖事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投入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b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kumimoji="0" lang="zh-TW" altLang="en-US" sz="1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專注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付出感情</a:t>
            </a:r>
            <a:endParaRPr kumimoji="0" lang="en-US" altLang="zh-TW" sz="1800">
              <a:solidFill>
                <a:srgbClr val="000000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lnSpc>
                <a:spcPts val="1700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</a:t>
            </a:r>
            <a:r>
              <a:rPr kumimoji="0" lang="zh-TW" altLang="en-US" sz="17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文字死</a:t>
            </a:r>
            <a:r>
              <a:rPr kumimoji="0" lang="en-US" altLang="zh-TW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7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神</a:t>
            </a:r>
            <a:r>
              <a:rPr kumimoji="0"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活</a:t>
            </a:r>
            <a:endParaRPr kumimoji="0" lang="zh-TW" altLang="en-US" sz="1800">
              <a:solidFill>
                <a:srgbClr val="000000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8" name="文字方塊 34"/>
          <p:cNvSpPr txBox="1">
            <a:spLocks noChangeArrowheads="1"/>
          </p:cNvSpPr>
          <p:nvPr/>
        </p:nvSpPr>
        <p:spPr bwMode="auto">
          <a:xfrm>
            <a:off x="939800" y="3451225"/>
            <a:ext cx="2428875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人格完整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不欺暗室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慎獨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選擇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 dirty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選擇放棄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</a:t>
            </a:r>
            <a:r>
              <a:rPr kumimoji="0" lang="zh-TW" altLang="en-US" sz="1800" dirty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向裡用力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堅持到底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 dirty="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培育良心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自我鍛鍊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有為</a:t>
            </a:r>
            <a:r>
              <a:rPr kumimoji="0" lang="zh-TW" altLang="en-US" sz="16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及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有不為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知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情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意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行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不怕苦</a:t>
            </a:r>
          </a:p>
        </p:txBody>
      </p:sp>
      <p:sp>
        <p:nvSpPr>
          <p:cNvPr id="4119" name="文字方塊 22"/>
          <p:cNvSpPr txBox="1">
            <a:spLocks noChangeArrowheads="1"/>
          </p:cNvSpPr>
          <p:nvPr/>
        </p:nvSpPr>
        <p:spPr bwMode="auto">
          <a:xfrm>
            <a:off x="5543550" y="1187450"/>
            <a:ext cx="250031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     激情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</a:t>
            </a:r>
            <a:endParaRPr kumimoji="0" lang="en-US" altLang="zh-TW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以情化理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親親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仁民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愛</a:t>
            </a:r>
            <a:endParaRPr kumimoji="0" lang="en-US" altLang="zh-TW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物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足踏塵世路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肩擔古今愁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喜歡精神  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與物質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憂患意識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感同身受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知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好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樂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愛文化人民土地歷史</a:t>
            </a:r>
          </a:p>
        </p:txBody>
      </p:sp>
      <p:sp>
        <p:nvSpPr>
          <p:cNvPr id="4120" name="文字方塊 23"/>
          <p:cNvSpPr txBox="1">
            <a:spLocks noChangeArrowheads="1"/>
          </p:cNvSpPr>
          <p:nvPr/>
        </p:nvSpPr>
        <p:spPr bwMode="auto">
          <a:xfrm>
            <a:off x="5597525" y="3397250"/>
            <a:ext cx="24098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科學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求真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以理輔情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分析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分辨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斷症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舉一反三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講求證據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願意解釋奧蹟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對話與聆聽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的能力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追求教內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     外學問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微觀      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                與宏觀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4422775" y="142875"/>
            <a:ext cx="229235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非三仇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五官運用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 衛生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FF0000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在工作中成聖</a:t>
            </a:r>
            <a:r>
              <a:rPr kumimoji="0" lang="en-US" altLang="zh-TW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(</a:t>
            </a:r>
            <a:r>
              <a:rPr kumimoji="0" lang="zh-TW" altLang="en-US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教會</a:t>
            </a:r>
            <a:r>
              <a:rPr kumimoji="0" lang="en-US" altLang="zh-TW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41)</a:t>
            </a:r>
            <a:endParaRPr kumimoji="0" lang="zh-TW" altLang="en-US" sz="1400" dirty="0">
              <a:solidFill>
                <a:srgbClr val="0000FF"/>
              </a:solidFill>
              <a:latin typeface="Calibri"/>
              <a:ea typeface="華康儷中黑" pitchFamily="49" charset="-120"/>
              <a:cs typeface="華康黑體-GB5" pitchFamily="49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享受生命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休息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健康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endParaRPr kumimoji="0" lang="zh-TW" altLang="en-US" dirty="0">
              <a:solidFill>
                <a:srgbClr val="0000FF"/>
              </a:solidFill>
              <a:latin typeface="Calibri"/>
              <a:ea typeface="華康儷中黑" pitchFamily="49" charset="-120"/>
              <a:cs typeface="華康黑體-GB5" pitchFamily="49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pc="-1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Common sense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FF0000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節制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心平氣和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簡樸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身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/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心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/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靈平衡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solidFill>
                <a:srgbClr val="0000FF"/>
              </a:solidFill>
              <a:latin typeface="Calibri"/>
              <a:ea typeface="華康儷中黑" pitchFamily="49" charset="-120"/>
            </a:endParaRPr>
          </a:p>
        </p:txBody>
      </p:sp>
      <p:sp>
        <p:nvSpPr>
          <p:cNvPr id="4122" name="文字方塊 25"/>
          <p:cNvSpPr txBox="1">
            <a:spLocks noChangeArrowheads="1"/>
          </p:cNvSpPr>
          <p:nvPr/>
        </p:nvSpPr>
        <p:spPr bwMode="auto">
          <a:xfrm>
            <a:off x="8445500" y="188913"/>
            <a:ext cx="554038" cy="6088062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梵二精神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全人培育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信仰成長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知識</a:t>
            </a:r>
            <a:r>
              <a:rPr kumimoji="0" lang="en-US" altLang="zh-TW" sz="2400" b="1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=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道德</a:t>
            </a:r>
            <a:r>
              <a:rPr kumimoji="0"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(</a:t>
            </a:r>
            <a:r>
              <a:rPr kumimoji="0" lang="zh-TW" altLang="en-US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蘇</a:t>
            </a:r>
            <a:r>
              <a:rPr kumimoji="0"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)</a:t>
            </a:r>
            <a:endParaRPr kumimoji="0" lang="zh-TW" altLang="en-US" sz="1600">
              <a:solidFill>
                <a:srgbClr val="000000"/>
              </a:solidFill>
              <a:latin typeface="華康儷粗宋" pitchFamily="49" charset="-120"/>
              <a:ea typeface="華康儷粗宋" pitchFamily="49" charset="-120"/>
            </a:endParaRPr>
          </a:p>
        </p:txBody>
      </p:sp>
      <p:sp>
        <p:nvSpPr>
          <p:cNvPr id="4123" name="文字方塊 26"/>
          <p:cNvSpPr txBox="1">
            <a:spLocks noChangeArrowheads="1"/>
          </p:cNvSpPr>
          <p:nvPr/>
        </p:nvSpPr>
        <p:spPr bwMode="auto">
          <a:xfrm>
            <a:off x="107950" y="214313"/>
            <a:ext cx="554038" cy="6357937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互動：無大無小無先無後 互相配合 互相規範</a:t>
            </a:r>
          </a:p>
        </p:txBody>
      </p:sp>
      <p:sp>
        <p:nvSpPr>
          <p:cNvPr id="4124" name="文字方塊 27"/>
          <p:cNvSpPr txBox="1">
            <a:spLocks noChangeArrowheads="1"/>
          </p:cNvSpPr>
          <p:nvPr/>
        </p:nvSpPr>
        <p:spPr bwMode="auto">
          <a:xfrm>
            <a:off x="8299450" y="6378575"/>
            <a:ext cx="819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徐錦堯</a:t>
            </a:r>
          </a:p>
        </p:txBody>
      </p:sp>
      <p:sp>
        <p:nvSpPr>
          <p:cNvPr id="4125" name="文字方塊 1"/>
          <p:cNvSpPr txBox="1">
            <a:spLocks noChangeArrowheads="1"/>
          </p:cNvSpPr>
          <p:nvPr/>
        </p:nvSpPr>
        <p:spPr bwMode="auto">
          <a:xfrm>
            <a:off x="728663" y="5683250"/>
            <a:ext cx="1473200" cy="10779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心存</a:t>
            </a:r>
            <a:r>
              <a:rPr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千秋</a:t>
            </a:r>
            <a:endParaRPr lang="en-US" altLang="zh-TW" sz="1600">
              <a:solidFill>
                <a:srgbClr val="FF0000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方能面對</a:t>
            </a:r>
            <a:r>
              <a:rPr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目前</a:t>
            </a: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胸懷</a:t>
            </a:r>
            <a:r>
              <a:rPr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全局</a:t>
            </a:r>
            <a:endParaRPr lang="en-US" altLang="zh-TW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始可經略</a:t>
            </a:r>
            <a:r>
              <a:rPr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一方</a:t>
            </a:r>
            <a:endParaRPr lang="zh-HK" altLang="en-US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</p:txBody>
      </p:sp>
      <p:sp>
        <p:nvSpPr>
          <p:cNvPr id="4126" name="文字方塊 2"/>
          <p:cNvSpPr txBox="1">
            <a:spLocks noChangeArrowheads="1"/>
          </p:cNvSpPr>
          <p:nvPr/>
        </p:nvSpPr>
        <p:spPr bwMode="auto">
          <a:xfrm>
            <a:off x="6588125" y="6096000"/>
            <a:ext cx="1584325" cy="6461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HK" sz="1800">
                <a:solidFill>
                  <a:srgbClr val="000000"/>
                </a:solidFill>
                <a:latin typeface="Arial" charset="0"/>
              </a:rPr>
              <a:t>Think </a:t>
            </a:r>
            <a:r>
              <a:rPr lang="en-US" altLang="zh-HK" sz="1800">
                <a:solidFill>
                  <a:srgbClr val="FF0000"/>
                </a:solidFill>
                <a:latin typeface="Arial" charset="0"/>
              </a:rPr>
              <a:t>globally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HK" sz="1800">
                <a:solidFill>
                  <a:srgbClr val="000000"/>
                </a:solidFill>
                <a:latin typeface="Arial" charset="0"/>
              </a:rPr>
              <a:t>Act </a:t>
            </a:r>
            <a:r>
              <a:rPr lang="en-US" altLang="zh-HK" sz="1800">
                <a:solidFill>
                  <a:srgbClr val="FF0000"/>
                </a:solidFill>
                <a:latin typeface="Arial" charset="0"/>
              </a:rPr>
              <a:t>locally</a:t>
            </a:r>
            <a:endParaRPr lang="zh-HK" altLang="en-US" sz="18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127" name="文字方塊 5"/>
          <p:cNvSpPr txBox="1">
            <a:spLocks noChangeArrowheads="1"/>
          </p:cNvSpPr>
          <p:nvPr/>
        </p:nvSpPr>
        <p:spPr bwMode="auto">
          <a:xfrm>
            <a:off x="6886575" y="188913"/>
            <a:ext cx="1357313" cy="64611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神聖</a:t>
            </a:r>
            <a:r>
              <a:rPr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=</a:t>
            </a: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完整</a:t>
            </a:r>
            <a:endParaRPr lang="en-US" altLang="zh-TW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平衡</a:t>
            </a:r>
            <a:r>
              <a:rPr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  <a:sym typeface="Wingdings" pitchFamily="2" charset="2"/>
              </a:rPr>
              <a:t></a:t>
            </a: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中庸</a:t>
            </a:r>
            <a:endParaRPr lang="zh-HK" altLang="en-US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  <p:sp>
        <p:nvSpPr>
          <p:cNvPr id="4128" name="文字方塊 1"/>
          <p:cNvSpPr txBox="1">
            <a:spLocks noChangeArrowheads="1"/>
          </p:cNvSpPr>
          <p:nvPr/>
        </p:nvSpPr>
        <p:spPr bwMode="auto">
          <a:xfrm>
            <a:off x="719138" y="80963"/>
            <a:ext cx="1431925" cy="100806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ts val="1900"/>
              </a:lnSpc>
              <a:spcBef>
                <a:spcPct val="0"/>
              </a:spcBef>
              <a:buFontTx/>
              <a:buNone/>
            </a:pPr>
            <a:r>
              <a:rPr lang="en-US" altLang="zh-TW" sz="1800">
                <a:solidFill>
                  <a:srgbClr val="000000"/>
                </a:solidFill>
                <a:latin typeface="Arial" charset="0"/>
              </a:rPr>
              <a:t>The glory of God is </a:t>
            </a:r>
            <a:r>
              <a:rPr lang="en-US" altLang="zh-TW" sz="1800">
                <a:solidFill>
                  <a:srgbClr val="FF0000"/>
                </a:solidFill>
                <a:latin typeface="Arial" charset="0"/>
              </a:rPr>
              <a:t>man fully alive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solidFill>
                  <a:srgbClr val="000000"/>
                </a:solidFill>
                <a:ea typeface="華康儷中黑" pitchFamily="49" charset="-120"/>
              </a:rPr>
              <a:t>教父聖依肋內</a:t>
            </a:r>
            <a:r>
              <a:rPr lang="en-US" altLang="zh-TW" sz="1200">
                <a:solidFill>
                  <a:srgbClr val="000000"/>
                </a:solidFill>
                <a:ea typeface="華康儷中黑" pitchFamily="49" charset="-120"/>
              </a:rPr>
              <a:t>140</a:t>
            </a:r>
          </a:p>
        </p:txBody>
      </p:sp>
    </p:spTree>
    <p:extLst>
      <p:ext uri="{BB962C8B-B14F-4D97-AF65-F5344CB8AC3E}">
        <p14:creationId xmlns:p14="http://schemas.microsoft.com/office/powerpoint/2010/main" val="61982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zh-HK" altLang="en-US" dirty="0"/>
          </a:p>
        </p:txBody>
      </p:sp>
      <p:sp>
        <p:nvSpPr>
          <p:cNvPr id="4" name="矩形 3"/>
          <p:cNvSpPr/>
          <p:nvPr/>
        </p:nvSpPr>
        <p:spPr>
          <a:xfrm>
            <a:off x="395536" y="692696"/>
            <a:ext cx="8352928" cy="5375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6000"/>
              </a:lnSpc>
              <a:spcAft>
                <a:spcPts val="1200"/>
              </a:spcAft>
            </a:pPr>
            <a:r>
              <a:rPr lang="zh-TW" altLang="en-US" sz="4400" u="sng" spc="6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群育培養</a:t>
            </a:r>
            <a:endParaRPr lang="en-US" altLang="zh-TW" sz="4400" u="sng" spc="600" dirty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5000"/>
              </a:lnSpc>
            </a:pPr>
            <a:r>
              <a:rPr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親親</a:t>
            </a:r>
            <a:r>
              <a:rPr lang="en-US" altLang="zh-TW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仁民</a:t>
            </a:r>
            <a:r>
              <a:rPr lang="en-US" altLang="zh-TW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愛物</a:t>
            </a:r>
            <a:endParaRPr lang="en-US" altLang="zh-TW" sz="4000" dirty="0" smtClean="0">
              <a:solidFill>
                <a:srgbClr val="FF00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5000"/>
              </a:lnSpc>
            </a:pPr>
            <a:r>
              <a:rPr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老吾老以及人之老</a:t>
            </a:r>
            <a:endParaRPr lang="en-US" altLang="zh-TW" sz="4000" dirty="0" smtClean="0">
              <a:solidFill>
                <a:srgbClr val="FF00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5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TW" altLang="en-US" sz="40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溝通</a:t>
            </a:r>
            <a:r>
              <a:rPr lang="en-US" altLang="zh-TW" sz="40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40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虛而待物</a:t>
            </a:r>
            <a:r>
              <a:rPr lang="en-US" altLang="zh-TW" sz="32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(</a:t>
            </a:r>
            <a:r>
              <a:rPr lang="zh-TW" altLang="en-US" sz="32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心齋</a:t>
            </a:r>
            <a:r>
              <a:rPr lang="en-US" altLang="zh-TW" sz="32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)</a:t>
            </a:r>
          </a:p>
          <a:p>
            <a:pPr algn="ctr">
              <a:lnSpc>
                <a:spcPts val="37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TW" altLang="en-US" sz="4000" dirty="0" smtClean="0">
                <a:solidFill>
                  <a:srgbClr val="9900CC"/>
                </a:solidFill>
                <a:ea typeface="華康儷中黑" pitchFamily="49" charset="-120"/>
                <a:cs typeface="華康黑體(P)-GB5" pitchFamily="34" charset="-120"/>
              </a:rPr>
              <a:t>肯定自己</a:t>
            </a:r>
            <a:r>
              <a:rPr lang="en-US" altLang="zh-TW" sz="4000" dirty="0" smtClean="0">
                <a:solidFill>
                  <a:srgbClr val="9900CC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4000" dirty="0" smtClean="0">
                <a:solidFill>
                  <a:srgbClr val="9900CC"/>
                </a:solidFill>
                <a:ea typeface="華康儷中黑" pitchFamily="49" charset="-120"/>
                <a:cs typeface="華康黑體(P)-GB5" pitchFamily="34" charset="-120"/>
              </a:rPr>
              <a:t>欣賞別人</a:t>
            </a:r>
            <a:endParaRPr lang="en-US" altLang="zh-TW" sz="4000" dirty="0" smtClean="0">
              <a:solidFill>
                <a:srgbClr val="9900CC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3700"/>
              </a:lnSpc>
            </a:pPr>
            <a:r>
              <a:rPr lang="zh-TW" altLang="en-US" sz="4000" dirty="0" smtClean="0">
                <a:solidFill>
                  <a:srgbClr val="9900CC"/>
                </a:solidFill>
                <a:ea typeface="華康儷中黑" pitchFamily="49" charset="-120"/>
                <a:cs typeface="華康黑體(P)-GB5" pitchFamily="34" charset="-120"/>
              </a:rPr>
              <a:t>學習別人</a:t>
            </a:r>
            <a:r>
              <a:rPr lang="en-US" altLang="zh-TW" sz="4000" dirty="0" smtClean="0">
                <a:solidFill>
                  <a:srgbClr val="9900CC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4000" dirty="0" smtClean="0">
                <a:solidFill>
                  <a:srgbClr val="9900CC"/>
                </a:solidFill>
                <a:ea typeface="華康儷中黑" pitchFamily="49" charset="-120"/>
                <a:cs typeface="華康黑體(P)-GB5" pitchFamily="34" charset="-120"/>
              </a:rPr>
              <a:t>豐富自己</a:t>
            </a:r>
            <a:endParaRPr lang="en-US" altLang="zh-TW" sz="4000" dirty="0" smtClean="0">
              <a:solidFill>
                <a:srgbClr val="9900CC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5000"/>
              </a:lnSpc>
              <a:spcBef>
                <a:spcPts val="1800"/>
              </a:spcBef>
            </a:pPr>
            <a:r>
              <a:rPr lang="zh-TW" altLang="en-US" sz="40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道不同正好為謀  </a:t>
            </a:r>
            <a:r>
              <a:rPr lang="en-US" altLang="zh-TW" sz="40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(</a:t>
            </a:r>
            <a:r>
              <a:rPr lang="zh-TW" altLang="en-US" sz="32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不要</a:t>
            </a:r>
            <a:r>
              <a:rPr lang="en-US" altLang="zh-TW" sz="40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unfriend)</a:t>
            </a:r>
            <a:r>
              <a:rPr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                    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50453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3"/>
          <p:cNvSpPr/>
          <p:nvPr/>
        </p:nvSpPr>
        <p:spPr>
          <a:xfrm>
            <a:off x="928688" y="77788"/>
            <a:ext cx="7143750" cy="671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sp>
        <p:nvSpPr>
          <p:cNvPr id="5" name="橢圓 4"/>
          <p:cNvSpPr/>
          <p:nvPr/>
        </p:nvSpPr>
        <p:spPr>
          <a:xfrm>
            <a:off x="4027488" y="2962275"/>
            <a:ext cx="928687" cy="8572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cxnSp>
        <p:nvCxnSpPr>
          <p:cNvPr id="7" name="直線接點 6"/>
          <p:cNvCxnSpPr/>
          <p:nvPr/>
        </p:nvCxnSpPr>
        <p:spPr>
          <a:xfrm rot="10800000" flipH="1">
            <a:off x="928688" y="3448050"/>
            <a:ext cx="7143750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endCxn id="4" idx="4"/>
          </p:cNvCxnSpPr>
          <p:nvPr/>
        </p:nvCxnSpPr>
        <p:spPr>
          <a:xfrm rot="16200000" flipH="1">
            <a:off x="1116013" y="3408363"/>
            <a:ext cx="6724650" cy="444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3"/>
          </p:cNvCxnSpPr>
          <p:nvPr/>
        </p:nvCxnSpPr>
        <p:spPr>
          <a:xfrm rot="5400000" flipH="1" flipV="1">
            <a:off x="2083594" y="891381"/>
            <a:ext cx="4808538" cy="50260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4" idx="1"/>
            <a:endCxn id="4" idx="5"/>
          </p:cNvCxnSpPr>
          <p:nvPr/>
        </p:nvCxnSpPr>
        <p:spPr>
          <a:xfrm rot="16200000" flipH="1">
            <a:off x="2126456" y="908844"/>
            <a:ext cx="4748213" cy="50514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橢圓 14"/>
          <p:cNvSpPr/>
          <p:nvPr/>
        </p:nvSpPr>
        <p:spPr>
          <a:xfrm>
            <a:off x="3225800" y="2181225"/>
            <a:ext cx="2560638" cy="24622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sp>
        <p:nvSpPr>
          <p:cNvPr id="4105" name="文字方塊 15"/>
          <p:cNvSpPr txBox="1">
            <a:spLocks noChangeArrowheads="1"/>
          </p:cNvSpPr>
          <p:nvPr/>
        </p:nvSpPr>
        <p:spPr bwMode="auto">
          <a:xfrm>
            <a:off x="3987800" y="3119438"/>
            <a:ext cx="10001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3000" b="1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互動</a:t>
            </a:r>
          </a:p>
        </p:txBody>
      </p:sp>
      <p:sp>
        <p:nvSpPr>
          <p:cNvPr id="4106" name="文字方塊 16"/>
          <p:cNvSpPr txBox="1">
            <a:spLocks noChangeArrowheads="1"/>
          </p:cNvSpPr>
          <p:nvPr/>
        </p:nvSpPr>
        <p:spPr bwMode="auto">
          <a:xfrm>
            <a:off x="3708400" y="2366963"/>
            <a:ext cx="841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宗教</a:t>
            </a:r>
          </a:p>
        </p:txBody>
      </p:sp>
      <p:sp>
        <p:nvSpPr>
          <p:cNvPr id="4107" name="文字方塊 21"/>
          <p:cNvSpPr txBox="1">
            <a:spLocks noChangeArrowheads="1"/>
          </p:cNvSpPr>
          <p:nvPr/>
        </p:nvSpPr>
        <p:spPr bwMode="auto">
          <a:xfrm>
            <a:off x="3281363" y="2895600"/>
            <a:ext cx="8620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靈性</a:t>
            </a:r>
          </a:p>
        </p:txBody>
      </p:sp>
      <p:sp>
        <p:nvSpPr>
          <p:cNvPr id="4108" name="文字方塊 22"/>
          <p:cNvSpPr txBox="1">
            <a:spLocks noChangeArrowheads="1"/>
          </p:cNvSpPr>
          <p:nvPr/>
        </p:nvSpPr>
        <p:spPr bwMode="auto">
          <a:xfrm>
            <a:off x="4473575" y="2346325"/>
            <a:ext cx="884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身體</a:t>
            </a:r>
          </a:p>
        </p:txBody>
      </p:sp>
      <p:sp>
        <p:nvSpPr>
          <p:cNvPr id="4109" name="文字方塊 23"/>
          <p:cNvSpPr txBox="1">
            <a:spLocks noChangeArrowheads="1"/>
          </p:cNvSpPr>
          <p:nvPr/>
        </p:nvSpPr>
        <p:spPr bwMode="auto">
          <a:xfrm>
            <a:off x="3292475" y="3462338"/>
            <a:ext cx="850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道德</a:t>
            </a:r>
          </a:p>
        </p:txBody>
      </p:sp>
      <p:sp>
        <p:nvSpPr>
          <p:cNvPr id="4110" name="文字方塊 24"/>
          <p:cNvSpPr txBox="1">
            <a:spLocks noChangeArrowheads="1"/>
          </p:cNvSpPr>
          <p:nvPr/>
        </p:nvSpPr>
        <p:spPr bwMode="auto">
          <a:xfrm>
            <a:off x="3748088" y="3962400"/>
            <a:ext cx="8239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群育</a:t>
            </a:r>
          </a:p>
        </p:txBody>
      </p:sp>
      <p:sp>
        <p:nvSpPr>
          <p:cNvPr id="4111" name="文字方塊 25"/>
          <p:cNvSpPr txBox="1">
            <a:spLocks noChangeArrowheads="1"/>
          </p:cNvSpPr>
          <p:nvPr/>
        </p:nvSpPr>
        <p:spPr bwMode="auto">
          <a:xfrm>
            <a:off x="4484688" y="3967163"/>
            <a:ext cx="801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美育</a:t>
            </a:r>
          </a:p>
        </p:txBody>
      </p:sp>
      <p:sp>
        <p:nvSpPr>
          <p:cNvPr id="4112" name="文字方塊 26"/>
          <p:cNvSpPr txBox="1">
            <a:spLocks noChangeArrowheads="1"/>
          </p:cNvSpPr>
          <p:nvPr/>
        </p:nvSpPr>
        <p:spPr bwMode="auto">
          <a:xfrm>
            <a:off x="4924425" y="3433763"/>
            <a:ext cx="862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理性</a:t>
            </a:r>
          </a:p>
        </p:txBody>
      </p:sp>
      <p:sp>
        <p:nvSpPr>
          <p:cNvPr id="4113" name="文字方塊 27"/>
          <p:cNvSpPr txBox="1">
            <a:spLocks noChangeArrowheads="1"/>
          </p:cNvSpPr>
          <p:nvPr/>
        </p:nvSpPr>
        <p:spPr bwMode="auto">
          <a:xfrm>
            <a:off x="4929188" y="2895600"/>
            <a:ext cx="857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感情</a:t>
            </a:r>
          </a:p>
        </p:txBody>
      </p:sp>
      <p:sp>
        <p:nvSpPr>
          <p:cNvPr id="4114" name="文字方塊 28"/>
          <p:cNvSpPr txBox="1">
            <a:spLocks noChangeArrowheads="1"/>
          </p:cNvSpPr>
          <p:nvPr/>
        </p:nvSpPr>
        <p:spPr bwMode="auto">
          <a:xfrm>
            <a:off x="2368550" y="4654550"/>
            <a:ext cx="221456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      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 親親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仁民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愛     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  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物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老吾老以及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溝通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虛而待物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(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心齋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)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肯定自己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欣賞別人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學習別人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豐富自己   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道不同正好為謀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                    易地而處                </a:t>
            </a:r>
            <a:endParaRPr kumimoji="0" lang="zh-TW" altLang="en-US" sz="1800">
              <a:solidFill>
                <a:srgbClr val="000000"/>
              </a:solidFill>
            </a:endParaRPr>
          </a:p>
        </p:txBody>
      </p:sp>
      <p:sp>
        <p:nvSpPr>
          <p:cNvPr id="4115" name="文字方塊 29"/>
          <p:cNvSpPr txBox="1">
            <a:spLocks noChangeArrowheads="1"/>
          </p:cNvSpPr>
          <p:nvPr/>
        </p:nvSpPr>
        <p:spPr bwMode="auto">
          <a:xfrm>
            <a:off x="4489450" y="4632325"/>
            <a:ext cx="2225675" cy="205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0000"/>
                </a:solidFill>
                <a:ea typeface="華康儷中黑" pitchFamily="49" charset="-120"/>
              </a:rPr>
              <a:t> 藝術</a:t>
            </a:r>
            <a:r>
              <a:rPr kumimoji="0" lang="en-US" altLang="zh-TW" sz="1800" dirty="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 dirty="0">
                <a:solidFill>
                  <a:srgbClr val="000000"/>
                </a:solidFill>
                <a:ea typeface="華康儷中黑" pitchFamily="49" charset="-120"/>
              </a:rPr>
              <a:t>音樂</a:t>
            </a:r>
            <a:r>
              <a:rPr kumimoji="0" lang="en-US" altLang="zh-TW" sz="1800" dirty="0">
                <a:solidFill>
                  <a:srgbClr val="000000"/>
                </a:solidFill>
                <a:ea typeface="華康儷中黑" pitchFamily="49" charset="-120"/>
              </a:rPr>
              <a:t>,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0000"/>
                </a:solidFill>
                <a:ea typeface="華康儷中黑" pitchFamily="49" charset="-120"/>
              </a:rPr>
              <a:t>手工</a:t>
            </a:r>
            <a:r>
              <a:rPr kumimoji="0" lang="en-US" altLang="zh-TW" sz="1800" dirty="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 dirty="0">
                <a:solidFill>
                  <a:srgbClr val="000000"/>
                </a:solidFill>
                <a:ea typeface="華康儷中黑" pitchFamily="49" charset="-120"/>
              </a:rPr>
              <a:t>繪畫</a:t>
            </a:r>
            <a:r>
              <a:rPr kumimoji="0" lang="en-US" altLang="zh-TW" sz="1800" dirty="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 dirty="0">
                <a:solidFill>
                  <a:srgbClr val="000000"/>
                </a:solidFill>
                <a:ea typeface="華康儷中黑" pitchFamily="49" charset="-120"/>
              </a:rPr>
              <a:t>聲樂</a:t>
            </a:r>
            <a:r>
              <a:rPr kumimoji="0" lang="en-US" altLang="zh-TW" sz="1800" dirty="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0000"/>
                </a:solidFill>
                <a:ea typeface="華康儷中黑" pitchFamily="49" charset="-120"/>
              </a:rPr>
              <a:t>藝術史</a:t>
            </a:r>
            <a:r>
              <a:rPr kumimoji="0" lang="en-US" altLang="zh-TW" sz="1800" dirty="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 dirty="0">
                <a:solidFill>
                  <a:srgbClr val="000000"/>
                </a:solidFill>
                <a:ea typeface="華康儷中黑" pitchFamily="49" charset="-120"/>
              </a:rPr>
              <a:t>藝術創作</a:t>
            </a:r>
            <a:r>
              <a:rPr kumimoji="0" lang="en-US" altLang="zh-TW" sz="1800" dirty="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藝術觀摩</a:t>
            </a:r>
            <a:r>
              <a:rPr kumimoji="0"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,</a:t>
            </a:r>
            <a:r>
              <a:rPr kumimoji="0"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藝術欣賞</a:t>
            </a:r>
            <a:r>
              <a:rPr kumimoji="0"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背誦美麗的詩詞</a:t>
            </a:r>
            <a:r>
              <a:rPr kumimoji="0"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公私環境的美化</a:t>
            </a:r>
            <a:r>
              <a:rPr kumimoji="0"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培養</a:t>
            </a:r>
            <a:r>
              <a:rPr kumimoji="0" lang="zh-TW" altLang="en-US" sz="18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品味</a:t>
            </a:r>
          </a:p>
        </p:txBody>
      </p:sp>
      <p:sp>
        <p:nvSpPr>
          <p:cNvPr id="4116" name="Text Box 21"/>
          <p:cNvSpPr>
            <a:spLocks noGrp="1" noChangeArrowheads="1"/>
          </p:cNvSpPr>
          <p:nvPr>
            <p:ph type="subTitle" idx="1"/>
          </p:nvPr>
        </p:nvSpPr>
        <p:spPr>
          <a:xfrm>
            <a:off x="1055688" y="1428750"/>
            <a:ext cx="2373312" cy="2071688"/>
          </a:xfrm>
          <a:noFill/>
        </p:spPr>
        <p:txBody>
          <a:bodyPr/>
          <a:lstStyle/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b="1" smtClean="0">
                <a:solidFill>
                  <a:srgbClr val="FF3300"/>
                </a:solidFill>
                <a:latin typeface="華康黑體(P)-GB5" pitchFamily="34" charset="-120"/>
                <a:ea typeface="華康黑體(P)-GB5" pitchFamily="34" charset="-120"/>
                <a:cs typeface="華康黑體(P)-GB5" pitchFamily="34" charset="-120"/>
              </a:rPr>
              <a:t>      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深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通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廣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遠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透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瀟灑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lang="zh-TW" altLang="en-US" sz="180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用基督眼睛看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endParaRPr lang="zh-TW" altLang="en-US" sz="180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用基督的心愛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神的意識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穿上基督成新人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貓頭鷹變鳳凰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對生命微笑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化痛苦為祝福</a:t>
            </a:r>
            <a:endParaRPr lang="en-US" altLang="zh-TW" sz="180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7" name="文字方塊 33"/>
          <p:cNvSpPr txBox="1">
            <a:spLocks noChangeArrowheads="1"/>
          </p:cNvSpPr>
          <p:nvPr/>
        </p:nvSpPr>
        <p:spPr bwMode="auto">
          <a:xfrm>
            <a:off x="2187575" y="187325"/>
            <a:ext cx="2357438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  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信仰與生  </a:t>
            </a:r>
            <a:r>
              <a:rPr kumimoji="0" lang="en-US" altLang="zh-TW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活結合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愛主愛人愛教愛國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旅途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向神向人開放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靜默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聖經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 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祈禱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聖事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投入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b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kumimoji="0" lang="zh-TW" altLang="en-US" sz="1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專注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付出感情</a:t>
            </a:r>
            <a:endParaRPr kumimoji="0" lang="en-US" altLang="zh-TW" sz="1800">
              <a:solidFill>
                <a:srgbClr val="000000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lnSpc>
                <a:spcPts val="1700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</a:t>
            </a:r>
            <a:r>
              <a:rPr kumimoji="0" lang="zh-TW" altLang="en-US" sz="17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文字死</a:t>
            </a:r>
            <a:r>
              <a:rPr kumimoji="0" lang="en-US" altLang="zh-TW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7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神</a:t>
            </a:r>
            <a:r>
              <a:rPr kumimoji="0"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活</a:t>
            </a:r>
            <a:endParaRPr kumimoji="0" lang="zh-TW" altLang="en-US" sz="1800">
              <a:solidFill>
                <a:srgbClr val="000000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8" name="文字方塊 34"/>
          <p:cNvSpPr txBox="1">
            <a:spLocks noChangeArrowheads="1"/>
          </p:cNvSpPr>
          <p:nvPr/>
        </p:nvSpPr>
        <p:spPr bwMode="auto">
          <a:xfrm>
            <a:off x="939800" y="3451225"/>
            <a:ext cx="2428875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人格完整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不欺暗室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慎獨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選擇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選擇放棄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向裡用力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堅持到底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培育良心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自我鍛鍊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有為</a:t>
            </a:r>
            <a:r>
              <a:rPr kumimoji="0" lang="zh-TW" altLang="en-US" sz="16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及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有不為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知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情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意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行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不怕苦</a:t>
            </a:r>
          </a:p>
        </p:txBody>
      </p:sp>
      <p:sp>
        <p:nvSpPr>
          <p:cNvPr id="4119" name="文字方塊 22"/>
          <p:cNvSpPr txBox="1">
            <a:spLocks noChangeArrowheads="1"/>
          </p:cNvSpPr>
          <p:nvPr/>
        </p:nvSpPr>
        <p:spPr bwMode="auto">
          <a:xfrm>
            <a:off x="5543550" y="1187450"/>
            <a:ext cx="250031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     激情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</a:t>
            </a:r>
            <a:endParaRPr kumimoji="0" lang="en-US" altLang="zh-TW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以情化理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親親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仁民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愛</a:t>
            </a:r>
            <a:endParaRPr kumimoji="0" lang="en-US" altLang="zh-TW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物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足踏塵世路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肩擔古今愁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喜歡精神  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與物質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憂患意識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感同身受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知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好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樂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愛文化人民土地歷史</a:t>
            </a:r>
          </a:p>
        </p:txBody>
      </p:sp>
      <p:sp>
        <p:nvSpPr>
          <p:cNvPr id="4120" name="文字方塊 23"/>
          <p:cNvSpPr txBox="1">
            <a:spLocks noChangeArrowheads="1"/>
          </p:cNvSpPr>
          <p:nvPr/>
        </p:nvSpPr>
        <p:spPr bwMode="auto">
          <a:xfrm>
            <a:off x="5597525" y="3397250"/>
            <a:ext cx="24098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科學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求真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以理輔情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分析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分辨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斷症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舉一反三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講求證據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願意解釋奧蹟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對話與聆聽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的能力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追求教內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     外學問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微觀      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                與宏觀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4422775" y="142875"/>
            <a:ext cx="229235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非三仇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五官運用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 衛生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FF0000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在工作中成聖</a:t>
            </a:r>
            <a:r>
              <a:rPr kumimoji="0" lang="en-US" altLang="zh-TW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(</a:t>
            </a:r>
            <a:r>
              <a:rPr kumimoji="0" lang="zh-TW" altLang="en-US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教會</a:t>
            </a:r>
            <a:r>
              <a:rPr kumimoji="0" lang="en-US" altLang="zh-TW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41)</a:t>
            </a:r>
            <a:endParaRPr kumimoji="0" lang="zh-TW" altLang="en-US" sz="1400" dirty="0">
              <a:solidFill>
                <a:srgbClr val="0000FF"/>
              </a:solidFill>
              <a:latin typeface="Calibri"/>
              <a:ea typeface="華康儷中黑" pitchFamily="49" charset="-120"/>
              <a:cs typeface="華康黑體-GB5" pitchFamily="49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享受生命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休息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健康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endParaRPr kumimoji="0" lang="zh-TW" altLang="en-US" dirty="0">
              <a:solidFill>
                <a:srgbClr val="0000FF"/>
              </a:solidFill>
              <a:latin typeface="Calibri"/>
              <a:ea typeface="華康儷中黑" pitchFamily="49" charset="-120"/>
              <a:cs typeface="華康黑體-GB5" pitchFamily="49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pc="-1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Common sense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FF0000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節制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心平氣和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簡樸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身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/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心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/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靈平衡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solidFill>
                <a:srgbClr val="0000FF"/>
              </a:solidFill>
              <a:latin typeface="Calibri"/>
              <a:ea typeface="華康儷中黑" pitchFamily="49" charset="-120"/>
            </a:endParaRPr>
          </a:p>
        </p:txBody>
      </p:sp>
      <p:sp>
        <p:nvSpPr>
          <p:cNvPr id="4122" name="文字方塊 25"/>
          <p:cNvSpPr txBox="1">
            <a:spLocks noChangeArrowheads="1"/>
          </p:cNvSpPr>
          <p:nvPr/>
        </p:nvSpPr>
        <p:spPr bwMode="auto">
          <a:xfrm>
            <a:off x="8445500" y="188913"/>
            <a:ext cx="554038" cy="6088062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梵二精神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全人培育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信仰成長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知識</a:t>
            </a:r>
            <a:r>
              <a:rPr kumimoji="0" lang="en-US" altLang="zh-TW" sz="2400" b="1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=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道德</a:t>
            </a:r>
            <a:r>
              <a:rPr kumimoji="0"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(</a:t>
            </a:r>
            <a:r>
              <a:rPr kumimoji="0" lang="zh-TW" altLang="en-US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蘇</a:t>
            </a:r>
            <a:r>
              <a:rPr kumimoji="0"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)</a:t>
            </a:r>
            <a:endParaRPr kumimoji="0" lang="zh-TW" altLang="en-US" sz="1600">
              <a:solidFill>
                <a:srgbClr val="000000"/>
              </a:solidFill>
              <a:latin typeface="華康儷粗宋" pitchFamily="49" charset="-120"/>
              <a:ea typeface="華康儷粗宋" pitchFamily="49" charset="-120"/>
            </a:endParaRPr>
          </a:p>
        </p:txBody>
      </p:sp>
      <p:sp>
        <p:nvSpPr>
          <p:cNvPr id="4123" name="文字方塊 26"/>
          <p:cNvSpPr txBox="1">
            <a:spLocks noChangeArrowheads="1"/>
          </p:cNvSpPr>
          <p:nvPr/>
        </p:nvSpPr>
        <p:spPr bwMode="auto">
          <a:xfrm>
            <a:off x="107950" y="214313"/>
            <a:ext cx="554038" cy="6357937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互動：無大無小無先無後 互相配合 互相規範</a:t>
            </a:r>
          </a:p>
        </p:txBody>
      </p:sp>
      <p:sp>
        <p:nvSpPr>
          <p:cNvPr id="4124" name="文字方塊 27"/>
          <p:cNvSpPr txBox="1">
            <a:spLocks noChangeArrowheads="1"/>
          </p:cNvSpPr>
          <p:nvPr/>
        </p:nvSpPr>
        <p:spPr bwMode="auto">
          <a:xfrm>
            <a:off x="8299450" y="6378575"/>
            <a:ext cx="819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徐錦堯</a:t>
            </a:r>
          </a:p>
        </p:txBody>
      </p:sp>
      <p:sp>
        <p:nvSpPr>
          <p:cNvPr id="4125" name="文字方塊 1"/>
          <p:cNvSpPr txBox="1">
            <a:spLocks noChangeArrowheads="1"/>
          </p:cNvSpPr>
          <p:nvPr/>
        </p:nvSpPr>
        <p:spPr bwMode="auto">
          <a:xfrm>
            <a:off x="728663" y="5683250"/>
            <a:ext cx="1473200" cy="10779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心存</a:t>
            </a:r>
            <a:r>
              <a:rPr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千秋</a:t>
            </a:r>
            <a:endParaRPr lang="en-US" altLang="zh-TW" sz="1600">
              <a:solidFill>
                <a:srgbClr val="FF0000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方能面對</a:t>
            </a:r>
            <a:r>
              <a:rPr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目前</a:t>
            </a: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胸懷</a:t>
            </a:r>
            <a:r>
              <a:rPr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全局</a:t>
            </a:r>
            <a:endParaRPr lang="en-US" altLang="zh-TW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始可經略</a:t>
            </a:r>
            <a:r>
              <a:rPr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一方</a:t>
            </a:r>
            <a:endParaRPr lang="zh-HK" altLang="en-US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</p:txBody>
      </p:sp>
      <p:sp>
        <p:nvSpPr>
          <p:cNvPr id="4126" name="文字方塊 2"/>
          <p:cNvSpPr txBox="1">
            <a:spLocks noChangeArrowheads="1"/>
          </p:cNvSpPr>
          <p:nvPr/>
        </p:nvSpPr>
        <p:spPr bwMode="auto">
          <a:xfrm>
            <a:off x="6588125" y="6096000"/>
            <a:ext cx="1584325" cy="6461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HK" sz="1800">
                <a:solidFill>
                  <a:srgbClr val="000000"/>
                </a:solidFill>
                <a:latin typeface="Arial" charset="0"/>
              </a:rPr>
              <a:t>Think </a:t>
            </a:r>
            <a:r>
              <a:rPr lang="en-US" altLang="zh-HK" sz="1800">
                <a:solidFill>
                  <a:srgbClr val="FF0000"/>
                </a:solidFill>
                <a:latin typeface="Arial" charset="0"/>
              </a:rPr>
              <a:t>globally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HK" sz="1800">
                <a:solidFill>
                  <a:srgbClr val="000000"/>
                </a:solidFill>
                <a:latin typeface="Arial" charset="0"/>
              </a:rPr>
              <a:t>Act </a:t>
            </a:r>
            <a:r>
              <a:rPr lang="en-US" altLang="zh-HK" sz="1800">
                <a:solidFill>
                  <a:srgbClr val="FF0000"/>
                </a:solidFill>
                <a:latin typeface="Arial" charset="0"/>
              </a:rPr>
              <a:t>locally</a:t>
            </a:r>
            <a:endParaRPr lang="zh-HK" altLang="en-US" sz="18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127" name="文字方塊 5"/>
          <p:cNvSpPr txBox="1">
            <a:spLocks noChangeArrowheads="1"/>
          </p:cNvSpPr>
          <p:nvPr/>
        </p:nvSpPr>
        <p:spPr bwMode="auto">
          <a:xfrm>
            <a:off x="6886575" y="188913"/>
            <a:ext cx="1357313" cy="64611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神聖</a:t>
            </a:r>
            <a:r>
              <a:rPr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=</a:t>
            </a: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完整</a:t>
            </a:r>
            <a:endParaRPr lang="en-US" altLang="zh-TW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平衡</a:t>
            </a:r>
            <a:r>
              <a:rPr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  <a:sym typeface="Wingdings" pitchFamily="2" charset="2"/>
              </a:rPr>
              <a:t></a:t>
            </a: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中庸</a:t>
            </a:r>
            <a:endParaRPr lang="zh-HK" altLang="en-US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  <p:sp>
        <p:nvSpPr>
          <p:cNvPr id="4128" name="文字方塊 1"/>
          <p:cNvSpPr txBox="1">
            <a:spLocks noChangeArrowheads="1"/>
          </p:cNvSpPr>
          <p:nvPr/>
        </p:nvSpPr>
        <p:spPr bwMode="auto">
          <a:xfrm>
            <a:off x="719138" y="80963"/>
            <a:ext cx="1431925" cy="100806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ts val="1900"/>
              </a:lnSpc>
              <a:spcBef>
                <a:spcPct val="0"/>
              </a:spcBef>
              <a:buFontTx/>
              <a:buNone/>
            </a:pPr>
            <a:r>
              <a:rPr lang="en-US" altLang="zh-TW" sz="1800">
                <a:solidFill>
                  <a:srgbClr val="000000"/>
                </a:solidFill>
                <a:latin typeface="Arial" charset="0"/>
              </a:rPr>
              <a:t>The glory of God is </a:t>
            </a:r>
            <a:r>
              <a:rPr lang="en-US" altLang="zh-TW" sz="1800">
                <a:solidFill>
                  <a:srgbClr val="FF0000"/>
                </a:solidFill>
                <a:latin typeface="Arial" charset="0"/>
              </a:rPr>
              <a:t>man fully alive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solidFill>
                  <a:srgbClr val="000000"/>
                </a:solidFill>
                <a:ea typeface="華康儷中黑" pitchFamily="49" charset="-120"/>
              </a:rPr>
              <a:t>教父聖依肋內</a:t>
            </a:r>
            <a:r>
              <a:rPr lang="en-US" altLang="zh-TW" sz="1200">
                <a:solidFill>
                  <a:srgbClr val="000000"/>
                </a:solidFill>
                <a:ea typeface="華康儷中黑" pitchFamily="49" charset="-120"/>
              </a:rPr>
              <a:t>140</a:t>
            </a:r>
          </a:p>
        </p:txBody>
      </p:sp>
    </p:spTree>
    <p:extLst>
      <p:ext uri="{BB962C8B-B14F-4D97-AF65-F5344CB8AC3E}">
        <p14:creationId xmlns:p14="http://schemas.microsoft.com/office/powerpoint/2010/main" val="397210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zh-HK" altLang="en-US" dirty="0"/>
          </a:p>
        </p:txBody>
      </p:sp>
      <p:sp>
        <p:nvSpPr>
          <p:cNvPr id="4" name="矩形 3"/>
          <p:cNvSpPr/>
          <p:nvPr/>
        </p:nvSpPr>
        <p:spPr>
          <a:xfrm>
            <a:off x="899592" y="1001628"/>
            <a:ext cx="7200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6000"/>
              </a:lnSpc>
              <a:spcAft>
                <a:spcPts val="1200"/>
              </a:spcAft>
            </a:pPr>
            <a:r>
              <a:rPr lang="zh-TW" altLang="en-US" sz="4400" u="sng" spc="600" dirty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美育培養 </a:t>
            </a:r>
            <a:endParaRPr lang="en-US" altLang="zh-TW" sz="4400" u="sng" spc="600" dirty="0">
              <a:solidFill>
                <a:srgbClr val="0000FF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</a:pPr>
            <a:r>
              <a:rPr lang="zh-TW" altLang="en-US" sz="4000" dirty="0" smtClean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藝術</a:t>
            </a:r>
            <a:r>
              <a:rPr lang="en-US" altLang="zh-TW" sz="4000" dirty="0" smtClean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4000" dirty="0" smtClean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音樂</a:t>
            </a:r>
            <a:r>
              <a:rPr lang="en-US" altLang="zh-TW" sz="4000" dirty="0" smtClean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4000" dirty="0" smtClean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手工</a:t>
            </a:r>
            <a:r>
              <a:rPr lang="en-US" altLang="zh-TW" sz="4000" dirty="0" smtClean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4000" dirty="0" smtClean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繪畫</a:t>
            </a:r>
            <a:r>
              <a:rPr lang="en-US" altLang="zh-TW" sz="4000" dirty="0" smtClean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4000" dirty="0" smtClean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聲樂</a:t>
            </a:r>
            <a:endParaRPr lang="en-US" altLang="zh-TW" sz="4000" dirty="0" smtClean="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</a:pPr>
            <a:r>
              <a:rPr lang="zh-TW" altLang="en-US" sz="4000" dirty="0" smtClean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藝術史</a:t>
            </a:r>
            <a:r>
              <a:rPr lang="en-US" altLang="zh-TW" sz="4000" dirty="0" smtClean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4000" dirty="0" smtClean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藝術創作</a:t>
            </a:r>
            <a:r>
              <a:rPr lang="en-US" altLang="zh-TW" sz="4000" dirty="0" smtClean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4000" dirty="0" smtClean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藝術欣賞</a:t>
            </a:r>
            <a:endParaRPr lang="en-US" altLang="zh-TW" sz="4000" dirty="0" smtClean="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TW" altLang="en-US" sz="4000" dirty="0" smtClean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背誦美麗的詩詞</a:t>
            </a:r>
            <a:endParaRPr lang="en-US" altLang="zh-TW" sz="4000" dirty="0" smtClean="0">
              <a:solidFill>
                <a:srgbClr val="FF0000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</a:pPr>
            <a:r>
              <a:rPr lang="zh-TW" altLang="en-US" sz="40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公私環境的美化</a:t>
            </a:r>
            <a:endParaRPr lang="en-US" altLang="zh-TW" sz="4000" dirty="0" smtClean="0">
              <a:solidFill>
                <a:srgbClr val="0000FF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909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3"/>
          <p:cNvSpPr/>
          <p:nvPr/>
        </p:nvSpPr>
        <p:spPr>
          <a:xfrm>
            <a:off x="928688" y="77788"/>
            <a:ext cx="7143750" cy="671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5" name="橢圓 4"/>
          <p:cNvSpPr/>
          <p:nvPr/>
        </p:nvSpPr>
        <p:spPr>
          <a:xfrm>
            <a:off x="4027488" y="2962275"/>
            <a:ext cx="928687" cy="8572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prstClr val="white"/>
              </a:solidFill>
            </a:endParaRPr>
          </a:p>
        </p:txBody>
      </p:sp>
      <p:cxnSp>
        <p:nvCxnSpPr>
          <p:cNvPr id="7" name="直線接點 6"/>
          <p:cNvCxnSpPr/>
          <p:nvPr/>
        </p:nvCxnSpPr>
        <p:spPr>
          <a:xfrm rot="10800000" flipH="1">
            <a:off x="928688" y="3448050"/>
            <a:ext cx="7143750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endCxn id="4" idx="4"/>
          </p:cNvCxnSpPr>
          <p:nvPr/>
        </p:nvCxnSpPr>
        <p:spPr>
          <a:xfrm rot="16200000" flipH="1">
            <a:off x="1116013" y="3408363"/>
            <a:ext cx="6724650" cy="444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3"/>
          </p:cNvCxnSpPr>
          <p:nvPr/>
        </p:nvCxnSpPr>
        <p:spPr>
          <a:xfrm rot="5400000" flipH="1" flipV="1">
            <a:off x="2083594" y="891381"/>
            <a:ext cx="4808538" cy="50260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4" idx="1"/>
            <a:endCxn id="4" idx="5"/>
          </p:cNvCxnSpPr>
          <p:nvPr/>
        </p:nvCxnSpPr>
        <p:spPr>
          <a:xfrm rot="16200000" flipH="1">
            <a:off x="2126456" y="908844"/>
            <a:ext cx="4748213" cy="50514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橢圓 14"/>
          <p:cNvSpPr/>
          <p:nvPr/>
        </p:nvSpPr>
        <p:spPr>
          <a:xfrm>
            <a:off x="3225800" y="2181225"/>
            <a:ext cx="2560638" cy="24622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4105" name="文字方塊 15"/>
          <p:cNvSpPr txBox="1">
            <a:spLocks noChangeArrowheads="1"/>
          </p:cNvSpPr>
          <p:nvPr/>
        </p:nvSpPr>
        <p:spPr bwMode="auto">
          <a:xfrm>
            <a:off x="3987800" y="3119438"/>
            <a:ext cx="10001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3000" b="1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互動</a:t>
            </a:r>
          </a:p>
        </p:txBody>
      </p:sp>
      <p:sp>
        <p:nvSpPr>
          <p:cNvPr id="4106" name="文字方塊 16"/>
          <p:cNvSpPr txBox="1">
            <a:spLocks noChangeArrowheads="1"/>
          </p:cNvSpPr>
          <p:nvPr/>
        </p:nvSpPr>
        <p:spPr bwMode="auto">
          <a:xfrm>
            <a:off x="3708400" y="2366963"/>
            <a:ext cx="841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宗教</a:t>
            </a:r>
          </a:p>
        </p:txBody>
      </p:sp>
      <p:sp>
        <p:nvSpPr>
          <p:cNvPr id="4107" name="文字方塊 21"/>
          <p:cNvSpPr txBox="1">
            <a:spLocks noChangeArrowheads="1"/>
          </p:cNvSpPr>
          <p:nvPr/>
        </p:nvSpPr>
        <p:spPr bwMode="auto">
          <a:xfrm>
            <a:off x="3281363" y="2895600"/>
            <a:ext cx="8620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靈性</a:t>
            </a:r>
          </a:p>
        </p:txBody>
      </p:sp>
      <p:sp>
        <p:nvSpPr>
          <p:cNvPr id="4108" name="文字方塊 22"/>
          <p:cNvSpPr txBox="1">
            <a:spLocks noChangeArrowheads="1"/>
          </p:cNvSpPr>
          <p:nvPr/>
        </p:nvSpPr>
        <p:spPr bwMode="auto">
          <a:xfrm>
            <a:off x="4473575" y="2346325"/>
            <a:ext cx="884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身體</a:t>
            </a:r>
          </a:p>
        </p:txBody>
      </p:sp>
      <p:sp>
        <p:nvSpPr>
          <p:cNvPr id="4109" name="文字方塊 23"/>
          <p:cNvSpPr txBox="1">
            <a:spLocks noChangeArrowheads="1"/>
          </p:cNvSpPr>
          <p:nvPr/>
        </p:nvSpPr>
        <p:spPr bwMode="auto">
          <a:xfrm>
            <a:off x="3292475" y="3462338"/>
            <a:ext cx="850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道德</a:t>
            </a:r>
          </a:p>
        </p:txBody>
      </p:sp>
      <p:sp>
        <p:nvSpPr>
          <p:cNvPr id="4110" name="文字方塊 24"/>
          <p:cNvSpPr txBox="1">
            <a:spLocks noChangeArrowheads="1"/>
          </p:cNvSpPr>
          <p:nvPr/>
        </p:nvSpPr>
        <p:spPr bwMode="auto">
          <a:xfrm>
            <a:off x="3748088" y="3962400"/>
            <a:ext cx="8239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群育</a:t>
            </a:r>
          </a:p>
        </p:txBody>
      </p:sp>
      <p:sp>
        <p:nvSpPr>
          <p:cNvPr id="4111" name="文字方塊 25"/>
          <p:cNvSpPr txBox="1">
            <a:spLocks noChangeArrowheads="1"/>
          </p:cNvSpPr>
          <p:nvPr/>
        </p:nvSpPr>
        <p:spPr bwMode="auto">
          <a:xfrm>
            <a:off x="4484688" y="3967163"/>
            <a:ext cx="801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美育</a:t>
            </a:r>
          </a:p>
        </p:txBody>
      </p:sp>
      <p:sp>
        <p:nvSpPr>
          <p:cNvPr id="4112" name="文字方塊 26"/>
          <p:cNvSpPr txBox="1">
            <a:spLocks noChangeArrowheads="1"/>
          </p:cNvSpPr>
          <p:nvPr/>
        </p:nvSpPr>
        <p:spPr bwMode="auto">
          <a:xfrm>
            <a:off x="4924425" y="3433763"/>
            <a:ext cx="862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理性</a:t>
            </a:r>
          </a:p>
        </p:txBody>
      </p:sp>
      <p:sp>
        <p:nvSpPr>
          <p:cNvPr id="4113" name="文字方塊 27"/>
          <p:cNvSpPr txBox="1">
            <a:spLocks noChangeArrowheads="1"/>
          </p:cNvSpPr>
          <p:nvPr/>
        </p:nvSpPr>
        <p:spPr bwMode="auto">
          <a:xfrm>
            <a:off x="4929188" y="2895600"/>
            <a:ext cx="857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感情</a:t>
            </a:r>
          </a:p>
        </p:txBody>
      </p:sp>
      <p:sp>
        <p:nvSpPr>
          <p:cNvPr id="4114" name="文字方塊 28"/>
          <p:cNvSpPr txBox="1">
            <a:spLocks noChangeArrowheads="1"/>
          </p:cNvSpPr>
          <p:nvPr/>
        </p:nvSpPr>
        <p:spPr bwMode="auto">
          <a:xfrm>
            <a:off x="2368550" y="4654550"/>
            <a:ext cx="221456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ea typeface="華康儷中黑" pitchFamily="49" charset="-120"/>
              </a:rPr>
              <a:t>            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 親親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仁民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愛     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/>
            </a:r>
            <a:b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</a:b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>        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物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老吾老以及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溝通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虛而待物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>(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心齋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>)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</a:rPr>
              <a:t>     </a:t>
            </a: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  <a:t> 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</a:rPr>
              <a:t>肯定自己</a:t>
            </a: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</a:rPr>
              <a:t>欣賞別人 </a:t>
            </a: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  <a:t>  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</a:rPr>
              <a:t>學習別人</a:t>
            </a: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</a:rPr>
              <a:t>豐富自己        </a:t>
            </a: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  <a:t>      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道不同正好為謀</a:t>
            </a:r>
            <a:endParaRPr lang="en-US" altLang="zh-TW" sz="1800">
              <a:solidFill>
                <a:srgbClr val="0000FF"/>
              </a:solidFill>
              <a:ea typeface="華康儷中黑" pitchFamily="49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                    易地而處                </a:t>
            </a:r>
            <a:endParaRPr lang="zh-TW" altLang="en-US" sz="1800">
              <a:solidFill>
                <a:srgbClr val="000000"/>
              </a:solidFill>
            </a:endParaRPr>
          </a:p>
        </p:txBody>
      </p:sp>
      <p:sp>
        <p:nvSpPr>
          <p:cNvPr id="4115" name="文字方塊 29"/>
          <p:cNvSpPr txBox="1">
            <a:spLocks noChangeArrowheads="1"/>
          </p:cNvSpPr>
          <p:nvPr/>
        </p:nvSpPr>
        <p:spPr bwMode="auto">
          <a:xfrm>
            <a:off x="4489450" y="4632325"/>
            <a:ext cx="2225675" cy="205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lnSpc>
                <a:spcPts val="2163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ea typeface="華康儷中黑" pitchFamily="49" charset="-120"/>
              </a:rPr>
              <a:t> 藝術</a:t>
            </a:r>
            <a:r>
              <a:rPr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lang="zh-TW" altLang="en-US" sz="1800">
                <a:solidFill>
                  <a:srgbClr val="000000"/>
                </a:solidFill>
                <a:ea typeface="華康儷中黑" pitchFamily="49" charset="-120"/>
              </a:rPr>
              <a:t>音樂</a:t>
            </a:r>
            <a:r>
              <a:rPr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</a:p>
          <a:p>
            <a:pPr eaLnBrk="1" fontAlgn="base" hangingPunct="1">
              <a:lnSpc>
                <a:spcPts val="2163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ea typeface="華康儷中黑" pitchFamily="49" charset="-120"/>
              </a:rPr>
              <a:t>手工</a:t>
            </a:r>
            <a:r>
              <a:rPr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lang="zh-TW" altLang="en-US" sz="1800">
                <a:solidFill>
                  <a:srgbClr val="000000"/>
                </a:solidFill>
                <a:ea typeface="華康儷中黑" pitchFamily="49" charset="-120"/>
              </a:rPr>
              <a:t>繪畫</a:t>
            </a:r>
            <a:r>
              <a:rPr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lang="zh-TW" altLang="en-US" sz="1800">
                <a:solidFill>
                  <a:srgbClr val="000000"/>
                </a:solidFill>
                <a:ea typeface="華康儷中黑" pitchFamily="49" charset="-120"/>
              </a:rPr>
              <a:t>聲樂</a:t>
            </a:r>
            <a:r>
              <a:rPr lang="en-US" altLang="zh-TW" sz="180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fontAlgn="base" hangingPunct="1">
              <a:lnSpc>
                <a:spcPts val="2163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ea typeface="華康儷中黑" pitchFamily="49" charset="-120"/>
              </a:rPr>
              <a:t>藝術史</a:t>
            </a:r>
            <a:r>
              <a:rPr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lang="zh-TW" altLang="en-US" sz="1800">
                <a:solidFill>
                  <a:srgbClr val="000000"/>
                </a:solidFill>
                <a:ea typeface="華康儷中黑" pitchFamily="49" charset="-120"/>
              </a:rPr>
              <a:t>藝術創作</a:t>
            </a:r>
            <a:r>
              <a:rPr lang="en-US" altLang="zh-TW" sz="180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fontAlgn="base" hangingPunct="1">
              <a:lnSpc>
                <a:spcPts val="2163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藝術觀摩</a:t>
            </a:r>
            <a:r>
              <a:rPr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,</a:t>
            </a:r>
            <a:r>
              <a:rPr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藝術欣賞</a:t>
            </a:r>
            <a:r>
              <a:rPr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fontAlgn="base" hangingPunct="1">
              <a:lnSpc>
                <a:spcPts val="2163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背誦美麗的詩詞</a:t>
            </a:r>
            <a:r>
              <a:rPr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fontAlgn="base" hangingPunct="1">
              <a:lnSpc>
                <a:spcPts val="2163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公私環境的美化</a:t>
            </a:r>
            <a:r>
              <a:rPr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fontAlgn="base" hangingPunct="1">
              <a:lnSpc>
                <a:spcPts val="2163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培養</a:t>
            </a:r>
            <a:r>
              <a:rPr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品味</a:t>
            </a:r>
          </a:p>
        </p:txBody>
      </p:sp>
      <p:sp>
        <p:nvSpPr>
          <p:cNvPr id="4116" name="Text Box 21"/>
          <p:cNvSpPr>
            <a:spLocks noGrp="1" noChangeArrowheads="1"/>
          </p:cNvSpPr>
          <p:nvPr>
            <p:ph type="subTitle" idx="1"/>
          </p:nvPr>
        </p:nvSpPr>
        <p:spPr>
          <a:xfrm>
            <a:off x="1055688" y="1428750"/>
            <a:ext cx="2373312" cy="2071688"/>
          </a:xfrm>
          <a:noFill/>
        </p:spPr>
        <p:txBody>
          <a:bodyPr/>
          <a:lstStyle/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b="1" smtClean="0">
                <a:solidFill>
                  <a:srgbClr val="FF3300"/>
                </a:solidFill>
                <a:latin typeface="華康黑體(P)-GB5" pitchFamily="34" charset="-120"/>
                <a:ea typeface="華康黑體(P)-GB5" pitchFamily="34" charset="-120"/>
                <a:cs typeface="華康黑體(P)-GB5" pitchFamily="34" charset="-120"/>
              </a:rPr>
              <a:t>      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深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通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廣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遠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透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瀟灑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lang="zh-TW" altLang="en-US" sz="180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用基督眼睛看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endParaRPr lang="zh-TW" altLang="en-US" sz="180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用基督的心愛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神的意識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穿上基督成新人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貓頭鷹變鳳凰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對生命微笑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化痛苦為祝福</a:t>
            </a:r>
            <a:endParaRPr lang="en-US" altLang="zh-TW" sz="180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7" name="文字方塊 33"/>
          <p:cNvSpPr txBox="1">
            <a:spLocks noChangeArrowheads="1"/>
          </p:cNvSpPr>
          <p:nvPr/>
        </p:nvSpPr>
        <p:spPr bwMode="auto">
          <a:xfrm>
            <a:off x="2187575" y="187325"/>
            <a:ext cx="2357438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  </a:t>
            </a:r>
            <a:r>
              <a:rPr lang="zh-TW" altLang="en-US" sz="18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信仰與生  </a:t>
            </a:r>
            <a:r>
              <a:rPr lang="en-US" altLang="zh-TW" sz="18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lang="en-US" altLang="zh-TW" sz="18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lang="zh-TW" altLang="en-US" sz="18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活結合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愛主愛人愛教愛國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旅途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向神向人開放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靜默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聖經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 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祈禱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聖事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投入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b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lang="zh-TW" altLang="en-US" sz="14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專注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付出感情</a:t>
            </a:r>
            <a:endParaRPr lang="en-US" altLang="zh-TW" sz="1800" dirty="0">
              <a:solidFill>
                <a:srgbClr val="000000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eaLnBrk="1" fontAlgn="base" hangingPunct="1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</a:t>
            </a:r>
            <a:r>
              <a:rPr lang="zh-TW" altLang="en-US" sz="17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文字死</a:t>
            </a:r>
            <a:r>
              <a:rPr lang="en-US" altLang="zh-TW" sz="16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7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神</a:t>
            </a:r>
            <a:r>
              <a:rPr lang="zh-TW" altLang="en-US" sz="16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活</a:t>
            </a:r>
            <a:endParaRPr lang="zh-TW" altLang="en-US" sz="1800" dirty="0">
              <a:solidFill>
                <a:srgbClr val="000000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8" name="文字方塊 34"/>
          <p:cNvSpPr txBox="1">
            <a:spLocks noChangeArrowheads="1"/>
          </p:cNvSpPr>
          <p:nvPr/>
        </p:nvSpPr>
        <p:spPr bwMode="auto">
          <a:xfrm>
            <a:off x="939800" y="3451225"/>
            <a:ext cx="2428875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人格完整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不欺暗室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慎獨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選擇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選擇放棄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向裡用力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堅持到底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lang="zh-TW" altLang="en-US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培育良心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自我鍛鍊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有為</a:t>
            </a:r>
            <a:r>
              <a:rPr lang="zh-TW" altLang="en-US" sz="16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及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有不為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知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情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意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行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不怕苦</a:t>
            </a:r>
          </a:p>
        </p:txBody>
      </p:sp>
      <p:sp>
        <p:nvSpPr>
          <p:cNvPr id="4119" name="文字方塊 22"/>
          <p:cNvSpPr txBox="1">
            <a:spLocks noChangeArrowheads="1"/>
          </p:cNvSpPr>
          <p:nvPr/>
        </p:nvSpPr>
        <p:spPr bwMode="auto">
          <a:xfrm>
            <a:off x="5543550" y="1187450"/>
            <a:ext cx="250031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     激情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</a:t>
            </a:r>
            <a:endParaRPr lang="en-US" altLang="zh-TW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以情化理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親親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仁民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愛</a:t>
            </a:r>
            <a:endParaRPr lang="en-US" altLang="zh-TW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物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足踏塵世路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肩擔古今愁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喜歡精神  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與物質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憂患意識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lang="zh-TW" altLang="en-US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感同身受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知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好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樂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愛文化人民土地歷史</a:t>
            </a:r>
          </a:p>
        </p:txBody>
      </p:sp>
      <p:sp>
        <p:nvSpPr>
          <p:cNvPr id="4120" name="文字方塊 23"/>
          <p:cNvSpPr txBox="1">
            <a:spLocks noChangeArrowheads="1"/>
          </p:cNvSpPr>
          <p:nvPr/>
        </p:nvSpPr>
        <p:spPr bwMode="auto">
          <a:xfrm>
            <a:off x="5597525" y="3397250"/>
            <a:ext cx="24098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科學</a:t>
            </a:r>
            <a:r>
              <a:rPr lang="en-US" altLang="zh-TW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求真</a:t>
            </a:r>
            <a:r>
              <a:rPr lang="en-US" altLang="zh-TW" sz="1800" dirty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以理輔情</a:t>
            </a:r>
            <a:r>
              <a:rPr lang="en-US" altLang="zh-TW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lang="zh-TW" altLang="en-US" sz="1800" dirty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分析</a:t>
            </a:r>
            <a:r>
              <a:rPr lang="en-US" altLang="zh-TW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分辨</a:t>
            </a:r>
            <a:r>
              <a:rPr lang="en-US" altLang="zh-TW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斷症</a:t>
            </a:r>
            <a:r>
              <a:rPr lang="en-US" altLang="zh-TW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;</a:t>
            </a:r>
            <a:r>
              <a:rPr lang="zh-TW" altLang="en-US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 </a:t>
            </a:r>
            <a:r>
              <a:rPr lang="zh-TW" altLang="en-US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舉一反三</a:t>
            </a:r>
            <a:r>
              <a:rPr lang="en-US" altLang="zh-TW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講求證據</a:t>
            </a:r>
            <a:r>
              <a:rPr lang="en-US" altLang="zh-TW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願意解釋奧蹟</a:t>
            </a:r>
            <a:r>
              <a:rPr lang="en-US" altLang="zh-TW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對話與聆聽</a:t>
            </a:r>
            <a:endParaRPr lang="en-US" altLang="zh-TW" sz="1800" dirty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的能力</a:t>
            </a:r>
            <a:r>
              <a:rPr lang="en-US" altLang="zh-TW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追求教內</a:t>
            </a:r>
            <a:endParaRPr lang="en-US" altLang="zh-TW" sz="1800" dirty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     外學問</a:t>
            </a:r>
            <a:r>
              <a:rPr lang="en-US" altLang="zh-TW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微觀           </a:t>
            </a:r>
            <a:r>
              <a:rPr lang="en-US" altLang="zh-TW" sz="1800" dirty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lang="en-US" altLang="zh-TW" sz="1800" dirty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lang="zh-TW" altLang="en-US" sz="1800" dirty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                與宏觀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4422775" y="142875"/>
            <a:ext cx="229235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非三仇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>
              <a:defRPr/>
            </a:pP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五官運用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 衛生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,</a:t>
            </a:r>
          </a:p>
          <a:p>
            <a:pPr>
              <a:defRPr/>
            </a:pPr>
            <a:r>
              <a:rPr lang="zh-TW" altLang="en-US" dirty="0">
                <a:solidFill>
                  <a:srgbClr val="FF0000"/>
                </a:solidFill>
                <a:ea typeface="華康儷中黑" pitchFamily="49" charset="-120"/>
                <a:cs typeface="華康黑體-GB5" pitchFamily="49" charset="-120"/>
              </a:rPr>
              <a:t>在工作中成聖</a:t>
            </a:r>
            <a:r>
              <a:rPr lang="en-US" altLang="zh-TW" sz="1400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(</a:t>
            </a:r>
            <a:r>
              <a:rPr lang="zh-TW" altLang="en-US" sz="1400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教會</a:t>
            </a:r>
            <a:r>
              <a:rPr lang="en-US" altLang="zh-TW" sz="1400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41)</a:t>
            </a:r>
            <a:endParaRPr lang="zh-TW" altLang="en-US" sz="1400" dirty="0">
              <a:solidFill>
                <a:srgbClr val="0000FF"/>
              </a:solidFill>
              <a:ea typeface="華康儷中黑" pitchFamily="49" charset="-120"/>
              <a:cs typeface="華康黑體-GB5" pitchFamily="49" charset="-120"/>
            </a:endParaRPr>
          </a:p>
          <a:p>
            <a:pPr>
              <a:defRPr/>
            </a:pP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享受生命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休息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健康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  <a:endParaRPr lang="zh-TW" altLang="en-US" dirty="0">
              <a:solidFill>
                <a:srgbClr val="0000FF"/>
              </a:solidFill>
              <a:ea typeface="華康儷中黑" pitchFamily="49" charset="-120"/>
              <a:cs typeface="華康黑體-GB5" pitchFamily="49" charset="-120"/>
            </a:endParaRPr>
          </a:p>
          <a:p>
            <a:pPr>
              <a:defRPr/>
            </a:pPr>
            <a:r>
              <a:rPr lang="en-US" altLang="zh-TW" spc="-100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Common sense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  <a:r>
              <a:rPr lang="zh-TW" altLang="en-US" dirty="0">
                <a:solidFill>
                  <a:srgbClr val="FF0000"/>
                </a:solidFill>
                <a:ea typeface="華康儷中黑" pitchFamily="49" charset="-120"/>
                <a:cs typeface="華康黑體-GB5" pitchFamily="49" charset="-120"/>
              </a:rPr>
              <a:t>節制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>
              <a:defRPr/>
            </a:pP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心平氣和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簡樸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>
              <a:defRPr/>
            </a:pP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身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/</a:t>
            </a: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心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/</a:t>
            </a: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靈平衡</a:t>
            </a:r>
          </a:p>
          <a:p>
            <a:pPr>
              <a:defRPr/>
            </a:pPr>
            <a:endParaRPr lang="zh-TW" altLang="en-US" dirty="0">
              <a:solidFill>
                <a:srgbClr val="0000FF"/>
              </a:solidFill>
              <a:ea typeface="華康儷中黑" pitchFamily="49" charset="-120"/>
            </a:endParaRPr>
          </a:p>
        </p:txBody>
      </p:sp>
      <p:sp>
        <p:nvSpPr>
          <p:cNvPr id="4122" name="文字方塊 25"/>
          <p:cNvSpPr txBox="1">
            <a:spLocks noChangeArrowheads="1"/>
          </p:cNvSpPr>
          <p:nvPr/>
        </p:nvSpPr>
        <p:spPr bwMode="auto">
          <a:xfrm>
            <a:off x="8445500" y="188913"/>
            <a:ext cx="554038" cy="6088062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梵二精神</a:t>
            </a:r>
            <a:r>
              <a:rPr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全人培育</a:t>
            </a:r>
            <a:r>
              <a:rPr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信仰成長</a:t>
            </a:r>
            <a:r>
              <a:rPr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知識</a:t>
            </a:r>
            <a:r>
              <a:rPr lang="en-US" altLang="zh-TW" sz="2400" b="1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=</a:t>
            </a:r>
            <a:r>
              <a:rPr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道德</a:t>
            </a:r>
            <a:r>
              <a:rPr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(</a:t>
            </a:r>
            <a:r>
              <a:rPr lang="zh-TW" altLang="en-US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蘇</a:t>
            </a:r>
            <a:r>
              <a:rPr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)</a:t>
            </a:r>
            <a:endParaRPr lang="zh-TW" altLang="en-US" sz="1600">
              <a:solidFill>
                <a:srgbClr val="000000"/>
              </a:solidFill>
              <a:latin typeface="華康儷粗宋" pitchFamily="49" charset="-120"/>
              <a:ea typeface="華康儷粗宋" pitchFamily="49" charset="-120"/>
            </a:endParaRPr>
          </a:p>
        </p:txBody>
      </p:sp>
      <p:sp>
        <p:nvSpPr>
          <p:cNvPr id="4123" name="文字方塊 26"/>
          <p:cNvSpPr txBox="1">
            <a:spLocks noChangeArrowheads="1"/>
          </p:cNvSpPr>
          <p:nvPr/>
        </p:nvSpPr>
        <p:spPr bwMode="auto">
          <a:xfrm>
            <a:off x="107950" y="214313"/>
            <a:ext cx="554038" cy="6357937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互動：無大無小無先無後 互相配合 互相規範</a:t>
            </a:r>
          </a:p>
        </p:txBody>
      </p:sp>
      <p:sp>
        <p:nvSpPr>
          <p:cNvPr id="4124" name="文字方塊 27"/>
          <p:cNvSpPr txBox="1">
            <a:spLocks noChangeArrowheads="1"/>
          </p:cNvSpPr>
          <p:nvPr/>
        </p:nvSpPr>
        <p:spPr bwMode="auto">
          <a:xfrm>
            <a:off x="8299450" y="6378575"/>
            <a:ext cx="819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徐錦堯</a:t>
            </a:r>
          </a:p>
        </p:txBody>
      </p:sp>
      <p:sp>
        <p:nvSpPr>
          <p:cNvPr id="4125" name="文字方塊 1"/>
          <p:cNvSpPr txBox="1">
            <a:spLocks noChangeArrowheads="1"/>
          </p:cNvSpPr>
          <p:nvPr/>
        </p:nvSpPr>
        <p:spPr bwMode="auto">
          <a:xfrm>
            <a:off x="728663" y="5683250"/>
            <a:ext cx="1473200" cy="10779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心存</a:t>
            </a:r>
            <a:r>
              <a:rPr kumimoji="1"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千秋</a:t>
            </a:r>
            <a:endParaRPr kumimoji="1" lang="en-US" altLang="zh-TW" sz="1600">
              <a:solidFill>
                <a:srgbClr val="FF0000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方能面對</a:t>
            </a:r>
            <a:r>
              <a:rPr kumimoji="1"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目前</a:t>
            </a:r>
            <a:r>
              <a:rPr kumimoji="1"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胸懷</a:t>
            </a:r>
            <a:r>
              <a:rPr kumimoji="1"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全局</a:t>
            </a:r>
            <a:endParaRPr kumimoji="1" lang="en-US" altLang="zh-TW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始可經略</a:t>
            </a:r>
            <a:r>
              <a:rPr kumimoji="1"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一方</a:t>
            </a:r>
            <a:endParaRPr kumimoji="1" lang="zh-HK" altLang="en-US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</p:txBody>
      </p:sp>
      <p:sp>
        <p:nvSpPr>
          <p:cNvPr id="4126" name="文字方塊 2"/>
          <p:cNvSpPr txBox="1">
            <a:spLocks noChangeArrowheads="1"/>
          </p:cNvSpPr>
          <p:nvPr/>
        </p:nvSpPr>
        <p:spPr bwMode="auto">
          <a:xfrm>
            <a:off x="6588125" y="6096000"/>
            <a:ext cx="1584325" cy="6461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en-US" altLang="zh-HK" sz="1800">
                <a:solidFill>
                  <a:srgbClr val="000000"/>
                </a:solidFill>
                <a:latin typeface="Arial" charset="0"/>
              </a:rPr>
              <a:t>Think </a:t>
            </a:r>
            <a:r>
              <a:rPr kumimoji="1" lang="en-US" altLang="zh-HK" sz="1800">
                <a:solidFill>
                  <a:srgbClr val="FF0000"/>
                </a:solidFill>
                <a:latin typeface="Arial" charset="0"/>
              </a:rPr>
              <a:t>globally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en-US" altLang="zh-HK" sz="1800">
                <a:solidFill>
                  <a:srgbClr val="000000"/>
                </a:solidFill>
                <a:latin typeface="Arial" charset="0"/>
              </a:rPr>
              <a:t>Act </a:t>
            </a:r>
            <a:r>
              <a:rPr kumimoji="1" lang="en-US" altLang="zh-HK" sz="1800">
                <a:solidFill>
                  <a:srgbClr val="FF0000"/>
                </a:solidFill>
                <a:latin typeface="Arial" charset="0"/>
              </a:rPr>
              <a:t>locally</a:t>
            </a:r>
            <a:endParaRPr kumimoji="1" lang="zh-HK" altLang="en-US" sz="18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127" name="文字方塊 5"/>
          <p:cNvSpPr txBox="1">
            <a:spLocks noChangeArrowheads="1"/>
          </p:cNvSpPr>
          <p:nvPr/>
        </p:nvSpPr>
        <p:spPr bwMode="auto">
          <a:xfrm>
            <a:off x="6886575" y="188913"/>
            <a:ext cx="1357313" cy="64611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神聖</a:t>
            </a:r>
            <a:r>
              <a:rPr kumimoji="1"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=</a:t>
            </a:r>
            <a:r>
              <a:rPr kumimoji="1"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完整</a:t>
            </a:r>
            <a:endParaRPr kumimoji="1" lang="en-US" altLang="zh-TW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zh-TW" altLang="en-US" sz="180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平衡</a:t>
            </a:r>
            <a:r>
              <a:rPr kumimoji="1"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  <a:sym typeface="Wingdings" pitchFamily="2" charset="2"/>
              </a:rPr>
              <a:t></a:t>
            </a:r>
            <a:r>
              <a:rPr kumimoji="1"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中庸</a:t>
            </a:r>
            <a:endParaRPr kumimoji="1" lang="zh-HK" altLang="en-US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  <p:sp>
        <p:nvSpPr>
          <p:cNvPr id="4128" name="文字方塊 1"/>
          <p:cNvSpPr txBox="1">
            <a:spLocks noChangeArrowheads="1"/>
          </p:cNvSpPr>
          <p:nvPr/>
        </p:nvSpPr>
        <p:spPr bwMode="auto">
          <a:xfrm>
            <a:off x="719138" y="80963"/>
            <a:ext cx="1431925" cy="100806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en-US" altLang="zh-TW" sz="1800">
                <a:solidFill>
                  <a:srgbClr val="000000"/>
                </a:solidFill>
                <a:latin typeface="Arial" charset="0"/>
              </a:rPr>
              <a:t>The glory of God is </a:t>
            </a:r>
            <a:r>
              <a:rPr kumimoji="1" lang="en-US" altLang="zh-TW" sz="1800">
                <a:solidFill>
                  <a:srgbClr val="FF0000"/>
                </a:solidFill>
                <a:latin typeface="Arial" charset="0"/>
              </a:rPr>
              <a:t>man fully alive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zh-TW" altLang="en-US" sz="1200">
                <a:solidFill>
                  <a:srgbClr val="000000"/>
                </a:solidFill>
                <a:ea typeface="華康儷中黑" pitchFamily="49" charset="-120"/>
              </a:rPr>
              <a:t>教父聖依肋內</a:t>
            </a:r>
            <a:r>
              <a:rPr kumimoji="1" lang="en-US" altLang="zh-TW" sz="1200">
                <a:solidFill>
                  <a:srgbClr val="000000"/>
                </a:solidFill>
                <a:ea typeface="華康儷中黑" pitchFamily="49" charset="-120"/>
              </a:rPr>
              <a:t>140</a:t>
            </a:r>
          </a:p>
        </p:txBody>
      </p:sp>
    </p:spTree>
    <p:extLst>
      <p:ext uri="{BB962C8B-B14F-4D97-AF65-F5344CB8AC3E}">
        <p14:creationId xmlns:p14="http://schemas.microsoft.com/office/powerpoint/2010/main" val="172649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zh-HK" altLang="en-US" dirty="0"/>
          </a:p>
        </p:txBody>
      </p:sp>
      <p:sp>
        <p:nvSpPr>
          <p:cNvPr id="4" name="矩形 3"/>
          <p:cNvSpPr/>
          <p:nvPr/>
        </p:nvSpPr>
        <p:spPr>
          <a:xfrm>
            <a:off x="683568" y="620688"/>
            <a:ext cx="784887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ts val="6000"/>
              </a:lnSpc>
              <a:spcBef>
                <a:spcPct val="0"/>
              </a:spcBef>
              <a:spcAft>
                <a:spcPts val="1200"/>
              </a:spcAft>
            </a:pPr>
            <a:r>
              <a:rPr lang="zh-TW" altLang="en-US" sz="4400" u="sng" spc="600" dirty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理性</a:t>
            </a:r>
            <a:r>
              <a:rPr lang="zh-TW" altLang="en-US" sz="4400" u="sng" spc="6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生命</a:t>
            </a:r>
            <a:r>
              <a:rPr lang="en-US" altLang="zh-TW" sz="4400" u="sng" spc="6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--</a:t>
            </a:r>
            <a:r>
              <a:rPr lang="zh-TW" altLang="en-US" sz="3600" u="sng" spc="6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以</a:t>
            </a:r>
            <a:r>
              <a:rPr lang="zh-TW" altLang="en-US" sz="3600" u="sng" spc="600" dirty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理輔情</a:t>
            </a:r>
            <a:endParaRPr lang="en-US" altLang="zh-TW" sz="3600" u="sng" spc="600" dirty="0">
              <a:solidFill>
                <a:srgbClr val="0000FF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 fontAlgn="base">
              <a:spcBef>
                <a:spcPts val="600"/>
              </a:spcBef>
              <a:spcAft>
                <a:spcPts val="600"/>
              </a:spcAft>
            </a:pPr>
            <a:r>
              <a:rPr lang="zh-TW" altLang="en-US" sz="4000" dirty="0" smtClean="0">
                <a:ea typeface="華康儷中黑" pitchFamily="49" charset="-120"/>
                <a:cs typeface="華康黑體(P)-GB5" pitchFamily="34" charset="-120"/>
              </a:rPr>
              <a:t>科學</a:t>
            </a:r>
            <a:r>
              <a:rPr lang="en-US" altLang="zh-TW" sz="4000" dirty="0" smtClean="0"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4000" dirty="0" smtClean="0">
                <a:ea typeface="華康儷中黑" pitchFamily="49" charset="-120"/>
                <a:cs typeface="華康黑體(P)-GB5" pitchFamily="34" charset="-120"/>
              </a:rPr>
              <a:t>求真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分析</a:t>
            </a:r>
            <a:r>
              <a:rPr lang="en-US" altLang="zh-TW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分辨</a:t>
            </a:r>
            <a:r>
              <a:rPr lang="en-US" altLang="zh-TW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斷症</a:t>
            </a:r>
            <a:r>
              <a:rPr lang="en-US" altLang="zh-TW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/</a:t>
            </a:r>
            <a:r>
              <a:rPr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對症下藥</a:t>
            </a:r>
            <a:endParaRPr lang="en-US" altLang="zh-TW" sz="4000" dirty="0" smtClean="0">
              <a:solidFill>
                <a:srgbClr val="FF0000"/>
              </a:solidFill>
              <a:ea typeface="華康儷中黑" pitchFamily="49" charset="-120"/>
              <a:cs typeface="華康黑體(P)-GB5" pitchFamily="34" charset="-120"/>
              <a:sym typeface="Wingdings" pitchFamily="2" charset="2"/>
            </a:endParaRPr>
          </a:p>
          <a:p>
            <a:pPr algn="ctr" fontAlgn="base">
              <a:spcBef>
                <a:spcPts val="1200"/>
              </a:spcBef>
            </a:pPr>
            <a:r>
              <a:rPr lang="zh-TW" altLang="en-US" sz="4000" dirty="0" smtClean="0">
                <a:solidFill>
                  <a:srgbClr val="9900CC"/>
                </a:solidFill>
                <a:ea typeface="華康儷中黑" pitchFamily="49" charset="-120"/>
                <a:cs typeface="華康黑體(P)-GB5" pitchFamily="34" charset="-120"/>
              </a:rPr>
              <a:t>講求證據 </a:t>
            </a:r>
            <a:endParaRPr lang="en-US" altLang="zh-TW" sz="4000" dirty="0" smtClean="0">
              <a:solidFill>
                <a:srgbClr val="9900CC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ctr" fontAlgn="base">
              <a:spcAft>
                <a:spcPts val="1200"/>
              </a:spcAft>
            </a:pPr>
            <a:r>
              <a:rPr lang="zh-TW" altLang="en-US" sz="4000" dirty="0" smtClean="0">
                <a:solidFill>
                  <a:srgbClr val="9900CC"/>
                </a:solidFill>
                <a:ea typeface="華康儷中黑" pitchFamily="49" charset="-120"/>
                <a:cs typeface="華康黑體(P)-GB5" pitchFamily="34" charset="-120"/>
              </a:rPr>
              <a:t>對話與聆聽的能力</a:t>
            </a:r>
            <a:endParaRPr lang="en-US" altLang="zh-TW" sz="4000" dirty="0" smtClean="0">
              <a:solidFill>
                <a:srgbClr val="9900CC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ctr" fontAlgn="base">
              <a:spcBef>
                <a:spcPct val="0"/>
              </a:spcBef>
              <a:spcAft>
                <a:spcPts val="1200"/>
              </a:spcAft>
            </a:pPr>
            <a:r>
              <a:rPr lang="zh-TW" altLang="en-US" sz="40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追求教內外學問</a:t>
            </a:r>
            <a:r>
              <a:rPr lang="en-US" altLang="zh-TW" sz="32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(</a:t>
            </a:r>
            <a:r>
              <a:rPr lang="zh-TW" altLang="en-US" sz="32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神學</a:t>
            </a:r>
            <a:r>
              <a:rPr lang="en-US" altLang="zh-TW" sz="32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+</a:t>
            </a:r>
            <a:r>
              <a:rPr lang="zh-TW" altLang="en-US" sz="32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社會學？</a:t>
            </a:r>
            <a:r>
              <a:rPr lang="en-US" altLang="zh-TW" sz="32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微觀與宏觀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31652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3"/>
          <p:cNvSpPr/>
          <p:nvPr/>
        </p:nvSpPr>
        <p:spPr>
          <a:xfrm>
            <a:off x="928688" y="77788"/>
            <a:ext cx="7143750" cy="671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sp>
        <p:nvSpPr>
          <p:cNvPr id="5" name="橢圓 4"/>
          <p:cNvSpPr/>
          <p:nvPr/>
        </p:nvSpPr>
        <p:spPr>
          <a:xfrm>
            <a:off x="4027488" y="2962275"/>
            <a:ext cx="928687" cy="8572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cxnSp>
        <p:nvCxnSpPr>
          <p:cNvPr id="7" name="直線接點 6"/>
          <p:cNvCxnSpPr/>
          <p:nvPr/>
        </p:nvCxnSpPr>
        <p:spPr>
          <a:xfrm rot="10800000" flipH="1">
            <a:off x="928688" y="3448050"/>
            <a:ext cx="7143750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endCxn id="4" idx="4"/>
          </p:cNvCxnSpPr>
          <p:nvPr/>
        </p:nvCxnSpPr>
        <p:spPr>
          <a:xfrm rot="16200000" flipH="1">
            <a:off x="1116013" y="3408363"/>
            <a:ext cx="6724650" cy="444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3"/>
          </p:cNvCxnSpPr>
          <p:nvPr/>
        </p:nvCxnSpPr>
        <p:spPr>
          <a:xfrm rot="5400000" flipH="1" flipV="1">
            <a:off x="2083594" y="891381"/>
            <a:ext cx="4808538" cy="50260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4" idx="1"/>
            <a:endCxn id="4" idx="5"/>
          </p:cNvCxnSpPr>
          <p:nvPr/>
        </p:nvCxnSpPr>
        <p:spPr>
          <a:xfrm rot="16200000" flipH="1">
            <a:off x="2126456" y="908844"/>
            <a:ext cx="4748213" cy="50514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橢圓 14"/>
          <p:cNvSpPr/>
          <p:nvPr/>
        </p:nvSpPr>
        <p:spPr>
          <a:xfrm>
            <a:off x="3225800" y="2181225"/>
            <a:ext cx="2560638" cy="24622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sp>
        <p:nvSpPr>
          <p:cNvPr id="4105" name="文字方塊 15"/>
          <p:cNvSpPr txBox="1">
            <a:spLocks noChangeArrowheads="1"/>
          </p:cNvSpPr>
          <p:nvPr/>
        </p:nvSpPr>
        <p:spPr bwMode="auto">
          <a:xfrm>
            <a:off x="3987800" y="3119438"/>
            <a:ext cx="10001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3000" b="1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互動</a:t>
            </a:r>
          </a:p>
        </p:txBody>
      </p:sp>
      <p:sp>
        <p:nvSpPr>
          <p:cNvPr id="4106" name="文字方塊 16"/>
          <p:cNvSpPr txBox="1">
            <a:spLocks noChangeArrowheads="1"/>
          </p:cNvSpPr>
          <p:nvPr/>
        </p:nvSpPr>
        <p:spPr bwMode="auto">
          <a:xfrm>
            <a:off x="3708400" y="2366963"/>
            <a:ext cx="841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宗教</a:t>
            </a:r>
          </a:p>
        </p:txBody>
      </p:sp>
      <p:sp>
        <p:nvSpPr>
          <p:cNvPr id="4107" name="文字方塊 21"/>
          <p:cNvSpPr txBox="1">
            <a:spLocks noChangeArrowheads="1"/>
          </p:cNvSpPr>
          <p:nvPr/>
        </p:nvSpPr>
        <p:spPr bwMode="auto">
          <a:xfrm>
            <a:off x="3281363" y="2895600"/>
            <a:ext cx="8620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靈性</a:t>
            </a:r>
          </a:p>
        </p:txBody>
      </p:sp>
      <p:sp>
        <p:nvSpPr>
          <p:cNvPr id="4108" name="文字方塊 22"/>
          <p:cNvSpPr txBox="1">
            <a:spLocks noChangeArrowheads="1"/>
          </p:cNvSpPr>
          <p:nvPr/>
        </p:nvSpPr>
        <p:spPr bwMode="auto">
          <a:xfrm>
            <a:off x="4473575" y="2346325"/>
            <a:ext cx="884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身體</a:t>
            </a:r>
          </a:p>
        </p:txBody>
      </p:sp>
      <p:sp>
        <p:nvSpPr>
          <p:cNvPr id="4109" name="文字方塊 23"/>
          <p:cNvSpPr txBox="1">
            <a:spLocks noChangeArrowheads="1"/>
          </p:cNvSpPr>
          <p:nvPr/>
        </p:nvSpPr>
        <p:spPr bwMode="auto">
          <a:xfrm>
            <a:off x="3292475" y="3462338"/>
            <a:ext cx="850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道德</a:t>
            </a:r>
          </a:p>
        </p:txBody>
      </p:sp>
      <p:sp>
        <p:nvSpPr>
          <p:cNvPr id="4110" name="文字方塊 24"/>
          <p:cNvSpPr txBox="1">
            <a:spLocks noChangeArrowheads="1"/>
          </p:cNvSpPr>
          <p:nvPr/>
        </p:nvSpPr>
        <p:spPr bwMode="auto">
          <a:xfrm>
            <a:off x="3748088" y="3962400"/>
            <a:ext cx="8239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群育</a:t>
            </a:r>
          </a:p>
        </p:txBody>
      </p:sp>
      <p:sp>
        <p:nvSpPr>
          <p:cNvPr id="4111" name="文字方塊 25"/>
          <p:cNvSpPr txBox="1">
            <a:spLocks noChangeArrowheads="1"/>
          </p:cNvSpPr>
          <p:nvPr/>
        </p:nvSpPr>
        <p:spPr bwMode="auto">
          <a:xfrm>
            <a:off x="4484688" y="3967163"/>
            <a:ext cx="801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美育</a:t>
            </a:r>
          </a:p>
        </p:txBody>
      </p:sp>
      <p:sp>
        <p:nvSpPr>
          <p:cNvPr id="4112" name="文字方塊 26"/>
          <p:cNvSpPr txBox="1">
            <a:spLocks noChangeArrowheads="1"/>
          </p:cNvSpPr>
          <p:nvPr/>
        </p:nvSpPr>
        <p:spPr bwMode="auto">
          <a:xfrm>
            <a:off x="4924425" y="3433763"/>
            <a:ext cx="862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理性</a:t>
            </a:r>
          </a:p>
        </p:txBody>
      </p:sp>
      <p:sp>
        <p:nvSpPr>
          <p:cNvPr id="4113" name="文字方塊 27"/>
          <p:cNvSpPr txBox="1">
            <a:spLocks noChangeArrowheads="1"/>
          </p:cNvSpPr>
          <p:nvPr/>
        </p:nvSpPr>
        <p:spPr bwMode="auto">
          <a:xfrm>
            <a:off x="4929188" y="2895600"/>
            <a:ext cx="857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感情</a:t>
            </a:r>
          </a:p>
        </p:txBody>
      </p:sp>
      <p:sp>
        <p:nvSpPr>
          <p:cNvPr id="4114" name="文字方塊 28"/>
          <p:cNvSpPr txBox="1">
            <a:spLocks noChangeArrowheads="1"/>
          </p:cNvSpPr>
          <p:nvPr/>
        </p:nvSpPr>
        <p:spPr bwMode="auto">
          <a:xfrm>
            <a:off x="2368550" y="4654550"/>
            <a:ext cx="221456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      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 親親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仁民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愛     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  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物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老吾老以及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溝通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虛而待物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(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心齋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)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肯定自己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欣賞別人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學習別人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豐富自己   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道不同正好為謀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                    易地而處                </a:t>
            </a:r>
            <a:endParaRPr kumimoji="0" lang="zh-TW" altLang="en-US" sz="1800">
              <a:solidFill>
                <a:srgbClr val="000000"/>
              </a:solidFill>
            </a:endParaRPr>
          </a:p>
        </p:txBody>
      </p:sp>
      <p:sp>
        <p:nvSpPr>
          <p:cNvPr id="4115" name="文字方塊 29"/>
          <p:cNvSpPr txBox="1">
            <a:spLocks noChangeArrowheads="1"/>
          </p:cNvSpPr>
          <p:nvPr/>
        </p:nvSpPr>
        <p:spPr bwMode="auto">
          <a:xfrm>
            <a:off x="4489450" y="4632325"/>
            <a:ext cx="2225675" cy="205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 藝術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音樂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手工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繪畫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聲樂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藝術史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藝術創作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藝術觀摩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藝術欣賞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背誦美麗的詩詞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公私環境的美化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培養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品味</a:t>
            </a:r>
          </a:p>
        </p:txBody>
      </p:sp>
      <p:sp>
        <p:nvSpPr>
          <p:cNvPr id="4116" name="Text Box 21"/>
          <p:cNvSpPr>
            <a:spLocks noGrp="1" noChangeArrowheads="1"/>
          </p:cNvSpPr>
          <p:nvPr>
            <p:ph type="subTitle" idx="1"/>
          </p:nvPr>
        </p:nvSpPr>
        <p:spPr>
          <a:xfrm>
            <a:off x="1055688" y="1428750"/>
            <a:ext cx="2373312" cy="2071688"/>
          </a:xfrm>
          <a:noFill/>
        </p:spPr>
        <p:txBody>
          <a:bodyPr/>
          <a:lstStyle/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b="1" smtClean="0">
                <a:solidFill>
                  <a:srgbClr val="FF3300"/>
                </a:solidFill>
                <a:latin typeface="華康黑體(P)-GB5" pitchFamily="34" charset="-120"/>
                <a:ea typeface="華康黑體(P)-GB5" pitchFamily="34" charset="-120"/>
                <a:cs typeface="華康黑體(P)-GB5" pitchFamily="34" charset="-120"/>
              </a:rPr>
              <a:t>      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深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通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廣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遠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透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瀟灑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lang="zh-TW" altLang="en-US" sz="180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用基督眼睛看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endParaRPr lang="zh-TW" altLang="en-US" sz="180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用基督的心愛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神的意識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穿上基督成新人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貓頭鷹變鳳凰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對生命微笑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化痛苦為祝福</a:t>
            </a:r>
            <a:endParaRPr lang="en-US" altLang="zh-TW" sz="180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7" name="文字方塊 33"/>
          <p:cNvSpPr txBox="1">
            <a:spLocks noChangeArrowheads="1"/>
          </p:cNvSpPr>
          <p:nvPr/>
        </p:nvSpPr>
        <p:spPr bwMode="auto">
          <a:xfrm>
            <a:off x="2187575" y="187325"/>
            <a:ext cx="2357438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  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信仰與生  </a:t>
            </a:r>
            <a:r>
              <a:rPr kumimoji="0" lang="en-US" altLang="zh-TW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活結合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愛主愛人愛教愛國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旅途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向神向人開放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靜默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聖經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 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祈禱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聖事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投入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b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kumimoji="0" lang="zh-TW" altLang="en-US" sz="1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專注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付出感情</a:t>
            </a:r>
            <a:endParaRPr kumimoji="0" lang="en-US" altLang="zh-TW" sz="1800">
              <a:solidFill>
                <a:srgbClr val="000000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lnSpc>
                <a:spcPts val="1700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</a:t>
            </a:r>
            <a:r>
              <a:rPr kumimoji="0" lang="zh-TW" altLang="en-US" sz="17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文字死</a:t>
            </a:r>
            <a:r>
              <a:rPr kumimoji="0" lang="en-US" altLang="zh-TW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7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神</a:t>
            </a:r>
            <a:r>
              <a:rPr kumimoji="0"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活</a:t>
            </a:r>
            <a:endParaRPr kumimoji="0" lang="zh-TW" altLang="en-US" sz="1800">
              <a:solidFill>
                <a:srgbClr val="000000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8" name="文字方塊 34"/>
          <p:cNvSpPr txBox="1">
            <a:spLocks noChangeArrowheads="1"/>
          </p:cNvSpPr>
          <p:nvPr/>
        </p:nvSpPr>
        <p:spPr bwMode="auto">
          <a:xfrm>
            <a:off x="939800" y="3451225"/>
            <a:ext cx="2428875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人格完整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不欺暗室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慎獨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選擇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選擇放棄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向裡用力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堅持到底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培育良心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自我鍛鍊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有為</a:t>
            </a:r>
            <a:r>
              <a:rPr kumimoji="0" lang="zh-TW" altLang="en-US" sz="16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及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有不為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知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情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意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行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不怕苦</a:t>
            </a:r>
          </a:p>
        </p:txBody>
      </p:sp>
      <p:sp>
        <p:nvSpPr>
          <p:cNvPr id="4119" name="文字方塊 22"/>
          <p:cNvSpPr txBox="1">
            <a:spLocks noChangeArrowheads="1"/>
          </p:cNvSpPr>
          <p:nvPr/>
        </p:nvSpPr>
        <p:spPr bwMode="auto">
          <a:xfrm>
            <a:off x="5543550" y="1187450"/>
            <a:ext cx="250031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     激情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</a:t>
            </a:r>
            <a:endParaRPr kumimoji="0" lang="en-US" altLang="zh-TW" sz="1800" dirty="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</a:t>
            </a:r>
            <a:r>
              <a:rPr kumimoji="0" lang="zh-TW" altLang="en-US" sz="1800" dirty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以情化理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親親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仁民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愛</a:t>
            </a:r>
            <a:endParaRPr kumimoji="0" lang="en-US" altLang="zh-TW" sz="1800" dirty="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物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足踏塵世路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肩擔古今愁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喜歡精神  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與物質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憂患意識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 dirty="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</a:t>
            </a:r>
            <a:r>
              <a:rPr kumimoji="0" lang="zh-TW" altLang="en-US" sz="1800" dirty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感同身受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知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好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樂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愛文化人民土地歷史</a:t>
            </a:r>
          </a:p>
        </p:txBody>
      </p:sp>
      <p:sp>
        <p:nvSpPr>
          <p:cNvPr id="4120" name="文字方塊 23"/>
          <p:cNvSpPr txBox="1">
            <a:spLocks noChangeArrowheads="1"/>
          </p:cNvSpPr>
          <p:nvPr/>
        </p:nvSpPr>
        <p:spPr bwMode="auto">
          <a:xfrm>
            <a:off x="5597525" y="3397250"/>
            <a:ext cx="24098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科學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求真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以理輔情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分析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分辨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斷症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舉一反三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講求證據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願意解釋奧蹟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對話與聆聽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的能力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追求教內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     外學問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微觀      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                與宏觀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4422775" y="142875"/>
            <a:ext cx="229235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非三仇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五官運用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 衛生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FF0000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在工作中成聖</a:t>
            </a:r>
            <a:r>
              <a:rPr kumimoji="0" lang="en-US" altLang="zh-TW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(</a:t>
            </a:r>
            <a:r>
              <a:rPr kumimoji="0" lang="zh-TW" altLang="en-US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教會</a:t>
            </a:r>
            <a:r>
              <a:rPr kumimoji="0" lang="en-US" altLang="zh-TW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41)</a:t>
            </a:r>
            <a:endParaRPr kumimoji="0" lang="zh-TW" altLang="en-US" sz="1400" dirty="0">
              <a:solidFill>
                <a:srgbClr val="0000FF"/>
              </a:solidFill>
              <a:latin typeface="Calibri"/>
              <a:ea typeface="華康儷中黑" pitchFamily="49" charset="-120"/>
              <a:cs typeface="華康黑體-GB5" pitchFamily="49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享受生命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休息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健康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endParaRPr kumimoji="0" lang="zh-TW" altLang="en-US" dirty="0">
              <a:solidFill>
                <a:srgbClr val="0000FF"/>
              </a:solidFill>
              <a:latin typeface="Calibri"/>
              <a:ea typeface="華康儷中黑" pitchFamily="49" charset="-120"/>
              <a:cs typeface="華康黑體-GB5" pitchFamily="49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pc="-1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Common sense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FF0000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節制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心平氣和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簡樸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身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/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心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/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靈平衡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solidFill>
                <a:srgbClr val="0000FF"/>
              </a:solidFill>
              <a:latin typeface="Calibri"/>
              <a:ea typeface="華康儷中黑" pitchFamily="49" charset="-120"/>
            </a:endParaRPr>
          </a:p>
        </p:txBody>
      </p:sp>
      <p:sp>
        <p:nvSpPr>
          <p:cNvPr id="4122" name="文字方塊 25"/>
          <p:cNvSpPr txBox="1">
            <a:spLocks noChangeArrowheads="1"/>
          </p:cNvSpPr>
          <p:nvPr/>
        </p:nvSpPr>
        <p:spPr bwMode="auto">
          <a:xfrm>
            <a:off x="8445500" y="188913"/>
            <a:ext cx="554038" cy="6088062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梵二精神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全人培育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信仰成長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知識</a:t>
            </a:r>
            <a:r>
              <a:rPr kumimoji="0" lang="en-US" altLang="zh-TW" sz="2400" b="1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=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道德</a:t>
            </a:r>
            <a:r>
              <a:rPr kumimoji="0"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(</a:t>
            </a:r>
            <a:r>
              <a:rPr kumimoji="0" lang="zh-TW" altLang="en-US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蘇</a:t>
            </a:r>
            <a:r>
              <a:rPr kumimoji="0"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)</a:t>
            </a:r>
            <a:endParaRPr kumimoji="0" lang="zh-TW" altLang="en-US" sz="1600">
              <a:solidFill>
                <a:srgbClr val="000000"/>
              </a:solidFill>
              <a:latin typeface="華康儷粗宋" pitchFamily="49" charset="-120"/>
              <a:ea typeface="華康儷粗宋" pitchFamily="49" charset="-120"/>
            </a:endParaRPr>
          </a:p>
        </p:txBody>
      </p:sp>
      <p:sp>
        <p:nvSpPr>
          <p:cNvPr id="4123" name="文字方塊 26"/>
          <p:cNvSpPr txBox="1">
            <a:spLocks noChangeArrowheads="1"/>
          </p:cNvSpPr>
          <p:nvPr/>
        </p:nvSpPr>
        <p:spPr bwMode="auto">
          <a:xfrm>
            <a:off x="107950" y="214313"/>
            <a:ext cx="554038" cy="6357937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互動：無大無小無先無後 互相配合 互相規範</a:t>
            </a:r>
          </a:p>
        </p:txBody>
      </p:sp>
      <p:sp>
        <p:nvSpPr>
          <p:cNvPr id="4124" name="文字方塊 27"/>
          <p:cNvSpPr txBox="1">
            <a:spLocks noChangeArrowheads="1"/>
          </p:cNvSpPr>
          <p:nvPr/>
        </p:nvSpPr>
        <p:spPr bwMode="auto">
          <a:xfrm>
            <a:off x="8299450" y="6378575"/>
            <a:ext cx="819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徐錦堯</a:t>
            </a:r>
          </a:p>
        </p:txBody>
      </p:sp>
      <p:sp>
        <p:nvSpPr>
          <p:cNvPr id="4125" name="文字方塊 1"/>
          <p:cNvSpPr txBox="1">
            <a:spLocks noChangeArrowheads="1"/>
          </p:cNvSpPr>
          <p:nvPr/>
        </p:nvSpPr>
        <p:spPr bwMode="auto">
          <a:xfrm>
            <a:off x="728663" y="5683250"/>
            <a:ext cx="1473200" cy="10779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心存</a:t>
            </a:r>
            <a:r>
              <a:rPr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千秋</a:t>
            </a:r>
            <a:endParaRPr lang="en-US" altLang="zh-TW" sz="1600">
              <a:solidFill>
                <a:srgbClr val="FF0000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方能面對</a:t>
            </a:r>
            <a:r>
              <a:rPr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目前</a:t>
            </a: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胸懷</a:t>
            </a:r>
            <a:r>
              <a:rPr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全局</a:t>
            </a:r>
            <a:endParaRPr lang="en-US" altLang="zh-TW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始可經略</a:t>
            </a:r>
            <a:r>
              <a:rPr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一方</a:t>
            </a:r>
            <a:endParaRPr lang="zh-HK" altLang="en-US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</p:txBody>
      </p:sp>
      <p:sp>
        <p:nvSpPr>
          <p:cNvPr id="4126" name="文字方塊 2"/>
          <p:cNvSpPr txBox="1">
            <a:spLocks noChangeArrowheads="1"/>
          </p:cNvSpPr>
          <p:nvPr/>
        </p:nvSpPr>
        <p:spPr bwMode="auto">
          <a:xfrm>
            <a:off x="6588125" y="6096000"/>
            <a:ext cx="1584325" cy="6461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HK" sz="1800">
                <a:solidFill>
                  <a:srgbClr val="000000"/>
                </a:solidFill>
                <a:latin typeface="Arial" charset="0"/>
              </a:rPr>
              <a:t>Think </a:t>
            </a:r>
            <a:r>
              <a:rPr lang="en-US" altLang="zh-HK" sz="1800">
                <a:solidFill>
                  <a:srgbClr val="FF0000"/>
                </a:solidFill>
                <a:latin typeface="Arial" charset="0"/>
              </a:rPr>
              <a:t>globally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HK" sz="1800">
                <a:solidFill>
                  <a:srgbClr val="000000"/>
                </a:solidFill>
                <a:latin typeface="Arial" charset="0"/>
              </a:rPr>
              <a:t>Act </a:t>
            </a:r>
            <a:r>
              <a:rPr lang="en-US" altLang="zh-HK" sz="1800">
                <a:solidFill>
                  <a:srgbClr val="FF0000"/>
                </a:solidFill>
                <a:latin typeface="Arial" charset="0"/>
              </a:rPr>
              <a:t>locally</a:t>
            </a:r>
            <a:endParaRPr lang="zh-HK" altLang="en-US" sz="18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127" name="文字方塊 5"/>
          <p:cNvSpPr txBox="1">
            <a:spLocks noChangeArrowheads="1"/>
          </p:cNvSpPr>
          <p:nvPr/>
        </p:nvSpPr>
        <p:spPr bwMode="auto">
          <a:xfrm>
            <a:off x="6886575" y="188913"/>
            <a:ext cx="1357313" cy="64611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神聖</a:t>
            </a:r>
            <a:r>
              <a:rPr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=</a:t>
            </a: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完整</a:t>
            </a:r>
            <a:endParaRPr lang="en-US" altLang="zh-TW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平衡</a:t>
            </a:r>
            <a:r>
              <a:rPr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  <a:sym typeface="Wingdings" pitchFamily="2" charset="2"/>
              </a:rPr>
              <a:t></a:t>
            </a: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中庸</a:t>
            </a:r>
            <a:endParaRPr lang="zh-HK" altLang="en-US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  <p:sp>
        <p:nvSpPr>
          <p:cNvPr id="4128" name="文字方塊 1"/>
          <p:cNvSpPr txBox="1">
            <a:spLocks noChangeArrowheads="1"/>
          </p:cNvSpPr>
          <p:nvPr/>
        </p:nvSpPr>
        <p:spPr bwMode="auto">
          <a:xfrm>
            <a:off x="719138" y="80963"/>
            <a:ext cx="1431925" cy="100806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ts val="1900"/>
              </a:lnSpc>
              <a:spcBef>
                <a:spcPct val="0"/>
              </a:spcBef>
              <a:buFontTx/>
              <a:buNone/>
            </a:pPr>
            <a:r>
              <a:rPr lang="en-US" altLang="zh-TW" sz="1800">
                <a:solidFill>
                  <a:srgbClr val="000000"/>
                </a:solidFill>
                <a:latin typeface="Arial" charset="0"/>
              </a:rPr>
              <a:t>The glory of God is </a:t>
            </a:r>
            <a:r>
              <a:rPr lang="en-US" altLang="zh-TW" sz="1800">
                <a:solidFill>
                  <a:srgbClr val="FF0000"/>
                </a:solidFill>
                <a:latin typeface="Arial" charset="0"/>
              </a:rPr>
              <a:t>man fully alive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solidFill>
                  <a:srgbClr val="000000"/>
                </a:solidFill>
                <a:ea typeface="華康儷中黑" pitchFamily="49" charset="-120"/>
              </a:rPr>
              <a:t>教父聖依肋內</a:t>
            </a:r>
            <a:r>
              <a:rPr lang="en-US" altLang="zh-TW" sz="1200">
                <a:solidFill>
                  <a:srgbClr val="000000"/>
                </a:solidFill>
                <a:ea typeface="華康儷中黑" pitchFamily="49" charset="-120"/>
              </a:rPr>
              <a:t>140</a:t>
            </a:r>
          </a:p>
        </p:txBody>
      </p:sp>
    </p:spTree>
    <p:extLst>
      <p:ext uri="{BB962C8B-B14F-4D97-AF65-F5344CB8AC3E}">
        <p14:creationId xmlns:p14="http://schemas.microsoft.com/office/powerpoint/2010/main" val="239900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zh-HK" altLang="en-US" dirty="0"/>
          </a:p>
        </p:txBody>
      </p:sp>
      <p:sp>
        <p:nvSpPr>
          <p:cNvPr id="4" name="矩形 3"/>
          <p:cNvSpPr/>
          <p:nvPr/>
        </p:nvSpPr>
        <p:spPr>
          <a:xfrm>
            <a:off x="1043608" y="692696"/>
            <a:ext cx="72008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6000"/>
              </a:lnSpc>
              <a:spcBef>
                <a:spcPct val="0"/>
              </a:spcBef>
              <a:spcAft>
                <a:spcPts val="1200"/>
              </a:spcAft>
            </a:pPr>
            <a:r>
              <a:rPr lang="zh-TW" altLang="en-US" sz="4400" u="sng" spc="600" dirty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感情</a:t>
            </a:r>
            <a:r>
              <a:rPr lang="zh-TW" altLang="en-US" sz="4400" u="sng" spc="6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生命</a:t>
            </a:r>
            <a:r>
              <a:rPr lang="en-US" altLang="zh-TW" sz="4400" u="sng" spc="6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--</a:t>
            </a:r>
            <a:r>
              <a:rPr lang="zh-TW" altLang="en-US" sz="3600" u="sng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以</a:t>
            </a:r>
            <a:r>
              <a:rPr lang="zh-TW" altLang="en-US" sz="3600" u="sng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情化理</a:t>
            </a:r>
            <a:endParaRPr lang="en-US" altLang="zh-TW" sz="3600" u="sng" spc="600" dirty="0">
              <a:solidFill>
                <a:srgbClr val="0000FF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>
              <a:spcBef>
                <a:spcPct val="0"/>
              </a:spcBef>
            </a:pPr>
            <a:r>
              <a:rPr kumimoji="0" lang="zh-TW" altLang="en-US" sz="4000" dirty="0" smtClean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激情     </a:t>
            </a:r>
            <a:endParaRPr kumimoji="0" lang="en-US" altLang="zh-TW" sz="4000" dirty="0" smtClean="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ctr">
              <a:spcBef>
                <a:spcPct val="0"/>
              </a:spcBef>
            </a:pPr>
            <a:r>
              <a:rPr kumimoji="0" lang="zh-TW" altLang="en-US" sz="4000" dirty="0" smtClean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親親</a:t>
            </a:r>
            <a:r>
              <a:rPr kumimoji="0" lang="en-US" altLang="zh-TW" sz="4000" dirty="0" smtClean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4000" dirty="0" smtClean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仁民</a:t>
            </a:r>
            <a:r>
              <a:rPr kumimoji="0" lang="en-US" altLang="zh-TW" sz="4000" dirty="0" smtClean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4000" dirty="0" smtClean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愛物</a:t>
            </a:r>
            <a:endParaRPr kumimoji="0" lang="en-US" altLang="zh-TW" sz="4000" dirty="0" smtClean="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kumimoji="0"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足踏塵世路</a:t>
            </a:r>
            <a:r>
              <a:rPr kumimoji="0" lang="en-US" altLang="zh-TW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肩擔古今愁</a:t>
            </a:r>
            <a:endParaRPr kumimoji="0" lang="en-US" altLang="zh-TW" sz="4000" dirty="0" smtClean="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ctr">
              <a:spcBef>
                <a:spcPct val="0"/>
              </a:spcBef>
            </a:pPr>
            <a:r>
              <a:rPr kumimoji="0" lang="zh-TW" altLang="en-US" sz="4000" dirty="0" smtClean="0">
                <a:ea typeface="華康儷中黑" pitchFamily="49" charset="-120"/>
                <a:cs typeface="華康黑體(P)-GB5" pitchFamily="34" charset="-120"/>
              </a:rPr>
              <a:t>憂患意識</a:t>
            </a:r>
            <a:r>
              <a:rPr kumimoji="0" lang="en-US" altLang="zh-TW" sz="3200" dirty="0" smtClean="0">
                <a:ea typeface="華康儷中黑" pitchFamily="49" charset="-120"/>
                <a:cs typeface="華康黑體(P)-GB5" pitchFamily="34" charset="-120"/>
              </a:rPr>
              <a:t>(</a:t>
            </a:r>
            <a:r>
              <a:rPr kumimoji="0" lang="zh-TW" altLang="en-US" sz="3200" dirty="0" smtClean="0">
                <a:ea typeface="華康儷中黑" pitchFamily="49" charset="-120"/>
                <a:cs typeface="華康黑體(P)-GB5" pitchFamily="34" charset="-120"/>
              </a:rPr>
              <a:t>生於憂患死於安樂</a:t>
            </a:r>
            <a:r>
              <a:rPr kumimoji="0" lang="en-US" altLang="zh-TW" sz="3200" dirty="0" smtClean="0">
                <a:ea typeface="華康儷中黑" pitchFamily="49" charset="-120"/>
                <a:cs typeface="華康黑體(P)-GB5" pitchFamily="34" charset="-120"/>
              </a:rPr>
              <a:t>)</a:t>
            </a:r>
            <a:endParaRPr kumimoji="0" lang="zh-TW" altLang="en-US" sz="3200" dirty="0" smtClean="0">
              <a:ea typeface="華康儷中黑" pitchFamily="49" charset="-120"/>
              <a:cs typeface="華康黑體(P)-GB5" pitchFamily="34" charset="-120"/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kumimoji="0" lang="zh-TW" altLang="en-US" sz="4000" dirty="0" smtClean="0">
                <a:solidFill>
                  <a:srgbClr val="9900CC"/>
                </a:solidFill>
                <a:ea typeface="華康儷中黑" pitchFamily="49" charset="-120"/>
                <a:cs typeface="華康黑體(P)-GB5" pitchFamily="34" charset="-120"/>
              </a:rPr>
              <a:t>感同身受</a:t>
            </a:r>
            <a:r>
              <a:rPr kumimoji="0" lang="en-US" altLang="zh-TW" sz="4000" dirty="0" smtClean="0">
                <a:solidFill>
                  <a:srgbClr val="9900CC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4000" dirty="0" smtClean="0">
                <a:solidFill>
                  <a:srgbClr val="9900CC"/>
                </a:solidFill>
                <a:ea typeface="華康儷中黑" pitchFamily="49" charset="-120"/>
                <a:cs typeface="華康黑體(P)-GB5" pitchFamily="34" charset="-120"/>
              </a:rPr>
              <a:t>知之者不如好之者</a:t>
            </a:r>
            <a:r>
              <a:rPr kumimoji="0" lang="en-US" altLang="zh-TW" sz="4000" dirty="0" smtClean="0">
                <a:solidFill>
                  <a:srgbClr val="9900CC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4000" dirty="0" smtClean="0">
                <a:solidFill>
                  <a:srgbClr val="9900CC"/>
                </a:solidFill>
                <a:ea typeface="華康儷中黑" pitchFamily="49" charset="-120"/>
                <a:cs typeface="華康黑體(P)-GB5" pitchFamily="34" charset="-120"/>
              </a:rPr>
              <a:t>樂</a:t>
            </a:r>
            <a:endParaRPr kumimoji="0" lang="en-US" altLang="zh-TW" sz="4000" dirty="0" smtClean="0">
              <a:solidFill>
                <a:srgbClr val="9900CC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ctr">
              <a:spcBef>
                <a:spcPct val="0"/>
              </a:spcBef>
            </a:pPr>
            <a:r>
              <a:rPr kumimoji="0" lang="zh-TW" altLang="en-US" sz="44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愛文化</a:t>
            </a:r>
            <a:r>
              <a:rPr kumimoji="0" lang="en-US" altLang="zh-TW" sz="44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44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人民</a:t>
            </a:r>
            <a:r>
              <a:rPr kumimoji="0" lang="en-US" altLang="zh-TW" sz="44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44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土地</a:t>
            </a:r>
            <a:r>
              <a:rPr kumimoji="0" lang="en-US" altLang="zh-TW" sz="44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44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歷史</a:t>
            </a:r>
            <a:endParaRPr lang="zh-HK" alt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98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3"/>
          <p:cNvSpPr/>
          <p:nvPr/>
        </p:nvSpPr>
        <p:spPr>
          <a:xfrm>
            <a:off x="928688" y="77788"/>
            <a:ext cx="7143750" cy="671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sp>
        <p:nvSpPr>
          <p:cNvPr id="5" name="橢圓 4"/>
          <p:cNvSpPr/>
          <p:nvPr/>
        </p:nvSpPr>
        <p:spPr>
          <a:xfrm>
            <a:off x="4027488" y="2962275"/>
            <a:ext cx="928687" cy="8572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cxnSp>
        <p:nvCxnSpPr>
          <p:cNvPr id="7" name="直線接點 6"/>
          <p:cNvCxnSpPr/>
          <p:nvPr/>
        </p:nvCxnSpPr>
        <p:spPr>
          <a:xfrm rot="10800000" flipH="1">
            <a:off x="928688" y="3448050"/>
            <a:ext cx="7143750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endCxn id="4" idx="4"/>
          </p:cNvCxnSpPr>
          <p:nvPr/>
        </p:nvCxnSpPr>
        <p:spPr>
          <a:xfrm rot="16200000" flipH="1">
            <a:off x="1116013" y="3408363"/>
            <a:ext cx="6724650" cy="444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3"/>
          </p:cNvCxnSpPr>
          <p:nvPr/>
        </p:nvCxnSpPr>
        <p:spPr>
          <a:xfrm rot="5400000" flipH="1" flipV="1">
            <a:off x="2083594" y="891381"/>
            <a:ext cx="4808538" cy="50260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4" idx="1"/>
            <a:endCxn id="4" idx="5"/>
          </p:cNvCxnSpPr>
          <p:nvPr/>
        </p:nvCxnSpPr>
        <p:spPr>
          <a:xfrm rot="16200000" flipH="1">
            <a:off x="2126456" y="908844"/>
            <a:ext cx="4748213" cy="50514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橢圓 14"/>
          <p:cNvSpPr/>
          <p:nvPr/>
        </p:nvSpPr>
        <p:spPr>
          <a:xfrm>
            <a:off x="3225800" y="2181225"/>
            <a:ext cx="2560638" cy="24622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sp>
        <p:nvSpPr>
          <p:cNvPr id="4105" name="文字方塊 15"/>
          <p:cNvSpPr txBox="1">
            <a:spLocks noChangeArrowheads="1"/>
          </p:cNvSpPr>
          <p:nvPr/>
        </p:nvSpPr>
        <p:spPr bwMode="auto">
          <a:xfrm>
            <a:off x="3987800" y="3119438"/>
            <a:ext cx="10001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3000" b="1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互動</a:t>
            </a:r>
          </a:p>
        </p:txBody>
      </p:sp>
      <p:sp>
        <p:nvSpPr>
          <p:cNvPr id="4106" name="文字方塊 16"/>
          <p:cNvSpPr txBox="1">
            <a:spLocks noChangeArrowheads="1"/>
          </p:cNvSpPr>
          <p:nvPr/>
        </p:nvSpPr>
        <p:spPr bwMode="auto">
          <a:xfrm>
            <a:off x="3708400" y="2366963"/>
            <a:ext cx="841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宗教</a:t>
            </a:r>
          </a:p>
        </p:txBody>
      </p:sp>
      <p:sp>
        <p:nvSpPr>
          <p:cNvPr id="4107" name="文字方塊 21"/>
          <p:cNvSpPr txBox="1">
            <a:spLocks noChangeArrowheads="1"/>
          </p:cNvSpPr>
          <p:nvPr/>
        </p:nvSpPr>
        <p:spPr bwMode="auto">
          <a:xfrm>
            <a:off x="3281363" y="2895600"/>
            <a:ext cx="8620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靈性</a:t>
            </a:r>
          </a:p>
        </p:txBody>
      </p:sp>
      <p:sp>
        <p:nvSpPr>
          <p:cNvPr id="4108" name="文字方塊 22"/>
          <p:cNvSpPr txBox="1">
            <a:spLocks noChangeArrowheads="1"/>
          </p:cNvSpPr>
          <p:nvPr/>
        </p:nvSpPr>
        <p:spPr bwMode="auto">
          <a:xfrm>
            <a:off x="4473575" y="2346325"/>
            <a:ext cx="884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身體</a:t>
            </a:r>
          </a:p>
        </p:txBody>
      </p:sp>
      <p:sp>
        <p:nvSpPr>
          <p:cNvPr id="4109" name="文字方塊 23"/>
          <p:cNvSpPr txBox="1">
            <a:spLocks noChangeArrowheads="1"/>
          </p:cNvSpPr>
          <p:nvPr/>
        </p:nvSpPr>
        <p:spPr bwMode="auto">
          <a:xfrm>
            <a:off x="3292475" y="3462338"/>
            <a:ext cx="850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道德</a:t>
            </a:r>
          </a:p>
        </p:txBody>
      </p:sp>
      <p:sp>
        <p:nvSpPr>
          <p:cNvPr id="4110" name="文字方塊 24"/>
          <p:cNvSpPr txBox="1">
            <a:spLocks noChangeArrowheads="1"/>
          </p:cNvSpPr>
          <p:nvPr/>
        </p:nvSpPr>
        <p:spPr bwMode="auto">
          <a:xfrm>
            <a:off x="3748088" y="3962400"/>
            <a:ext cx="8239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群育</a:t>
            </a:r>
          </a:p>
        </p:txBody>
      </p:sp>
      <p:sp>
        <p:nvSpPr>
          <p:cNvPr id="4111" name="文字方塊 25"/>
          <p:cNvSpPr txBox="1">
            <a:spLocks noChangeArrowheads="1"/>
          </p:cNvSpPr>
          <p:nvPr/>
        </p:nvSpPr>
        <p:spPr bwMode="auto">
          <a:xfrm>
            <a:off x="4484688" y="3967163"/>
            <a:ext cx="801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美育</a:t>
            </a:r>
          </a:p>
        </p:txBody>
      </p:sp>
      <p:sp>
        <p:nvSpPr>
          <p:cNvPr id="4112" name="文字方塊 26"/>
          <p:cNvSpPr txBox="1">
            <a:spLocks noChangeArrowheads="1"/>
          </p:cNvSpPr>
          <p:nvPr/>
        </p:nvSpPr>
        <p:spPr bwMode="auto">
          <a:xfrm>
            <a:off x="4924425" y="3433763"/>
            <a:ext cx="862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理性</a:t>
            </a:r>
          </a:p>
        </p:txBody>
      </p:sp>
      <p:sp>
        <p:nvSpPr>
          <p:cNvPr id="4113" name="文字方塊 27"/>
          <p:cNvSpPr txBox="1">
            <a:spLocks noChangeArrowheads="1"/>
          </p:cNvSpPr>
          <p:nvPr/>
        </p:nvSpPr>
        <p:spPr bwMode="auto">
          <a:xfrm>
            <a:off x="4929188" y="2895600"/>
            <a:ext cx="857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感情</a:t>
            </a:r>
          </a:p>
        </p:txBody>
      </p:sp>
      <p:sp>
        <p:nvSpPr>
          <p:cNvPr id="4114" name="文字方塊 28"/>
          <p:cNvSpPr txBox="1">
            <a:spLocks noChangeArrowheads="1"/>
          </p:cNvSpPr>
          <p:nvPr/>
        </p:nvSpPr>
        <p:spPr bwMode="auto">
          <a:xfrm>
            <a:off x="2368550" y="4654550"/>
            <a:ext cx="221456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      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 親親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仁民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愛     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  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物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老吾老以及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溝通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虛而待物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(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心齋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)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肯定自己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欣賞別人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學習別人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豐富自己   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道不同正好為謀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                    易地而處                </a:t>
            </a:r>
            <a:endParaRPr kumimoji="0" lang="zh-TW" altLang="en-US" sz="1800">
              <a:solidFill>
                <a:srgbClr val="000000"/>
              </a:solidFill>
            </a:endParaRPr>
          </a:p>
        </p:txBody>
      </p:sp>
      <p:sp>
        <p:nvSpPr>
          <p:cNvPr id="4115" name="文字方塊 29"/>
          <p:cNvSpPr txBox="1">
            <a:spLocks noChangeArrowheads="1"/>
          </p:cNvSpPr>
          <p:nvPr/>
        </p:nvSpPr>
        <p:spPr bwMode="auto">
          <a:xfrm>
            <a:off x="4489450" y="4632325"/>
            <a:ext cx="2225675" cy="205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 藝術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音樂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手工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繪畫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聲樂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藝術史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藝術創作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藝術觀摩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藝術欣賞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背誦美麗的詩詞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公私環境的美化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培養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品味</a:t>
            </a:r>
          </a:p>
        </p:txBody>
      </p:sp>
      <p:sp>
        <p:nvSpPr>
          <p:cNvPr id="4116" name="Text Box 21"/>
          <p:cNvSpPr>
            <a:spLocks noGrp="1" noChangeArrowheads="1"/>
          </p:cNvSpPr>
          <p:nvPr>
            <p:ph type="subTitle" idx="1"/>
          </p:nvPr>
        </p:nvSpPr>
        <p:spPr>
          <a:xfrm>
            <a:off x="1055688" y="1428750"/>
            <a:ext cx="2373312" cy="2071688"/>
          </a:xfrm>
          <a:noFill/>
        </p:spPr>
        <p:txBody>
          <a:bodyPr/>
          <a:lstStyle/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b="1" smtClean="0">
                <a:solidFill>
                  <a:srgbClr val="FF3300"/>
                </a:solidFill>
                <a:latin typeface="華康黑體(P)-GB5" pitchFamily="34" charset="-120"/>
                <a:ea typeface="華康黑體(P)-GB5" pitchFamily="34" charset="-120"/>
                <a:cs typeface="華康黑體(P)-GB5" pitchFamily="34" charset="-120"/>
              </a:rPr>
              <a:t>      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深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通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廣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遠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透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瀟灑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lang="zh-TW" altLang="en-US" sz="180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用基督眼睛看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endParaRPr lang="zh-TW" altLang="en-US" sz="180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用基督的心愛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神的意識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穿上基督成新人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貓頭鷹變鳳凰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對生命微笑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化痛苦為祝福</a:t>
            </a:r>
            <a:endParaRPr lang="en-US" altLang="zh-TW" sz="180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7" name="文字方塊 33"/>
          <p:cNvSpPr txBox="1">
            <a:spLocks noChangeArrowheads="1"/>
          </p:cNvSpPr>
          <p:nvPr/>
        </p:nvSpPr>
        <p:spPr bwMode="auto">
          <a:xfrm>
            <a:off x="2187575" y="187325"/>
            <a:ext cx="2357438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  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信仰與生  </a:t>
            </a:r>
            <a:r>
              <a:rPr kumimoji="0" lang="en-US" altLang="zh-TW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活結合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愛主愛人愛教愛國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旅途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向神向人開放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靜默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聖經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 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祈禱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聖事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投入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b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kumimoji="0" lang="zh-TW" altLang="en-US" sz="1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專注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付出感情</a:t>
            </a:r>
            <a:endParaRPr kumimoji="0" lang="en-US" altLang="zh-TW" sz="1800">
              <a:solidFill>
                <a:srgbClr val="000000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lnSpc>
                <a:spcPts val="1700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</a:t>
            </a:r>
            <a:r>
              <a:rPr kumimoji="0" lang="zh-TW" altLang="en-US" sz="17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文字死</a:t>
            </a:r>
            <a:r>
              <a:rPr kumimoji="0" lang="en-US" altLang="zh-TW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7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神</a:t>
            </a:r>
            <a:r>
              <a:rPr kumimoji="0"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活</a:t>
            </a:r>
            <a:endParaRPr kumimoji="0" lang="zh-TW" altLang="en-US" sz="1800">
              <a:solidFill>
                <a:srgbClr val="000000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8" name="文字方塊 34"/>
          <p:cNvSpPr txBox="1">
            <a:spLocks noChangeArrowheads="1"/>
          </p:cNvSpPr>
          <p:nvPr/>
        </p:nvSpPr>
        <p:spPr bwMode="auto">
          <a:xfrm>
            <a:off x="939800" y="3451225"/>
            <a:ext cx="2428875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人格完整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不欺暗室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慎獨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選擇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選擇放棄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向裡用力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堅持到底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培育良心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自我鍛鍊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有為</a:t>
            </a:r>
            <a:r>
              <a:rPr kumimoji="0" lang="zh-TW" altLang="en-US" sz="16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及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有不為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知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情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意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行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不怕苦</a:t>
            </a:r>
          </a:p>
        </p:txBody>
      </p:sp>
      <p:sp>
        <p:nvSpPr>
          <p:cNvPr id="4119" name="文字方塊 22"/>
          <p:cNvSpPr txBox="1">
            <a:spLocks noChangeArrowheads="1"/>
          </p:cNvSpPr>
          <p:nvPr/>
        </p:nvSpPr>
        <p:spPr bwMode="auto">
          <a:xfrm>
            <a:off x="5543550" y="1187450"/>
            <a:ext cx="250031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     激情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</a:t>
            </a:r>
            <a:endParaRPr kumimoji="0" lang="en-US" altLang="zh-TW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以情化理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親親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仁民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愛</a:t>
            </a:r>
            <a:endParaRPr kumimoji="0" lang="en-US" altLang="zh-TW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物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足踏塵世路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肩擔古今愁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喜歡精神  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與物質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憂患意識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感同身受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知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好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樂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愛文化人民土地歷史</a:t>
            </a:r>
          </a:p>
        </p:txBody>
      </p:sp>
      <p:sp>
        <p:nvSpPr>
          <p:cNvPr id="4120" name="文字方塊 23"/>
          <p:cNvSpPr txBox="1">
            <a:spLocks noChangeArrowheads="1"/>
          </p:cNvSpPr>
          <p:nvPr/>
        </p:nvSpPr>
        <p:spPr bwMode="auto">
          <a:xfrm>
            <a:off x="5597525" y="3397250"/>
            <a:ext cx="24098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科學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求真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以理輔情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分析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分辨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斷症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舉一反三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講求證據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願意解釋奧蹟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對話與聆聽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的能力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追求教內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     外學問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微觀      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                與宏觀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4422775" y="142875"/>
            <a:ext cx="229235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非三仇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五官運用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 衛生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FF0000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在工作中成聖</a:t>
            </a:r>
            <a:r>
              <a:rPr kumimoji="0" lang="en-US" altLang="zh-TW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(</a:t>
            </a:r>
            <a:r>
              <a:rPr kumimoji="0" lang="zh-TW" altLang="en-US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教會</a:t>
            </a:r>
            <a:r>
              <a:rPr kumimoji="0" lang="en-US" altLang="zh-TW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41)</a:t>
            </a:r>
            <a:endParaRPr kumimoji="0" lang="zh-TW" altLang="en-US" sz="1400" dirty="0">
              <a:solidFill>
                <a:srgbClr val="0000FF"/>
              </a:solidFill>
              <a:latin typeface="Calibri"/>
              <a:ea typeface="華康儷中黑" pitchFamily="49" charset="-120"/>
              <a:cs typeface="華康黑體-GB5" pitchFamily="49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享受生命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休息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健康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endParaRPr kumimoji="0" lang="zh-TW" altLang="en-US" dirty="0">
              <a:solidFill>
                <a:srgbClr val="0000FF"/>
              </a:solidFill>
              <a:latin typeface="Calibri"/>
              <a:ea typeface="華康儷中黑" pitchFamily="49" charset="-120"/>
              <a:cs typeface="華康黑體-GB5" pitchFamily="49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pc="-1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Common sense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FF0000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節制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心平氣和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簡樸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身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/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心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/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靈平衡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solidFill>
                <a:srgbClr val="0000FF"/>
              </a:solidFill>
              <a:latin typeface="Calibri"/>
              <a:ea typeface="華康儷中黑" pitchFamily="49" charset="-120"/>
            </a:endParaRPr>
          </a:p>
        </p:txBody>
      </p:sp>
      <p:sp>
        <p:nvSpPr>
          <p:cNvPr id="4122" name="文字方塊 25"/>
          <p:cNvSpPr txBox="1">
            <a:spLocks noChangeArrowheads="1"/>
          </p:cNvSpPr>
          <p:nvPr/>
        </p:nvSpPr>
        <p:spPr bwMode="auto">
          <a:xfrm>
            <a:off x="8445500" y="188913"/>
            <a:ext cx="554038" cy="6088062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梵二精神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全人培育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信仰成長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知識</a:t>
            </a:r>
            <a:r>
              <a:rPr kumimoji="0" lang="en-US" altLang="zh-TW" sz="2400" b="1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=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道德</a:t>
            </a:r>
            <a:r>
              <a:rPr kumimoji="0"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(</a:t>
            </a:r>
            <a:r>
              <a:rPr kumimoji="0" lang="zh-TW" altLang="en-US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蘇</a:t>
            </a:r>
            <a:r>
              <a:rPr kumimoji="0"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)</a:t>
            </a:r>
            <a:endParaRPr kumimoji="0" lang="zh-TW" altLang="en-US" sz="1600">
              <a:solidFill>
                <a:srgbClr val="000000"/>
              </a:solidFill>
              <a:latin typeface="華康儷粗宋" pitchFamily="49" charset="-120"/>
              <a:ea typeface="華康儷粗宋" pitchFamily="49" charset="-120"/>
            </a:endParaRPr>
          </a:p>
        </p:txBody>
      </p:sp>
      <p:sp>
        <p:nvSpPr>
          <p:cNvPr id="4123" name="文字方塊 26"/>
          <p:cNvSpPr txBox="1">
            <a:spLocks noChangeArrowheads="1"/>
          </p:cNvSpPr>
          <p:nvPr/>
        </p:nvSpPr>
        <p:spPr bwMode="auto">
          <a:xfrm>
            <a:off x="107950" y="214313"/>
            <a:ext cx="554038" cy="6357937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互動：無大無小無先無後 互相配合 互相規範</a:t>
            </a:r>
          </a:p>
        </p:txBody>
      </p:sp>
      <p:sp>
        <p:nvSpPr>
          <p:cNvPr id="4124" name="文字方塊 27"/>
          <p:cNvSpPr txBox="1">
            <a:spLocks noChangeArrowheads="1"/>
          </p:cNvSpPr>
          <p:nvPr/>
        </p:nvSpPr>
        <p:spPr bwMode="auto">
          <a:xfrm>
            <a:off x="8299450" y="6378575"/>
            <a:ext cx="819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徐錦堯</a:t>
            </a:r>
          </a:p>
        </p:txBody>
      </p:sp>
      <p:sp>
        <p:nvSpPr>
          <p:cNvPr id="4125" name="文字方塊 1"/>
          <p:cNvSpPr txBox="1">
            <a:spLocks noChangeArrowheads="1"/>
          </p:cNvSpPr>
          <p:nvPr/>
        </p:nvSpPr>
        <p:spPr bwMode="auto">
          <a:xfrm>
            <a:off x="728663" y="5683250"/>
            <a:ext cx="1473200" cy="10779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心存</a:t>
            </a:r>
            <a:r>
              <a:rPr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千秋</a:t>
            </a:r>
            <a:endParaRPr lang="en-US" altLang="zh-TW" sz="1600">
              <a:solidFill>
                <a:srgbClr val="FF0000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方能面對</a:t>
            </a:r>
            <a:r>
              <a:rPr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目前</a:t>
            </a: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胸懷</a:t>
            </a:r>
            <a:r>
              <a:rPr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全局</a:t>
            </a:r>
            <a:endParaRPr lang="en-US" altLang="zh-TW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始可經略</a:t>
            </a:r>
            <a:r>
              <a:rPr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一方</a:t>
            </a:r>
            <a:endParaRPr lang="zh-HK" altLang="en-US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</p:txBody>
      </p:sp>
      <p:sp>
        <p:nvSpPr>
          <p:cNvPr id="4126" name="文字方塊 2"/>
          <p:cNvSpPr txBox="1">
            <a:spLocks noChangeArrowheads="1"/>
          </p:cNvSpPr>
          <p:nvPr/>
        </p:nvSpPr>
        <p:spPr bwMode="auto">
          <a:xfrm>
            <a:off x="6588125" y="6096000"/>
            <a:ext cx="1584325" cy="6461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HK" sz="1800">
                <a:solidFill>
                  <a:srgbClr val="000000"/>
                </a:solidFill>
                <a:latin typeface="Arial" charset="0"/>
              </a:rPr>
              <a:t>Think </a:t>
            </a:r>
            <a:r>
              <a:rPr lang="en-US" altLang="zh-HK" sz="1800">
                <a:solidFill>
                  <a:srgbClr val="FF0000"/>
                </a:solidFill>
                <a:latin typeface="Arial" charset="0"/>
              </a:rPr>
              <a:t>globally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HK" sz="1800">
                <a:solidFill>
                  <a:srgbClr val="000000"/>
                </a:solidFill>
                <a:latin typeface="Arial" charset="0"/>
              </a:rPr>
              <a:t>Act </a:t>
            </a:r>
            <a:r>
              <a:rPr lang="en-US" altLang="zh-HK" sz="1800">
                <a:solidFill>
                  <a:srgbClr val="FF0000"/>
                </a:solidFill>
                <a:latin typeface="Arial" charset="0"/>
              </a:rPr>
              <a:t>locally</a:t>
            </a:r>
            <a:endParaRPr lang="zh-HK" altLang="en-US" sz="18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127" name="文字方塊 5"/>
          <p:cNvSpPr txBox="1">
            <a:spLocks noChangeArrowheads="1"/>
          </p:cNvSpPr>
          <p:nvPr/>
        </p:nvSpPr>
        <p:spPr bwMode="auto">
          <a:xfrm>
            <a:off x="6886575" y="188913"/>
            <a:ext cx="1357313" cy="64611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神聖</a:t>
            </a:r>
            <a:r>
              <a:rPr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=</a:t>
            </a: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完整</a:t>
            </a:r>
            <a:endParaRPr lang="en-US" altLang="zh-TW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平衡</a:t>
            </a:r>
            <a:r>
              <a:rPr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  <a:sym typeface="Wingdings" pitchFamily="2" charset="2"/>
              </a:rPr>
              <a:t></a:t>
            </a: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中庸</a:t>
            </a:r>
            <a:endParaRPr lang="zh-HK" altLang="en-US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  <p:sp>
        <p:nvSpPr>
          <p:cNvPr id="4128" name="文字方塊 1"/>
          <p:cNvSpPr txBox="1">
            <a:spLocks noChangeArrowheads="1"/>
          </p:cNvSpPr>
          <p:nvPr/>
        </p:nvSpPr>
        <p:spPr bwMode="auto">
          <a:xfrm>
            <a:off x="719138" y="80963"/>
            <a:ext cx="1431925" cy="100806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ts val="1900"/>
              </a:lnSpc>
              <a:spcBef>
                <a:spcPct val="0"/>
              </a:spcBef>
              <a:buFontTx/>
              <a:buNone/>
            </a:pPr>
            <a:r>
              <a:rPr lang="en-US" altLang="zh-TW" sz="1800">
                <a:solidFill>
                  <a:srgbClr val="000000"/>
                </a:solidFill>
                <a:latin typeface="Arial" charset="0"/>
              </a:rPr>
              <a:t>The glory of God is </a:t>
            </a:r>
            <a:r>
              <a:rPr lang="en-US" altLang="zh-TW" sz="1800">
                <a:solidFill>
                  <a:srgbClr val="FF0000"/>
                </a:solidFill>
                <a:latin typeface="Arial" charset="0"/>
              </a:rPr>
              <a:t>man fully alive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solidFill>
                  <a:srgbClr val="000000"/>
                </a:solidFill>
                <a:ea typeface="華康儷中黑" pitchFamily="49" charset="-120"/>
              </a:rPr>
              <a:t>教父聖依肋內</a:t>
            </a:r>
            <a:r>
              <a:rPr lang="en-US" altLang="zh-TW" sz="1200">
                <a:solidFill>
                  <a:srgbClr val="000000"/>
                </a:solidFill>
                <a:ea typeface="華康儷中黑" pitchFamily="49" charset="-120"/>
              </a:rPr>
              <a:t>140</a:t>
            </a:r>
          </a:p>
        </p:txBody>
      </p:sp>
    </p:spTree>
    <p:extLst>
      <p:ext uri="{BB962C8B-B14F-4D97-AF65-F5344CB8AC3E}">
        <p14:creationId xmlns:p14="http://schemas.microsoft.com/office/powerpoint/2010/main" val="302440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>
              <a:lnSpc>
                <a:spcPts val="5000"/>
              </a:lnSpc>
              <a:spcBef>
                <a:spcPts val="0"/>
              </a:spcBef>
            </a:pPr>
            <a:r>
              <a:rPr lang="zh-TW" altLang="zh-HK" dirty="0">
                <a:solidFill>
                  <a:srgbClr val="FF0000"/>
                </a:solidFill>
                <a:ea typeface="華康儷中黑" panose="020B0509000000000000" pitchFamily="49" charset="-120"/>
              </a:rPr>
              <a:t>魯迅講過一個</a:t>
            </a:r>
            <a:r>
              <a:rPr lang="zh-TW" altLang="zh-HK" dirty="0" smtClean="0">
                <a:solidFill>
                  <a:srgbClr val="FF0000"/>
                </a:solidFill>
                <a:ea typeface="華康儷中黑" panose="020B0509000000000000" pitchFamily="49" charset="-120"/>
              </a:rPr>
              <a:t>故事</a:t>
            </a:r>
            <a:r>
              <a:rPr lang="en-US" altLang="zh-TW" dirty="0" smtClean="0">
                <a:solidFill>
                  <a:srgbClr val="FF0000"/>
                </a:solidFill>
                <a:ea typeface="華康儷中黑" panose="020B0509000000000000" pitchFamily="49" charset="-120"/>
              </a:rPr>
              <a:t> </a:t>
            </a:r>
            <a:r>
              <a:rPr lang="en-US" altLang="zh-HK" sz="2800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(</a:t>
            </a:r>
            <a:r>
              <a:rPr lang="zh-TW" altLang="zh-HK" sz="2800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吶喊</a:t>
            </a:r>
            <a:r>
              <a:rPr lang="zh-TW" altLang="zh-HK" sz="2800" dirty="0">
                <a:solidFill>
                  <a:schemeClr val="tx1"/>
                </a:solidFill>
                <a:ea typeface="華康儷中黑" panose="020B0509000000000000" pitchFamily="49" charset="-120"/>
              </a:rPr>
              <a:t>：自序</a:t>
            </a:r>
            <a:r>
              <a:rPr lang="en-US" altLang="zh-HK" sz="2800" dirty="0">
                <a:solidFill>
                  <a:schemeClr val="tx1"/>
                </a:solidFill>
                <a:ea typeface="華康儷中黑" panose="020B0509000000000000" pitchFamily="49" charset="-120"/>
              </a:rPr>
              <a:t>)</a:t>
            </a:r>
            <a:r>
              <a:rPr lang="zh-HK" altLang="zh-HK" sz="2800" dirty="0">
                <a:solidFill>
                  <a:schemeClr val="tx1"/>
                </a:solidFill>
                <a:ea typeface="華康儷中黑" panose="020B0509000000000000" pitchFamily="49" charset="-120"/>
              </a:rPr>
              <a:t>：</a:t>
            </a:r>
            <a:endParaRPr lang="zh-TW" altLang="zh-HK" sz="2800" dirty="0">
              <a:solidFill>
                <a:schemeClr val="tx1"/>
              </a:solidFill>
              <a:ea typeface="華康儷中黑" panose="020B0509000000000000" pitchFamily="49" charset="-120"/>
            </a:endParaRPr>
          </a:p>
          <a:p>
            <a:pPr algn="l">
              <a:lnSpc>
                <a:spcPts val="4200"/>
              </a:lnSpc>
              <a:spcBef>
                <a:spcPts val="0"/>
              </a:spcBef>
            </a:pPr>
            <a:r>
              <a:rPr lang="en-US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  </a:t>
            </a:r>
            <a:r>
              <a:rPr lang="en-US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   </a:t>
            </a:r>
            <a:r>
              <a:rPr lang="zh-TW" altLang="zh-HK" dirty="0" smtClean="0">
                <a:solidFill>
                  <a:srgbClr val="0000FF"/>
                </a:solidFill>
                <a:ea typeface="華康儷中黑" panose="020B0509000000000000" pitchFamily="49" charset="-120"/>
              </a:rPr>
              <a:t>假如</a:t>
            </a:r>
            <a:r>
              <a:rPr lang="zh-TW" altLang="zh-HK" dirty="0">
                <a:solidFill>
                  <a:srgbClr val="0000FF"/>
                </a:solidFill>
                <a:ea typeface="華康儷中黑" panose="020B0509000000000000" pitchFamily="49" charset="-120"/>
              </a:rPr>
              <a:t>一間鐵房子，是絕無窗戶而萬難破毀的，裡面有許多熟睡的人們，不久都要悶死了，然而是從昏睡入死滅，並不感到就死的悲哀。現在你大嚷起來，驚起了較為清醒的幾個人，使這不幸的少數者來承受無可挽救的臨終的苦楚，你倒以為對得起他們麼？</a:t>
            </a:r>
          </a:p>
          <a:p>
            <a:pPr algn="l">
              <a:lnSpc>
                <a:spcPts val="4200"/>
              </a:lnSpc>
              <a:spcBef>
                <a:spcPts val="0"/>
              </a:spcBef>
            </a:pPr>
            <a:r>
              <a:rPr lang="en-US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    </a:t>
            </a:r>
            <a:r>
              <a:rPr lang="en-US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  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是的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，讓人「由昏睡入死滅」，</a:t>
            </a:r>
            <a:r>
              <a:rPr lang="zh-TW" altLang="zh-HK" dirty="0">
                <a:solidFill>
                  <a:srgbClr val="9900CC"/>
                </a:solidFill>
                <a:ea typeface="華康儷中黑" panose="020B0509000000000000" pitchFamily="49" charset="-120"/>
              </a:rPr>
              <a:t>總比使人醒起來，然後無奈地去受臨終的痛苦好得多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。但魯迅卻有另外的結局：</a:t>
            </a:r>
          </a:p>
          <a:p>
            <a:pPr algn="l">
              <a:lnSpc>
                <a:spcPts val="4200"/>
              </a:lnSpc>
              <a:spcBef>
                <a:spcPts val="0"/>
              </a:spcBef>
            </a:pP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    </a:t>
            </a:r>
            <a:r>
              <a:rPr lang="zh-TW" altLang="zh-HK" dirty="0" smtClean="0">
                <a:solidFill>
                  <a:srgbClr val="0000FF"/>
                </a:solidFill>
                <a:ea typeface="華康儷中黑" panose="020B0509000000000000" pitchFamily="49" charset="-120"/>
              </a:rPr>
              <a:t>然而</a:t>
            </a:r>
            <a:r>
              <a:rPr lang="zh-TW" altLang="zh-HK" dirty="0">
                <a:solidFill>
                  <a:srgbClr val="0000FF"/>
                </a:solidFill>
                <a:ea typeface="華康儷中黑" panose="020B0509000000000000" pitchFamily="49" charset="-120"/>
              </a:rPr>
              <a:t>幾個人既然起來，你不能說決沒有毀壞這鐵屋的希望</a:t>
            </a:r>
            <a:r>
              <a:rPr lang="zh-TW" altLang="zh-HK" dirty="0" smtClean="0">
                <a:solidFill>
                  <a:srgbClr val="0000FF"/>
                </a:solidFill>
                <a:ea typeface="華康儷中黑" panose="020B0509000000000000" pitchFamily="49" charset="-120"/>
              </a:rPr>
              <a:t>。</a:t>
            </a:r>
            <a:endParaRPr lang="zh-TW" altLang="zh-HK" dirty="0">
              <a:solidFill>
                <a:srgbClr val="0000FF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0294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zh-HK" altLang="en-US" dirty="0"/>
          </a:p>
        </p:txBody>
      </p:sp>
      <p:sp>
        <p:nvSpPr>
          <p:cNvPr id="4" name="矩形 3"/>
          <p:cNvSpPr/>
          <p:nvPr/>
        </p:nvSpPr>
        <p:spPr>
          <a:xfrm>
            <a:off x="683568" y="476672"/>
            <a:ext cx="763284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ts val="6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zh-TW" altLang="en-US" sz="4400" u="sng" spc="600" dirty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身體健康</a:t>
            </a:r>
            <a:endParaRPr lang="en-US" altLang="zh-TW" sz="4400" u="sng" spc="600" dirty="0">
              <a:solidFill>
                <a:srgbClr val="0000FF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 fontAlgn="auto">
              <a:lnSpc>
                <a:spcPts val="5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dirty="0" smtClean="0">
                <a:ea typeface="華康儷中黑" pitchFamily="49" charset="-120"/>
                <a:cs typeface="華康黑體-GB5" pitchFamily="49" charset="-120"/>
              </a:rPr>
              <a:t>肉身並非</a:t>
            </a:r>
            <a:r>
              <a:rPr lang="zh-TW" altLang="en-US" sz="4000" dirty="0">
                <a:ea typeface="華康儷中黑" pitchFamily="49" charset="-120"/>
                <a:cs typeface="華康黑體-GB5" pitchFamily="49" charset="-120"/>
              </a:rPr>
              <a:t>三</a:t>
            </a:r>
            <a:r>
              <a:rPr lang="zh-TW" altLang="en-US" sz="4000" dirty="0" smtClean="0">
                <a:ea typeface="華康儷中黑" pitchFamily="49" charset="-120"/>
                <a:cs typeface="華康黑體-GB5" pitchFamily="49" charset="-120"/>
              </a:rPr>
              <a:t>仇之一</a:t>
            </a:r>
            <a:endParaRPr lang="en-US" altLang="zh-TW" sz="4000" dirty="0">
              <a:ea typeface="華康儷中黑" pitchFamily="49" charset="-120"/>
              <a:cs typeface="華康黑體-GB5" pitchFamily="49" charset="-120"/>
            </a:endParaRPr>
          </a:p>
          <a:p>
            <a:pPr algn="ctr" fontAlgn="auto">
              <a:lnSpc>
                <a:spcPts val="5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dirty="0" smtClean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五官的善用</a:t>
            </a:r>
            <a:endParaRPr lang="en-US" altLang="zh-TW" sz="4000" dirty="0" smtClean="0">
              <a:solidFill>
                <a:srgbClr val="0000FF"/>
              </a:solidFill>
              <a:ea typeface="華康儷中黑" pitchFamily="49" charset="-120"/>
              <a:cs typeface="華康黑體-GB5" pitchFamily="49" charset="-120"/>
            </a:endParaRPr>
          </a:p>
          <a:p>
            <a:pPr algn="ctr" fontAlgn="auto">
              <a:lnSpc>
                <a:spcPts val="5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-GB5" pitchFamily="49" charset="-120"/>
              </a:rPr>
              <a:t>在</a:t>
            </a:r>
            <a:r>
              <a:rPr lang="zh-TW" altLang="en-US" sz="4000" dirty="0">
                <a:solidFill>
                  <a:srgbClr val="FF0000"/>
                </a:solidFill>
                <a:ea typeface="華康儷中黑" pitchFamily="49" charset="-120"/>
                <a:cs typeface="華康黑體-GB5" pitchFamily="49" charset="-120"/>
              </a:rPr>
              <a:t>工作中成聖</a:t>
            </a:r>
            <a:r>
              <a:rPr lang="en-US" altLang="zh-TW" sz="2800" dirty="0">
                <a:solidFill>
                  <a:srgbClr val="FF0000"/>
                </a:solidFill>
                <a:ea typeface="華康儷中黑" pitchFamily="49" charset="-120"/>
                <a:cs typeface="華康黑體-GB5" pitchFamily="49" charset="-120"/>
              </a:rPr>
              <a:t>(</a:t>
            </a:r>
            <a:r>
              <a:rPr lang="zh-TW" altLang="en-US" sz="2800" dirty="0">
                <a:solidFill>
                  <a:srgbClr val="FF0000"/>
                </a:solidFill>
                <a:ea typeface="華康儷中黑" pitchFamily="49" charset="-120"/>
                <a:cs typeface="華康黑體-GB5" pitchFamily="49" charset="-120"/>
              </a:rPr>
              <a:t>教會</a:t>
            </a:r>
            <a:r>
              <a:rPr lang="en-US" altLang="zh-TW" sz="2800" dirty="0">
                <a:solidFill>
                  <a:srgbClr val="FF0000"/>
                </a:solidFill>
                <a:ea typeface="華康儷中黑" pitchFamily="49" charset="-120"/>
                <a:cs typeface="華康黑體-GB5" pitchFamily="49" charset="-120"/>
              </a:rPr>
              <a:t>41)</a:t>
            </a:r>
            <a:endParaRPr lang="zh-TW" altLang="en-US" sz="2800" dirty="0">
              <a:solidFill>
                <a:srgbClr val="FF0000"/>
              </a:solidFill>
              <a:ea typeface="華康儷中黑" pitchFamily="49" charset="-120"/>
              <a:cs typeface="華康黑體-GB5" pitchFamily="49" charset="-120"/>
            </a:endParaRPr>
          </a:p>
          <a:p>
            <a:pPr algn="ctr" fontAlgn="auto">
              <a:lnSpc>
                <a:spcPts val="5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dirty="0">
                <a:solidFill>
                  <a:srgbClr val="9900CC"/>
                </a:solidFill>
                <a:ea typeface="華康儷中黑" pitchFamily="49" charset="-120"/>
                <a:cs typeface="華康黑體-GB5" pitchFamily="49" charset="-120"/>
              </a:rPr>
              <a:t>享受生命</a:t>
            </a:r>
            <a:r>
              <a:rPr lang="en-US" altLang="zh-TW" sz="4000" dirty="0">
                <a:solidFill>
                  <a:srgbClr val="9900CC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  <a:r>
              <a:rPr lang="zh-TW" altLang="en-US" sz="4000" dirty="0" smtClean="0">
                <a:solidFill>
                  <a:srgbClr val="9900CC"/>
                </a:solidFill>
                <a:ea typeface="華康儷中黑" pitchFamily="49" charset="-120"/>
                <a:cs typeface="華康黑體-GB5" pitchFamily="49" charset="-120"/>
              </a:rPr>
              <a:t>休息為了走更遠</a:t>
            </a:r>
            <a:r>
              <a:rPr lang="en-US" altLang="zh-TW" sz="4000" dirty="0" smtClean="0">
                <a:solidFill>
                  <a:srgbClr val="9900CC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  <a:r>
              <a:rPr lang="zh-TW" altLang="en-US" sz="4000" dirty="0" smtClean="0">
                <a:solidFill>
                  <a:srgbClr val="9900CC"/>
                </a:solidFill>
                <a:ea typeface="華康儷中黑" pitchFamily="49" charset="-120"/>
                <a:cs typeface="華康黑體-GB5" pitchFamily="49" charset="-120"/>
              </a:rPr>
              <a:t>健康</a:t>
            </a:r>
            <a:endParaRPr lang="zh-TW" altLang="en-US" sz="4000" dirty="0">
              <a:solidFill>
                <a:srgbClr val="9900CC"/>
              </a:solidFill>
              <a:ea typeface="華康儷中黑" pitchFamily="49" charset="-120"/>
              <a:cs typeface="華康黑體-GB5" pitchFamily="49" charset="-120"/>
            </a:endParaRPr>
          </a:p>
          <a:p>
            <a:pPr algn="ctr" fontAlgn="auto">
              <a:lnSpc>
                <a:spcPts val="5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-GB5" pitchFamily="49" charset="-120"/>
              </a:rPr>
              <a:t>節制</a:t>
            </a:r>
            <a:r>
              <a:rPr lang="en-US" altLang="zh-TW" sz="4000" dirty="0" smtClean="0">
                <a:solidFill>
                  <a:srgbClr val="FF0000"/>
                </a:solidFill>
                <a:ea typeface="華康儷中黑" pitchFamily="49" charset="-120"/>
                <a:cs typeface="華康黑體-GB5" pitchFamily="49" charset="-120"/>
              </a:rPr>
              <a:t>; </a:t>
            </a:r>
            <a:r>
              <a:rPr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-GB5" pitchFamily="49" charset="-120"/>
              </a:rPr>
              <a:t>簡樸生活</a:t>
            </a:r>
            <a:endParaRPr lang="en-US" altLang="zh-TW" sz="4000" dirty="0">
              <a:solidFill>
                <a:srgbClr val="FF0000"/>
              </a:solidFill>
              <a:ea typeface="華康儷中黑" pitchFamily="49" charset="-120"/>
              <a:cs typeface="華康黑體-GB5" pitchFamily="49" charset="-120"/>
            </a:endParaRPr>
          </a:p>
          <a:p>
            <a:pPr algn="ctr" fontAlgn="auto">
              <a:lnSpc>
                <a:spcPts val="5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dirty="0" smtClean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心平氣和</a:t>
            </a:r>
            <a:endParaRPr lang="en-US" altLang="zh-TW" sz="4000" dirty="0">
              <a:solidFill>
                <a:srgbClr val="0000FF"/>
              </a:solidFill>
              <a:ea typeface="華康儷中黑" pitchFamily="49" charset="-120"/>
              <a:cs typeface="華康黑體-GB5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4031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3"/>
          <p:cNvSpPr/>
          <p:nvPr/>
        </p:nvSpPr>
        <p:spPr>
          <a:xfrm>
            <a:off x="928688" y="77788"/>
            <a:ext cx="7143750" cy="671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sp>
        <p:nvSpPr>
          <p:cNvPr id="5" name="橢圓 4"/>
          <p:cNvSpPr/>
          <p:nvPr/>
        </p:nvSpPr>
        <p:spPr>
          <a:xfrm>
            <a:off x="4027488" y="2962275"/>
            <a:ext cx="928687" cy="8572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cxnSp>
        <p:nvCxnSpPr>
          <p:cNvPr id="7" name="直線接點 6"/>
          <p:cNvCxnSpPr/>
          <p:nvPr/>
        </p:nvCxnSpPr>
        <p:spPr>
          <a:xfrm rot="10800000" flipH="1">
            <a:off x="928688" y="3448050"/>
            <a:ext cx="7143750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endCxn id="4" idx="4"/>
          </p:cNvCxnSpPr>
          <p:nvPr/>
        </p:nvCxnSpPr>
        <p:spPr>
          <a:xfrm rot="16200000" flipH="1">
            <a:off x="1116013" y="3408363"/>
            <a:ext cx="6724650" cy="444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3"/>
          </p:cNvCxnSpPr>
          <p:nvPr/>
        </p:nvCxnSpPr>
        <p:spPr>
          <a:xfrm rot="5400000" flipH="1" flipV="1">
            <a:off x="2083594" y="891381"/>
            <a:ext cx="4808538" cy="50260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4" idx="1"/>
            <a:endCxn id="4" idx="5"/>
          </p:cNvCxnSpPr>
          <p:nvPr/>
        </p:nvCxnSpPr>
        <p:spPr>
          <a:xfrm rot="16200000" flipH="1">
            <a:off x="2126456" y="908844"/>
            <a:ext cx="4748213" cy="50514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橢圓 14"/>
          <p:cNvSpPr/>
          <p:nvPr/>
        </p:nvSpPr>
        <p:spPr>
          <a:xfrm>
            <a:off x="3225800" y="2181225"/>
            <a:ext cx="2560638" cy="24622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sp>
        <p:nvSpPr>
          <p:cNvPr id="4105" name="文字方塊 15"/>
          <p:cNvSpPr txBox="1">
            <a:spLocks noChangeArrowheads="1"/>
          </p:cNvSpPr>
          <p:nvPr/>
        </p:nvSpPr>
        <p:spPr bwMode="auto">
          <a:xfrm>
            <a:off x="3987800" y="3119438"/>
            <a:ext cx="10001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3000" b="1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互動</a:t>
            </a:r>
          </a:p>
        </p:txBody>
      </p:sp>
      <p:sp>
        <p:nvSpPr>
          <p:cNvPr id="4106" name="文字方塊 16"/>
          <p:cNvSpPr txBox="1">
            <a:spLocks noChangeArrowheads="1"/>
          </p:cNvSpPr>
          <p:nvPr/>
        </p:nvSpPr>
        <p:spPr bwMode="auto">
          <a:xfrm>
            <a:off x="3708400" y="2366963"/>
            <a:ext cx="841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宗教</a:t>
            </a:r>
          </a:p>
        </p:txBody>
      </p:sp>
      <p:sp>
        <p:nvSpPr>
          <p:cNvPr id="4107" name="文字方塊 21"/>
          <p:cNvSpPr txBox="1">
            <a:spLocks noChangeArrowheads="1"/>
          </p:cNvSpPr>
          <p:nvPr/>
        </p:nvSpPr>
        <p:spPr bwMode="auto">
          <a:xfrm>
            <a:off x="3281363" y="2895600"/>
            <a:ext cx="8620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靈性</a:t>
            </a:r>
          </a:p>
        </p:txBody>
      </p:sp>
      <p:sp>
        <p:nvSpPr>
          <p:cNvPr id="4108" name="文字方塊 22"/>
          <p:cNvSpPr txBox="1">
            <a:spLocks noChangeArrowheads="1"/>
          </p:cNvSpPr>
          <p:nvPr/>
        </p:nvSpPr>
        <p:spPr bwMode="auto">
          <a:xfrm>
            <a:off x="4473575" y="2346325"/>
            <a:ext cx="884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身體</a:t>
            </a:r>
          </a:p>
        </p:txBody>
      </p:sp>
      <p:sp>
        <p:nvSpPr>
          <p:cNvPr id="4109" name="文字方塊 23"/>
          <p:cNvSpPr txBox="1">
            <a:spLocks noChangeArrowheads="1"/>
          </p:cNvSpPr>
          <p:nvPr/>
        </p:nvSpPr>
        <p:spPr bwMode="auto">
          <a:xfrm>
            <a:off x="3292475" y="3462338"/>
            <a:ext cx="850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道德</a:t>
            </a:r>
          </a:p>
        </p:txBody>
      </p:sp>
      <p:sp>
        <p:nvSpPr>
          <p:cNvPr id="4110" name="文字方塊 24"/>
          <p:cNvSpPr txBox="1">
            <a:spLocks noChangeArrowheads="1"/>
          </p:cNvSpPr>
          <p:nvPr/>
        </p:nvSpPr>
        <p:spPr bwMode="auto">
          <a:xfrm>
            <a:off x="3748088" y="3962400"/>
            <a:ext cx="8239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群育</a:t>
            </a:r>
          </a:p>
        </p:txBody>
      </p:sp>
      <p:sp>
        <p:nvSpPr>
          <p:cNvPr id="4111" name="文字方塊 25"/>
          <p:cNvSpPr txBox="1">
            <a:spLocks noChangeArrowheads="1"/>
          </p:cNvSpPr>
          <p:nvPr/>
        </p:nvSpPr>
        <p:spPr bwMode="auto">
          <a:xfrm>
            <a:off x="4484688" y="3967163"/>
            <a:ext cx="801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美育</a:t>
            </a:r>
          </a:p>
        </p:txBody>
      </p:sp>
      <p:sp>
        <p:nvSpPr>
          <p:cNvPr id="4112" name="文字方塊 26"/>
          <p:cNvSpPr txBox="1">
            <a:spLocks noChangeArrowheads="1"/>
          </p:cNvSpPr>
          <p:nvPr/>
        </p:nvSpPr>
        <p:spPr bwMode="auto">
          <a:xfrm>
            <a:off x="4924425" y="3433763"/>
            <a:ext cx="862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理性</a:t>
            </a:r>
          </a:p>
        </p:txBody>
      </p:sp>
      <p:sp>
        <p:nvSpPr>
          <p:cNvPr id="4113" name="文字方塊 27"/>
          <p:cNvSpPr txBox="1">
            <a:spLocks noChangeArrowheads="1"/>
          </p:cNvSpPr>
          <p:nvPr/>
        </p:nvSpPr>
        <p:spPr bwMode="auto">
          <a:xfrm>
            <a:off x="4929188" y="2895600"/>
            <a:ext cx="857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感情</a:t>
            </a:r>
          </a:p>
        </p:txBody>
      </p:sp>
      <p:sp>
        <p:nvSpPr>
          <p:cNvPr id="4114" name="文字方塊 28"/>
          <p:cNvSpPr txBox="1">
            <a:spLocks noChangeArrowheads="1"/>
          </p:cNvSpPr>
          <p:nvPr/>
        </p:nvSpPr>
        <p:spPr bwMode="auto">
          <a:xfrm>
            <a:off x="2368550" y="4654550"/>
            <a:ext cx="221456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      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 親親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仁民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愛     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  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物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老吾老以及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溝通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虛而待物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(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心齋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)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肯定自己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欣賞別人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學習別人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豐富自己   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道不同正好為謀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                    易地而處                </a:t>
            </a:r>
            <a:endParaRPr kumimoji="0" lang="zh-TW" altLang="en-US" sz="1800">
              <a:solidFill>
                <a:srgbClr val="000000"/>
              </a:solidFill>
            </a:endParaRPr>
          </a:p>
        </p:txBody>
      </p:sp>
      <p:sp>
        <p:nvSpPr>
          <p:cNvPr id="4115" name="文字方塊 29"/>
          <p:cNvSpPr txBox="1">
            <a:spLocks noChangeArrowheads="1"/>
          </p:cNvSpPr>
          <p:nvPr/>
        </p:nvSpPr>
        <p:spPr bwMode="auto">
          <a:xfrm>
            <a:off x="4489450" y="4632325"/>
            <a:ext cx="2225675" cy="205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 藝術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音樂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手工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繪畫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聲樂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藝術史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藝術創作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藝術觀摩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藝術欣賞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背誦美麗的詩詞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公私環境的美化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培養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品味</a:t>
            </a:r>
          </a:p>
        </p:txBody>
      </p:sp>
      <p:sp>
        <p:nvSpPr>
          <p:cNvPr id="4116" name="Text Box 21"/>
          <p:cNvSpPr>
            <a:spLocks noGrp="1" noChangeArrowheads="1"/>
          </p:cNvSpPr>
          <p:nvPr>
            <p:ph type="subTitle" idx="1"/>
          </p:nvPr>
        </p:nvSpPr>
        <p:spPr>
          <a:xfrm>
            <a:off x="1055688" y="1428750"/>
            <a:ext cx="2373312" cy="2071688"/>
          </a:xfrm>
          <a:noFill/>
        </p:spPr>
        <p:txBody>
          <a:bodyPr/>
          <a:lstStyle/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b="1" smtClean="0">
                <a:solidFill>
                  <a:srgbClr val="FF3300"/>
                </a:solidFill>
                <a:latin typeface="華康黑體(P)-GB5" pitchFamily="34" charset="-120"/>
                <a:ea typeface="華康黑體(P)-GB5" pitchFamily="34" charset="-120"/>
                <a:cs typeface="華康黑體(P)-GB5" pitchFamily="34" charset="-120"/>
              </a:rPr>
              <a:t>      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深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通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廣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遠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透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瀟灑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lang="zh-TW" altLang="en-US" sz="180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用基督眼睛看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endParaRPr lang="zh-TW" altLang="en-US" sz="180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用基督的心愛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神的意識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穿上基督成新人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貓頭鷹變鳳凰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對生命微笑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化痛苦為祝福</a:t>
            </a:r>
            <a:endParaRPr lang="en-US" altLang="zh-TW" sz="180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7" name="文字方塊 33"/>
          <p:cNvSpPr txBox="1">
            <a:spLocks noChangeArrowheads="1"/>
          </p:cNvSpPr>
          <p:nvPr/>
        </p:nvSpPr>
        <p:spPr bwMode="auto">
          <a:xfrm>
            <a:off x="2187575" y="187325"/>
            <a:ext cx="2357438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  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信仰與生  </a:t>
            </a:r>
            <a:r>
              <a:rPr kumimoji="0" lang="en-US" altLang="zh-TW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活結合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愛主愛人愛教愛國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旅途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向神向人開放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靜默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聖經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 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祈禱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聖事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投入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b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kumimoji="0" lang="zh-TW" altLang="en-US" sz="1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專注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付出感情</a:t>
            </a:r>
            <a:endParaRPr kumimoji="0" lang="en-US" altLang="zh-TW" sz="1800">
              <a:solidFill>
                <a:srgbClr val="000000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lnSpc>
                <a:spcPts val="1700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</a:t>
            </a:r>
            <a:r>
              <a:rPr kumimoji="0" lang="zh-TW" altLang="en-US" sz="17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文字死</a:t>
            </a:r>
            <a:r>
              <a:rPr kumimoji="0" lang="en-US" altLang="zh-TW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7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神</a:t>
            </a:r>
            <a:r>
              <a:rPr kumimoji="0"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活</a:t>
            </a:r>
            <a:endParaRPr kumimoji="0" lang="zh-TW" altLang="en-US" sz="1800">
              <a:solidFill>
                <a:srgbClr val="000000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8" name="文字方塊 34"/>
          <p:cNvSpPr txBox="1">
            <a:spLocks noChangeArrowheads="1"/>
          </p:cNvSpPr>
          <p:nvPr/>
        </p:nvSpPr>
        <p:spPr bwMode="auto">
          <a:xfrm>
            <a:off x="939800" y="3451225"/>
            <a:ext cx="2428875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人格完整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不欺暗室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慎獨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選擇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選擇放棄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向裡用力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堅持到底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培育良心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自我鍛鍊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有為</a:t>
            </a:r>
            <a:r>
              <a:rPr kumimoji="0" lang="zh-TW" altLang="en-US" sz="16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及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有不為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知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情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意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行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不怕苦</a:t>
            </a:r>
          </a:p>
        </p:txBody>
      </p:sp>
      <p:sp>
        <p:nvSpPr>
          <p:cNvPr id="4119" name="文字方塊 22"/>
          <p:cNvSpPr txBox="1">
            <a:spLocks noChangeArrowheads="1"/>
          </p:cNvSpPr>
          <p:nvPr/>
        </p:nvSpPr>
        <p:spPr bwMode="auto">
          <a:xfrm>
            <a:off x="5543550" y="1187450"/>
            <a:ext cx="250031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     激情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</a:t>
            </a:r>
            <a:endParaRPr kumimoji="0" lang="en-US" altLang="zh-TW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以情化理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親親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仁民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愛</a:t>
            </a:r>
            <a:endParaRPr kumimoji="0" lang="en-US" altLang="zh-TW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物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足踏塵世路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肩擔古今愁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喜歡精神  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與物質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憂患意識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感同身受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知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好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樂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愛文化人民土地歷史</a:t>
            </a:r>
          </a:p>
        </p:txBody>
      </p:sp>
      <p:sp>
        <p:nvSpPr>
          <p:cNvPr id="4120" name="文字方塊 23"/>
          <p:cNvSpPr txBox="1">
            <a:spLocks noChangeArrowheads="1"/>
          </p:cNvSpPr>
          <p:nvPr/>
        </p:nvSpPr>
        <p:spPr bwMode="auto">
          <a:xfrm>
            <a:off x="5597525" y="3397250"/>
            <a:ext cx="24098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科學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求真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以理輔情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分析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分辨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斷症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舉一反三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講求證據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願意解釋奧蹟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對話與聆聽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的能力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追求教內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     外學問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微觀      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                與宏觀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4422775" y="142875"/>
            <a:ext cx="229235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非三仇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五官運用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 衛生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FF0000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在工作中成聖</a:t>
            </a:r>
            <a:r>
              <a:rPr kumimoji="0" lang="en-US" altLang="zh-TW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(</a:t>
            </a:r>
            <a:r>
              <a:rPr kumimoji="0" lang="zh-TW" altLang="en-US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教會</a:t>
            </a:r>
            <a:r>
              <a:rPr kumimoji="0" lang="en-US" altLang="zh-TW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41)</a:t>
            </a:r>
            <a:endParaRPr kumimoji="0" lang="zh-TW" altLang="en-US" sz="1400" dirty="0">
              <a:solidFill>
                <a:srgbClr val="0000FF"/>
              </a:solidFill>
              <a:latin typeface="Calibri"/>
              <a:ea typeface="華康儷中黑" pitchFamily="49" charset="-120"/>
              <a:cs typeface="華康黑體-GB5" pitchFamily="49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享受生命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休息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健康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endParaRPr kumimoji="0" lang="zh-TW" altLang="en-US" dirty="0">
              <a:solidFill>
                <a:srgbClr val="0000FF"/>
              </a:solidFill>
              <a:latin typeface="Calibri"/>
              <a:ea typeface="華康儷中黑" pitchFamily="49" charset="-120"/>
              <a:cs typeface="華康黑體-GB5" pitchFamily="49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pc="-1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Common sense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FF0000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節制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心平氣和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簡樸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身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/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心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/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靈平衡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solidFill>
                <a:srgbClr val="0000FF"/>
              </a:solidFill>
              <a:latin typeface="Calibri"/>
              <a:ea typeface="華康儷中黑" pitchFamily="49" charset="-120"/>
            </a:endParaRPr>
          </a:p>
        </p:txBody>
      </p:sp>
      <p:sp>
        <p:nvSpPr>
          <p:cNvPr id="4122" name="文字方塊 25"/>
          <p:cNvSpPr txBox="1">
            <a:spLocks noChangeArrowheads="1"/>
          </p:cNvSpPr>
          <p:nvPr/>
        </p:nvSpPr>
        <p:spPr bwMode="auto">
          <a:xfrm>
            <a:off x="8445500" y="188913"/>
            <a:ext cx="554038" cy="6088062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梵二精神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全人培育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信仰成長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知識</a:t>
            </a:r>
            <a:r>
              <a:rPr kumimoji="0" lang="en-US" altLang="zh-TW" sz="2400" b="1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=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道德</a:t>
            </a:r>
            <a:r>
              <a:rPr kumimoji="0"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(</a:t>
            </a:r>
            <a:r>
              <a:rPr kumimoji="0" lang="zh-TW" altLang="en-US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蘇</a:t>
            </a:r>
            <a:r>
              <a:rPr kumimoji="0"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)</a:t>
            </a:r>
            <a:endParaRPr kumimoji="0" lang="zh-TW" altLang="en-US" sz="1600">
              <a:solidFill>
                <a:srgbClr val="000000"/>
              </a:solidFill>
              <a:latin typeface="華康儷粗宋" pitchFamily="49" charset="-120"/>
              <a:ea typeface="華康儷粗宋" pitchFamily="49" charset="-120"/>
            </a:endParaRPr>
          </a:p>
        </p:txBody>
      </p:sp>
      <p:sp>
        <p:nvSpPr>
          <p:cNvPr id="4123" name="文字方塊 26"/>
          <p:cNvSpPr txBox="1">
            <a:spLocks noChangeArrowheads="1"/>
          </p:cNvSpPr>
          <p:nvPr/>
        </p:nvSpPr>
        <p:spPr bwMode="auto">
          <a:xfrm>
            <a:off x="107950" y="214313"/>
            <a:ext cx="554038" cy="6357937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互動：無大無小無先無後 互相配合 互相規範</a:t>
            </a:r>
          </a:p>
        </p:txBody>
      </p:sp>
      <p:sp>
        <p:nvSpPr>
          <p:cNvPr id="4124" name="文字方塊 27"/>
          <p:cNvSpPr txBox="1">
            <a:spLocks noChangeArrowheads="1"/>
          </p:cNvSpPr>
          <p:nvPr/>
        </p:nvSpPr>
        <p:spPr bwMode="auto">
          <a:xfrm>
            <a:off x="8299450" y="6378575"/>
            <a:ext cx="819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徐錦堯</a:t>
            </a:r>
          </a:p>
        </p:txBody>
      </p:sp>
      <p:sp>
        <p:nvSpPr>
          <p:cNvPr id="4125" name="文字方塊 1"/>
          <p:cNvSpPr txBox="1">
            <a:spLocks noChangeArrowheads="1"/>
          </p:cNvSpPr>
          <p:nvPr/>
        </p:nvSpPr>
        <p:spPr bwMode="auto">
          <a:xfrm>
            <a:off x="728663" y="5683250"/>
            <a:ext cx="1473200" cy="10779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心存</a:t>
            </a:r>
            <a:r>
              <a:rPr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千秋</a:t>
            </a:r>
            <a:endParaRPr lang="en-US" altLang="zh-TW" sz="1600">
              <a:solidFill>
                <a:srgbClr val="FF0000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方能面對</a:t>
            </a:r>
            <a:r>
              <a:rPr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目前</a:t>
            </a: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胸懷</a:t>
            </a:r>
            <a:r>
              <a:rPr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全局</a:t>
            </a:r>
            <a:endParaRPr lang="en-US" altLang="zh-TW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始可經略</a:t>
            </a:r>
            <a:r>
              <a:rPr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一方</a:t>
            </a:r>
            <a:endParaRPr lang="zh-HK" altLang="en-US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</p:txBody>
      </p:sp>
      <p:sp>
        <p:nvSpPr>
          <p:cNvPr id="4126" name="文字方塊 2"/>
          <p:cNvSpPr txBox="1">
            <a:spLocks noChangeArrowheads="1"/>
          </p:cNvSpPr>
          <p:nvPr/>
        </p:nvSpPr>
        <p:spPr bwMode="auto">
          <a:xfrm>
            <a:off x="6588125" y="6096000"/>
            <a:ext cx="1584325" cy="6461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HK" sz="1800">
                <a:solidFill>
                  <a:srgbClr val="000000"/>
                </a:solidFill>
                <a:latin typeface="Arial" charset="0"/>
              </a:rPr>
              <a:t>Think </a:t>
            </a:r>
            <a:r>
              <a:rPr lang="en-US" altLang="zh-HK" sz="1800">
                <a:solidFill>
                  <a:srgbClr val="FF0000"/>
                </a:solidFill>
                <a:latin typeface="Arial" charset="0"/>
              </a:rPr>
              <a:t>globally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HK" sz="1800">
                <a:solidFill>
                  <a:srgbClr val="000000"/>
                </a:solidFill>
                <a:latin typeface="Arial" charset="0"/>
              </a:rPr>
              <a:t>Act </a:t>
            </a:r>
            <a:r>
              <a:rPr lang="en-US" altLang="zh-HK" sz="1800">
                <a:solidFill>
                  <a:srgbClr val="FF0000"/>
                </a:solidFill>
                <a:latin typeface="Arial" charset="0"/>
              </a:rPr>
              <a:t>locally</a:t>
            </a:r>
            <a:endParaRPr lang="zh-HK" altLang="en-US" sz="18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127" name="文字方塊 5"/>
          <p:cNvSpPr txBox="1">
            <a:spLocks noChangeArrowheads="1"/>
          </p:cNvSpPr>
          <p:nvPr/>
        </p:nvSpPr>
        <p:spPr bwMode="auto">
          <a:xfrm>
            <a:off x="6886575" y="188913"/>
            <a:ext cx="1357313" cy="64611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神聖</a:t>
            </a:r>
            <a:r>
              <a:rPr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=</a:t>
            </a: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完整</a:t>
            </a:r>
            <a:endParaRPr lang="en-US" altLang="zh-TW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平衡</a:t>
            </a:r>
            <a:r>
              <a:rPr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  <a:sym typeface="Wingdings" pitchFamily="2" charset="2"/>
              </a:rPr>
              <a:t></a:t>
            </a: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中庸</a:t>
            </a:r>
            <a:endParaRPr lang="zh-HK" altLang="en-US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  <p:sp>
        <p:nvSpPr>
          <p:cNvPr id="4128" name="文字方塊 1"/>
          <p:cNvSpPr txBox="1">
            <a:spLocks noChangeArrowheads="1"/>
          </p:cNvSpPr>
          <p:nvPr/>
        </p:nvSpPr>
        <p:spPr bwMode="auto">
          <a:xfrm>
            <a:off x="719138" y="80963"/>
            <a:ext cx="1431925" cy="100806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ts val="1900"/>
              </a:lnSpc>
              <a:spcBef>
                <a:spcPct val="0"/>
              </a:spcBef>
              <a:buFontTx/>
              <a:buNone/>
            </a:pPr>
            <a:r>
              <a:rPr lang="en-US" altLang="zh-TW" sz="1800">
                <a:solidFill>
                  <a:srgbClr val="000000"/>
                </a:solidFill>
                <a:latin typeface="Arial" charset="0"/>
              </a:rPr>
              <a:t>The glory of God is </a:t>
            </a:r>
            <a:r>
              <a:rPr lang="en-US" altLang="zh-TW" sz="1800">
                <a:solidFill>
                  <a:srgbClr val="FF0000"/>
                </a:solidFill>
                <a:latin typeface="Arial" charset="0"/>
              </a:rPr>
              <a:t>man fully alive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solidFill>
                  <a:srgbClr val="000000"/>
                </a:solidFill>
                <a:ea typeface="華康儷中黑" pitchFamily="49" charset="-120"/>
              </a:rPr>
              <a:t>教父聖依肋內</a:t>
            </a:r>
            <a:r>
              <a:rPr lang="en-US" altLang="zh-TW" sz="1200">
                <a:solidFill>
                  <a:srgbClr val="000000"/>
                </a:solidFill>
                <a:ea typeface="華康儷中黑" pitchFamily="49" charset="-120"/>
              </a:rPr>
              <a:t>140</a:t>
            </a:r>
          </a:p>
        </p:txBody>
      </p:sp>
    </p:spTree>
    <p:extLst>
      <p:ext uri="{BB962C8B-B14F-4D97-AF65-F5344CB8AC3E}">
        <p14:creationId xmlns:p14="http://schemas.microsoft.com/office/powerpoint/2010/main" val="339001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Grp="1" noChangeAspect="1"/>
          </p:cNvGraphicFramePr>
          <p:nvPr>
            <p:ph/>
          </p:nvPr>
        </p:nvGraphicFramePr>
        <p:xfrm>
          <a:off x="876300" y="242888"/>
          <a:ext cx="7605713" cy="6615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r:id="rId3" imgW="5265488" imgH="4579957" progId="Word.Document.8">
                  <p:embed/>
                </p:oleObj>
              </mc:Choice>
              <mc:Fallback>
                <p:oleObj name="Document" r:id="rId3" imgW="5265488" imgH="457995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300" y="242888"/>
                        <a:ext cx="7605713" cy="6615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5" name="Text Box 3"/>
          <p:cNvSpPr txBox="1">
            <a:spLocks noChangeArrowheads="1"/>
          </p:cNvSpPr>
          <p:nvPr/>
        </p:nvSpPr>
        <p:spPr bwMode="auto">
          <a:xfrm rot="-2385248">
            <a:off x="6202363" y="765175"/>
            <a:ext cx="677862" cy="17272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kumimoji="0" lang="zh-TW" altLang="en-US">
                <a:solidFill>
                  <a:srgbClr val="0000FF"/>
                </a:solidFill>
                <a:ea typeface="華康儷中黑" pitchFamily="49" charset="-120"/>
                <a:cs typeface="Arial" charset="0"/>
              </a:rPr>
              <a:t>物質世界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 rot="2574824">
            <a:off x="6296025" y="4219575"/>
            <a:ext cx="676275" cy="17335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kumimoji="0" lang="zh-TW" altLang="en-US">
                <a:solidFill>
                  <a:srgbClr val="0000FF"/>
                </a:solidFill>
                <a:ea typeface="華康儷中黑" pitchFamily="49" charset="-120"/>
                <a:cs typeface="Arial" charset="0"/>
              </a:rPr>
              <a:t>淨化心靈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857250" y="701675"/>
            <a:ext cx="677863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zh-TW" altLang="en-US">
                <a:solidFill>
                  <a:srgbClr val="9900CC"/>
                </a:solidFill>
                <a:ea typeface="華康儷中黑" pitchFamily="49" charset="-120"/>
                <a:cs typeface="Arial" charset="0"/>
              </a:rPr>
              <a:t>均衡發展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7823200" y="771525"/>
            <a:ext cx="677863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zh-TW" altLang="en-US">
                <a:solidFill>
                  <a:srgbClr val="9900CC"/>
                </a:solidFill>
                <a:ea typeface="華康儷中黑" pitchFamily="49" charset="-120"/>
                <a:cs typeface="Arial" charset="0"/>
              </a:rPr>
              <a:t>隨機介入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250825" y="5084763"/>
            <a:ext cx="18716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zh-TW" altLang="en-US">
                <a:solidFill>
                  <a:srgbClr val="9900CC"/>
                </a:solidFill>
                <a:ea typeface="華康儷中黑" pitchFamily="49" charset="-120"/>
                <a:cs typeface="Arial" charset="0"/>
              </a:rPr>
              <a:t>互相肯定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7342188" y="5135563"/>
            <a:ext cx="18716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zh-TW" altLang="en-US">
                <a:solidFill>
                  <a:srgbClr val="9900CC"/>
                </a:solidFill>
                <a:ea typeface="華康儷中黑" pitchFamily="49" charset="-120"/>
                <a:cs typeface="Arial" charset="0"/>
              </a:rPr>
              <a:t>互相挑戰</a:t>
            </a:r>
          </a:p>
        </p:txBody>
      </p:sp>
      <p:sp>
        <p:nvSpPr>
          <p:cNvPr id="10" name="文字方塊 9"/>
          <p:cNvSpPr txBox="1">
            <a:spLocks noChangeArrowheads="1"/>
          </p:cNvSpPr>
          <p:nvPr/>
        </p:nvSpPr>
        <p:spPr bwMode="auto">
          <a:xfrm rot="-2334665">
            <a:off x="2508250" y="4487863"/>
            <a:ext cx="801688" cy="11588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4000">
                <a:solidFill>
                  <a:srgbClr val="0000FF"/>
                </a:solidFill>
                <a:ea typeface="華康儷中黑" pitchFamily="49" charset="-120"/>
                <a:cs typeface="Arial" charset="0"/>
              </a:rPr>
              <a:t>由近</a:t>
            </a:r>
          </a:p>
        </p:txBody>
      </p:sp>
      <p:sp>
        <p:nvSpPr>
          <p:cNvPr id="11" name="文字方塊 10"/>
          <p:cNvSpPr txBox="1">
            <a:spLocks noChangeArrowheads="1"/>
          </p:cNvSpPr>
          <p:nvPr/>
        </p:nvSpPr>
        <p:spPr bwMode="auto">
          <a:xfrm rot="2249340">
            <a:off x="2435225" y="1196975"/>
            <a:ext cx="800100" cy="11430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4000">
                <a:solidFill>
                  <a:srgbClr val="0000FF"/>
                </a:solidFill>
                <a:ea typeface="華康儷中黑" pitchFamily="49" charset="-120"/>
                <a:cs typeface="Arial" charset="0"/>
              </a:rPr>
              <a:t>及遠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8501063" y="1773238"/>
            <a:ext cx="506412" cy="3046412"/>
          </a:xfrm>
          <a:prstGeom prst="rect">
            <a:avLst/>
          </a:prstGeom>
          <a:solidFill>
            <a:srgbClr val="FFCC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kumimoji="0" lang="zh-TW" altLang="en-US">
                <a:solidFill>
                  <a:srgbClr val="0000FF"/>
                </a:solidFill>
                <a:ea typeface="華康儷中黑" pitchFamily="49" charset="-120"/>
                <a:cs typeface="Arial" charset="0"/>
              </a:rPr>
              <a:t>不必按照次序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142875" y="1773238"/>
            <a:ext cx="571500" cy="3046412"/>
          </a:xfrm>
          <a:prstGeom prst="rect">
            <a:avLst/>
          </a:prstGeom>
          <a:solidFill>
            <a:srgbClr val="FFCC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kumimoji="0" lang="zh-TW" altLang="en-US">
                <a:solidFill>
                  <a:srgbClr val="0000FF"/>
                </a:solidFill>
                <a:ea typeface="華康儷中黑" pitchFamily="49" charset="-120"/>
                <a:cs typeface="Arial" charset="0"/>
              </a:rPr>
              <a:t>沒有因果關係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107950" y="5884863"/>
            <a:ext cx="8893175" cy="893762"/>
          </a:xfrm>
          <a:prstGeom prst="rect">
            <a:avLst/>
          </a:prstGeom>
          <a:solidFill>
            <a:srgbClr val="99FFCC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kumimoji="0" lang="zh-TW" altLang="en-US" sz="2800">
                <a:solidFill>
                  <a:srgbClr val="0000FF"/>
                </a:solidFill>
                <a:ea typeface="華康儷中黑" pitchFamily="49" charset="-120"/>
                <a:cs typeface="Arial" charset="0"/>
              </a:rPr>
              <a:t>實踐上可以</a:t>
            </a:r>
            <a:r>
              <a:rPr kumimoji="0" lang="zh-TW" altLang="en-US" sz="2800">
                <a:solidFill>
                  <a:srgbClr val="FF0000"/>
                </a:solidFill>
                <a:ea typeface="華康儷中黑" pitchFamily="49" charset="-120"/>
                <a:cs typeface="Arial" charset="0"/>
              </a:rPr>
              <a:t>微觀</a:t>
            </a:r>
            <a:r>
              <a:rPr kumimoji="0" lang="en-US" altLang="zh-TW" sz="2400">
                <a:solidFill>
                  <a:srgbClr val="000000"/>
                </a:solidFill>
                <a:ea typeface="華康儷中黑" pitchFamily="49" charset="-120"/>
                <a:cs typeface="Arial" charset="0"/>
              </a:rPr>
              <a:t>(</a:t>
            </a:r>
            <a:r>
              <a:rPr kumimoji="0" lang="zh-TW" altLang="en-US" sz="2400">
                <a:solidFill>
                  <a:srgbClr val="000000"/>
                </a:solidFill>
                <a:ea typeface="華康儷中黑" pitchFamily="49" charset="-120"/>
                <a:cs typeface="Arial" charset="0"/>
              </a:rPr>
              <a:t>修齊治平</a:t>
            </a:r>
            <a:r>
              <a:rPr kumimoji="0" lang="en-US" altLang="zh-TW" sz="2400">
                <a:solidFill>
                  <a:srgbClr val="000000"/>
                </a:solidFill>
                <a:ea typeface="華康儷中黑" pitchFamily="49" charset="-120"/>
                <a:cs typeface="Arial" charset="0"/>
              </a:rPr>
              <a:t>)</a:t>
            </a:r>
            <a:r>
              <a:rPr kumimoji="0" lang="zh-TW" altLang="en-US" sz="2800">
                <a:solidFill>
                  <a:srgbClr val="000000"/>
                </a:solidFill>
                <a:ea typeface="華康儷中黑" pitchFamily="49" charset="-120"/>
                <a:cs typeface="Arial" charset="0"/>
              </a:rPr>
              <a:t>，</a:t>
            </a:r>
            <a:r>
              <a:rPr kumimoji="0" lang="zh-TW" altLang="en-US" sz="2800">
                <a:solidFill>
                  <a:srgbClr val="0000FF"/>
                </a:solidFill>
                <a:ea typeface="華康儷中黑" pitchFamily="49" charset="-120"/>
                <a:cs typeface="Arial" charset="0"/>
              </a:rPr>
              <a:t>視野必須</a:t>
            </a:r>
            <a:r>
              <a:rPr kumimoji="0" lang="zh-TW" altLang="en-US" sz="2800">
                <a:solidFill>
                  <a:srgbClr val="FF0000"/>
                </a:solidFill>
                <a:ea typeface="華康儷中黑" pitchFamily="49" charset="-120"/>
                <a:cs typeface="Arial" charset="0"/>
              </a:rPr>
              <a:t>宏觀</a:t>
            </a:r>
            <a:r>
              <a:rPr kumimoji="0" lang="en-US" altLang="zh-TW" sz="2400">
                <a:solidFill>
                  <a:srgbClr val="000000"/>
                </a:solidFill>
                <a:ea typeface="華康儷中黑" pitchFamily="49" charset="-120"/>
                <a:cs typeface="Arial" charset="0"/>
              </a:rPr>
              <a:t>(</a:t>
            </a:r>
            <a:r>
              <a:rPr kumimoji="0" lang="zh-TW" altLang="en-US" sz="2400">
                <a:solidFill>
                  <a:srgbClr val="000000"/>
                </a:solidFill>
                <a:ea typeface="華康儷中黑" pitchFamily="49" charset="-120"/>
                <a:cs typeface="Arial" charset="0"/>
              </a:rPr>
              <a:t>平治齊修</a:t>
            </a:r>
            <a:r>
              <a:rPr kumimoji="0" lang="en-US" altLang="zh-TW" sz="2400">
                <a:solidFill>
                  <a:srgbClr val="000000"/>
                </a:solidFill>
                <a:ea typeface="華康儷中黑" pitchFamily="49" charset="-120"/>
                <a:cs typeface="Arial" charset="0"/>
              </a:rPr>
              <a:t>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zh-TW" sz="2400" b="1">
                <a:solidFill>
                  <a:srgbClr val="FF0000"/>
                </a:solidFill>
                <a:ea typeface="華康儷中黑" pitchFamily="49" charset="-120"/>
                <a:cs typeface="Arial" charset="0"/>
              </a:rPr>
              <a:t>Think Globally, act locally </a:t>
            </a:r>
            <a:r>
              <a:rPr kumimoji="0" lang="en-US" altLang="zh-TW" sz="2000">
                <a:solidFill>
                  <a:srgbClr val="0000FF"/>
                </a:solidFill>
                <a:ea typeface="華康儷中黑" pitchFamily="49" charset="-120"/>
                <a:cs typeface="Arial" charset="0"/>
              </a:rPr>
              <a:t>(</a:t>
            </a:r>
            <a:r>
              <a:rPr kumimoji="0" lang="zh-TW" altLang="en-US" sz="2000">
                <a:solidFill>
                  <a:srgbClr val="0000FF"/>
                </a:solidFill>
                <a:ea typeface="華康儷中黑" pitchFamily="49" charset="-120"/>
                <a:cs typeface="Arial" charset="0"/>
              </a:rPr>
              <a:t>胡振中樞機常引用</a:t>
            </a:r>
            <a:r>
              <a:rPr kumimoji="0" lang="en-US" altLang="zh-TW" sz="2000">
                <a:solidFill>
                  <a:srgbClr val="0000FF"/>
                </a:solidFill>
                <a:ea typeface="華康儷中黑" pitchFamily="49" charset="-120"/>
                <a:cs typeface="Arial" charset="0"/>
              </a:rPr>
              <a:t>)</a:t>
            </a:r>
            <a:endParaRPr kumimoji="0" lang="en-US" altLang="zh-TW" sz="2400">
              <a:solidFill>
                <a:srgbClr val="0000FF"/>
              </a:solidFill>
              <a:ea typeface="華康儷中黑" pitchFamily="49" charset="-120"/>
              <a:cs typeface="Arial" charset="0"/>
            </a:endParaRPr>
          </a:p>
        </p:txBody>
      </p:sp>
      <p:sp>
        <p:nvSpPr>
          <p:cNvPr id="15" name="文字方塊 14"/>
          <p:cNvSpPr txBox="1">
            <a:spLocks noChangeArrowheads="1"/>
          </p:cNvSpPr>
          <p:nvPr/>
        </p:nvSpPr>
        <p:spPr bwMode="auto">
          <a:xfrm>
            <a:off x="782638" y="0"/>
            <a:ext cx="7861300" cy="503238"/>
          </a:xfrm>
          <a:prstGeom prst="rect">
            <a:avLst/>
          </a:prstGeom>
          <a:solidFill>
            <a:srgbClr val="99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>
              <a:lnSpc>
                <a:spcPts val="3200"/>
              </a:lnSpc>
              <a:spcBef>
                <a:spcPct val="0"/>
              </a:spcBef>
              <a:buFontTx/>
              <a:buNone/>
            </a:pPr>
            <a:r>
              <a:rPr lang="zh-TW" altLang="en-US" sz="2600">
                <a:solidFill>
                  <a:srgbClr val="000000"/>
                </a:solidFill>
                <a:ea typeface="華康儷中黑" pitchFamily="49" charset="-120"/>
              </a:rPr>
              <a:t>心存</a:t>
            </a:r>
            <a:r>
              <a:rPr lang="zh-TW" altLang="en-US" sz="2600">
                <a:solidFill>
                  <a:srgbClr val="FF0000"/>
                </a:solidFill>
                <a:ea typeface="華康儷中黑" pitchFamily="49" charset="-120"/>
              </a:rPr>
              <a:t>千秋</a:t>
            </a:r>
            <a:r>
              <a:rPr lang="zh-TW" altLang="en-US" sz="2600">
                <a:solidFill>
                  <a:srgbClr val="000000"/>
                </a:solidFill>
                <a:ea typeface="華康儷中黑" pitchFamily="49" charset="-120"/>
              </a:rPr>
              <a:t>方能面對</a:t>
            </a:r>
            <a:r>
              <a:rPr lang="zh-TW" altLang="en-US" sz="2600">
                <a:solidFill>
                  <a:srgbClr val="FF0000"/>
                </a:solidFill>
                <a:ea typeface="華康儷中黑" pitchFamily="49" charset="-120"/>
              </a:rPr>
              <a:t>目前 </a:t>
            </a:r>
            <a:r>
              <a:rPr lang="zh-TW" altLang="en-US" sz="2600">
                <a:solidFill>
                  <a:srgbClr val="000000"/>
                </a:solidFill>
                <a:ea typeface="華康儷中黑" pitchFamily="49" charset="-120"/>
              </a:rPr>
              <a:t> 胸懷</a:t>
            </a:r>
            <a:r>
              <a:rPr lang="zh-TW" altLang="en-US" sz="2600">
                <a:solidFill>
                  <a:srgbClr val="FF0000"/>
                </a:solidFill>
                <a:ea typeface="華康儷中黑" pitchFamily="49" charset="-120"/>
              </a:rPr>
              <a:t>全局</a:t>
            </a:r>
            <a:r>
              <a:rPr lang="zh-TW" altLang="en-US" sz="2600">
                <a:solidFill>
                  <a:srgbClr val="000000"/>
                </a:solidFill>
                <a:ea typeface="華康儷中黑" pitchFamily="49" charset="-120"/>
              </a:rPr>
              <a:t>始可經略</a:t>
            </a:r>
            <a:r>
              <a:rPr lang="zh-TW" altLang="en-US" sz="2600">
                <a:solidFill>
                  <a:srgbClr val="FF0000"/>
                </a:solidFill>
                <a:ea typeface="華康儷中黑" pitchFamily="49" charset="-120"/>
              </a:rPr>
              <a:t>一方</a:t>
            </a:r>
          </a:p>
        </p:txBody>
      </p:sp>
    </p:spTree>
    <p:extLst>
      <p:ext uri="{BB962C8B-B14F-4D97-AF65-F5344CB8AC3E}">
        <p14:creationId xmlns:p14="http://schemas.microsoft.com/office/powerpoint/2010/main" val="1634214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animBg="1"/>
      <p:bldP spid="44036" grpId="0" animBg="1"/>
      <p:bldP spid="44037" grpId="0"/>
      <p:bldP spid="44038" grpId="0"/>
      <p:bldP spid="44039" grpId="0"/>
      <p:bldP spid="44040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ts val="4200"/>
              </a:lnSpc>
              <a:spcAft>
                <a:spcPts val="1200"/>
              </a:spcAft>
            </a:pPr>
            <a:r>
              <a:rPr lang="en-US" altLang="zh-TW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華康儷中宋(P)" panose="02020500000000000000" pitchFamily="18" charset="-120"/>
              </a:rPr>
              <a:t>12</a:t>
            </a:r>
            <a:r>
              <a:rPr lang="zh-TW" alt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華康儷中宋(P)" panose="02020500000000000000" pitchFamily="18" charset="-120"/>
              </a:rPr>
              <a:t>點中華</a:t>
            </a:r>
            <a:r>
              <a:rPr lang="en-US" altLang="zh-TW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華康儷中宋(P)" panose="02020500000000000000" pitchFamily="18" charset="-120"/>
              </a:rPr>
              <a:t>/</a:t>
            </a:r>
            <a:r>
              <a:rPr lang="zh-TW" alt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華康儷中宋(P)" panose="02020500000000000000" pitchFamily="18" charset="-120"/>
              </a:rPr>
              <a:t>世界文明精粹</a:t>
            </a:r>
            <a:endParaRPr lang="en-US" altLang="zh-TW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華康儷中宋(P)" panose="02020500000000000000" pitchFamily="18" charset="-120"/>
            </a:endParaRPr>
          </a:p>
          <a:p>
            <a:pPr algn="l">
              <a:lnSpc>
                <a:spcPts val="4200"/>
              </a:lnSpc>
            </a:pPr>
            <a:r>
              <a:rPr lang="en-US" altLang="zh-TW" dirty="0">
                <a:solidFill>
                  <a:srgbClr val="FF0000"/>
                </a:solidFill>
                <a:ea typeface="華康儷中黑" pitchFamily="49" charset="-120"/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  <a:ea typeface="華康儷中黑" pitchFamily="49" charset="-120"/>
              </a:rPr>
              <a:t>    </a:t>
            </a:r>
            <a:r>
              <a:rPr lang="zh-TW" altLang="zh-HK" dirty="0" smtClean="0">
                <a:solidFill>
                  <a:srgbClr val="FF0000"/>
                </a:solidFill>
                <a:ea typeface="華康儷中黑" pitchFamily="49" charset="-120"/>
              </a:rPr>
              <a:t>國家</a:t>
            </a:r>
            <a:r>
              <a:rPr lang="zh-TW" altLang="zh-HK" sz="2400" dirty="0" smtClean="0">
                <a:solidFill>
                  <a:schemeClr val="tx1"/>
                </a:solidFill>
                <a:ea typeface="華康儷中黑" pitchFamily="49" charset="-120"/>
              </a:rPr>
              <a:t>層面</a:t>
            </a:r>
            <a:r>
              <a:rPr lang="zh-TW" altLang="zh-HK" dirty="0" smtClean="0">
                <a:solidFill>
                  <a:schemeClr val="tx1"/>
                </a:solidFill>
                <a:ea typeface="華康儷中黑" pitchFamily="49" charset="-120"/>
              </a:rPr>
              <a:t>「</a:t>
            </a:r>
            <a:r>
              <a:rPr lang="zh-TW" altLang="zh-HK" sz="3600" dirty="0" smtClean="0">
                <a:solidFill>
                  <a:srgbClr val="FF0000"/>
                </a:solidFill>
                <a:ea typeface="華康儷中黑" pitchFamily="49" charset="-120"/>
              </a:rPr>
              <a:t>富強、</a:t>
            </a:r>
            <a:r>
              <a:rPr lang="zh-TW" altLang="zh-HK" sz="3600" u="sng" dirty="0" smtClean="0">
                <a:solidFill>
                  <a:srgbClr val="FF0000"/>
                </a:solidFill>
                <a:ea typeface="華康儷中黑" pitchFamily="49" charset="-120"/>
              </a:rPr>
              <a:t>民主</a:t>
            </a:r>
            <a:r>
              <a:rPr lang="zh-TW" altLang="zh-HK" sz="3600" dirty="0" smtClean="0">
                <a:solidFill>
                  <a:srgbClr val="FF0000"/>
                </a:solidFill>
                <a:ea typeface="華康儷中黑" pitchFamily="49" charset="-120"/>
              </a:rPr>
              <a:t>、文明、和諧</a:t>
            </a:r>
            <a:r>
              <a:rPr lang="zh-TW" altLang="zh-HK" dirty="0" smtClean="0">
                <a:solidFill>
                  <a:schemeClr val="tx1"/>
                </a:solidFill>
                <a:ea typeface="華康儷中黑" pitchFamily="49" charset="-120"/>
              </a:rPr>
              <a:t>」</a:t>
            </a:r>
          </a:p>
          <a:p>
            <a:pPr algn="l">
              <a:lnSpc>
                <a:spcPts val="4200"/>
              </a:lnSpc>
            </a:pPr>
            <a:r>
              <a:rPr lang="zh-TW" altLang="en-US" dirty="0" smtClean="0">
                <a:solidFill>
                  <a:schemeClr val="tx1"/>
                </a:solidFill>
                <a:ea typeface="華康儷中黑" pitchFamily="49" charset="-120"/>
              </a:rPr>
              <a:t>     </a:t>
            </a:r>
            <a:r>
              <a:rPr lang="zh-TW" altLang="zh-HK" dirty="0" smtClean="0">
                <a:solidFill>
                  <a:srgbClr val="FF0000"/>
                </a:solidFill>
                <a:ea typeface="華康儷中黑" pitchFamily="49" charset="-120"/>
              </a:rPr>
              <a:t>社會</a:t>
            </a:r>
            <a:r>
              <a:rPr lang="zh-TW" altLang="zh-HK" sz="2400" dirty="0" smtClean="0">
                <a:solidFill>
                  <a:schemeClr val="tx1"/>
                </a:solidFill>
                <a:ea typeface="華康儷中黑" pitchFamily="49" charset="-120"/>
              </a:rPr>
              <a:t>層面</a:t>
            </a:r>
            <a:r>
              <a:rPr lang="zh-TW" altLang="zh-HK" dirty="0" smtClean="0">
                <a:solidFill>
                  <a:schemeClr val="tx1"/>
                </a:solidFill>
                <a:ea typeface="華康儷中黑" pitchFamily="49" charset="-120"/>
              </a:rPr>
              <a:t>「</a:t>
            </a:r>
            <a:r>
              <a:rPr lang="zh-TW" altLang="zh-HK" sz="3600" dirty="0" smtClean="0">
                <a:solidFill>
                  <a:srgbClr val="FF0000"/>
                </a:solidFill>
                <a:ea typeface="華康儷中黑" pitchFamily="49" charset="-120"/>
              </a:rPr>
              <a:t>自由、平等、公正、</a:t>
            </a:r>
            <a:r>
              <a:rPr lang="zh-TW" altLang="zh-HK" sz="3600" u="sng" dirty="0" smtClean="0">
                <a:solidFill>
                  <a:srgbClr val="FF0000"/>
                </a:solidFill>
                <a:ea typeface="華康儷中黑" pitchFamily="49" charset="-120"/>
              </a:rPr>
              <a:t>法治</a:t>
            </a:r>
            <a:r>
              <a:rPr lang="zh-TW" altLang="zh-HK" dirty="0" smtClean="0">
                <a:solidFill>
                  <a:schemeClr val="tx1"/>
                </a:solidFill>
                <a:ea typeface="華康儷中黑" pitchFamily="49" charset="-120"/>
              </a:rPr>
              <a:t>」</a:t>
            </a:r>
          </a:p>
          <a:p>
            <a:pPr algn="l">
              <a:lnSpc>
                <a:spcPts val="4200"/>
              </a:lnSpc>
              <a:spcAft>
                <a:spcPts val="1200"/>
              </a:spcAft>
            </a:pPr>
            <a:r>
              <a:rPr lang="zh-TW" altLang="en-US" dirty="0" smtClean="0">
                <a:solidFill>
                  <a:schemeClr val="tx1"/>
                </a:solidFill>
                <a:ea typeface="華康儷中黑" pitchFamily="49" charset="-120"/>
              </a:rPr>
              <a:t>     </a:t>
            </a:r>
            <a:r>
              <a:rPr lang="zh-TW" altLang="zh-HK" dirty="0" smtClean="0">
                <a:solidFill>
                  <a:srgbClr val="FF0000"/>
                </a:solidFill>
                <a:ea typeface="華康儷中黑" pitchFamily="49" charset="-120"/>
              </a:rPr>
              <a:t>個人</a:t>
            </a:r>
            <a:r>
              <a:rPr lang="zh-TW" altLang="zh-HK" sz="2400" dirty="0" smtClean="0">
                <a:solidFill>
                  <a:schemeClr val="tx1"/>
                </a:solidFill>
                <a:ea typeface="華康儷中黑" pitchFamily="49" charset="-120"/>
              </a:rPr>
              <a:t>層面</a:t>
            </a:r>
            <a:r>
              <a:rPr lang="zh-TW" altLang="zh-HK" dirty="0" smtClean="0">
                <a:solidFill>
                  <a:schemeClr val="tx1"/>
                </a:solidFill>
                <a:ea typeface="華康儷中黑" pitchFamily="49" charset="-120"/>
              </a:rPr>
              <a:t>「</a:t>
            </a:r>
            <a:r>
              <a:rPr lang="zh-TW" altLang="zh-HK" sz="3600" dirty="0" smtClean="0">
                <a:solidFill>
                  <a:srgbClr val="FF0000"/>
                </a:solidFill>
                <a:ea typeface="華康儷中黑" pitchFamily="49" charset="-120"/>
              </a:rPr>
              <a:t>愛國、敬業、</a:t>
            </a:r>
            <a:r>
              <a:rPr lang="zh-TW" altLang="zh-HK" sz="3600" u="sng" dirty="0" smtClean="0">
                <a:solidFill>
                  <a:srgbClr val="FF0000"/>
                </a:solidFill>
                <a:ea typeface="華康儷中黑" pitchFamily="49" charset="-120"/>
              </a:rPr>
              <a:t>誠信</a:t>
            </a:r>
            <a:r>
              <a:rPr lang="zh-TW" altLang="zh-HK" sz="3600" dirty="0" smtClean="0">
                <a:solidFill>
                  <a:srgbClr val="FF0000"/>
                </a:solidFill>
                <a:ea typeface="華康儷中黑" pitchFamily="49" charset="-120"/>
              </a:rPr>
              <a:t>、友善</a:t>
            </a:r>
            <a:r>
              <a:rPr lang="zh-TW" altLang="zh-HK" dirty="0" smtClean="0">
                <a:solidFill>
                  <a:schemeClr val="tx1"/>
                </a:solidFill>
                <a:ea typeface="華康儷中黑" pitchFamily="49" charset="-120"/>
              </a:rPr>
              <a:t>」</a:t>
            </a:r>
            <a:endParaRPr lang="en-US" altLang="zh-TW" dirty="0" smtClean="0">
              <a:solidFill>
                <a:schemeClr val="tx1"/>
              </a:solidFill>
              <a:ea typeface="華康儷中黑" pitchFamily="49" charset="-120"/>
            </a:endParaRPr>
          </a:p>
          <a:p>
            <a:pPr>
              <a:lnSpc>
                <a:spcPts val="5600"/>
              </a:lnSpc>
            </a:pPr>
            <a:r>
              <a:rPr lang="zh-TW" altLang="en-US" sz="4000" dirty="0" smtClean="0">
                <a:solidFill>
                  <a:schemeClr val="tx1"/>
                </a:solidFill>
                <a:ea typeface="華康儷中黑" pitchFamily="49" charset="-120"/>
              </a:rPr>
              <a:t>這</a:t>
            </a:r>
            <a:r>
              <a:rPr lang="en-US" altLang="zh-TW" sz="4000" dirty="0" smtClean="0">
                <a:solidFill>
                  <a:schemeClr val="tx1"/>
                </a:solidFill>
                <a:ea typeface="華康儷中黑" pitchFamily="49" charset="-120"/>
              </a:rPr>
              <a:t>12</a:t>
            </a:r>
            <a:r>
              <a:rPr lang="zh-TW" altLang="en-US" sz="4000" dirty="0" smtClean="0">
                <a:solidFill>
                  <a:schemeClr val="tx1"/>
                </a:solidFill>
                <a:ea typeface="華康儷中黑" pitchFamily="49" charset="-120"/>
              </a:rPr>
              <a:t>點</a:t>
            </a:r>
            <a:r>
              <a:rPr lang="zh-TW" altLang="zh-HK" sz="4000" dirty="0" smtClean="0">
                <a:solidFill>
                  <a:srgbClr val="0000FF"/>
                </a:solidFill>
                <a:ea typeface="華康儷中黑" pitchFamily="49" charset="-120"/>
              </a:rPr>
              <a:t>既體現</a:t>
            </a:r>
            <a:r>
              <a:rPr lang="zh-TW" altLang="zh-HK" sz="4000" dirty="0" smtClean="0">
                <a:solidFill>
                  <a:srgbClr val="0000FF"/>
                </a:solidFill>
                <a:ea typeface="華康儷中黑" pitchFamily="49" charset="-120"/>
              </a:rPr>
              <a:t>了</a:t>
            </a:r>
            <a:r>
              <a:rPr lang="zh-TW" altLang="zh-HK" sz="4000" dirty="0" smtClean="0">
                <a:solidFill>
                  <a:srgbClr val="FF0000"/>
                </a:solidFill>
                <a:ea typeface="華康儷中黑" pitchFamily="49" charset="-120"/>
              </a:rPr>
              <a:t>社會主義</a:t>
            </a:r>
            <a:r>
              <a:rPr lang="zh-TW" altLang="zh-HK" sz="4000" dirty="0" smtClean="0">
                <a:solidFill>
                  <a:srgbClr val="0000FF"/>
                </a:solidFill>
                <a:ea typeface="華康儷中黑" pitchFamily="49" charset="-120"/>
              </a:rPr>
              <a:t>本質要求</a:t>
            </a:r>
            <a:r>
              <a:rPr lang="zh-TW" altLang="zh-HK" sz="4000" dirty="0" smtClean="0">
                <a:solidFill>
                  <a:srgbClr val="0000FF"/>
                </a:solidFill>
                <a:ea typeface="華康儷中黑" pitchFamily="49" charset="-120"/>
              </a:rPr>
              <a:t>，</a:t>
            </a:r>
            <a:endParaRPr lang="en-US" altLang="zh-TW" sz="4000" dirty="0" smtClean="0">
              <a:solidFill>
                <a:srgbClr val="0000FF"/>
              </a:solidFill>
              <a:ea typeface="華康儷中黑" pitchFamily="49" charset="-120"/>
            </a:endParaRPr>
          </a:p>
          <a:p>
            <a:pPr>
              <a:lnSpc>
                <a:spcPts val="5600"/>
              </a:lnSpc>
            </a:pPr>
            <a:r>
              <a:rPr lang="zh-TW" altLang="zh-HK" sz="4000" dirty="0" smtClean="0">
                <a:solidFill>
                  <a:srgbClr val="0000FF"/>
                </a:solidFill>
                <a:ea typeface="華康儷中黑" pitchFamily="49" charset="-120"/>
              </a:rPr>
              <a:t>繼承</a:t>
            </a:r>
            <a:r>
              <a:rPr lang="zh-TW" altLang="zh-HK" sz="4000" dirty="0" smtClean="0">
                <a:solidFill>
                  <a:srgbClr val="0000FF"/>
                </a:solidFill>
                <a:ea typeface="華康儷中黑" pitchFamily="49" charset="-120"/>
              </a:rPr>
              <a:t>了</a:t>
            </a:r>
            <a:r>
              <a:rPr lang="zh-TW" altLang="zh-HK" sz="4000" dirty="0" smtClean="0">
                <a:solidFill>
                  <a:srgbClr val="FF0000"/>
                </a:solidFill>
                <a:ea typeface="華康儷中黑" pitchFamily="49" charset="-120"/>
              </a:rPr>
              <a:t>中華優秀傳統文化</a:t>
            </a:r>
            <a:r>
              <a:rPr lang="zh-TW" altLang="zh-HK" sz="4000" dirty="0" smtClean="0">
                <a:solidFill>
                  <a:srgbClr val="0000FF"/>
                </a:solidFill>
                <a:ea typeface="華康儷中黑" pitchFamily="49" charset="-120"/>
              </a:rPr>
              <a:t>，也吸收</a:t>
            </a:r>
            <a:r>
              <a:rPr lang="zh-TW" altLang="zh-HK" sz="4000" dirty="0" smtClean="0">
                <a:solidFill>
                  <a:srgbClr val="0000FF"/>
                </a:solidFill>
                <a:ea typeface="華康儷中黑" pitchFamily="49" charset="-120"/>
              </a:rPr>
              <a:t>了</a:t>
            </a:r>
            <a:endParaRPr lang="en-US" altLang="zh-TW" sz="4000" dirty="0" smtClean="0">
              <a:solidFill>
                <a:srgbClr val="0000FF"/>
              </a:solidFill>
              <a:ea typeface="華康儷中黑" pitchFamily="49" charset="-120"/>
            </a:endParaRPr>
          </a:p>
          <a:p>
            <a:pPr>
              <a:lnSpc>
                <a:spcPts val="5600"/>
              </a:lnSpc>
            </a:pPr>
            <a:r>
              <a:rPr lang="zh-TW" altLang="zh-HK" sz="4000" dirty="0" smtClean="0">
                <a:solidFill>
                  <a:srgbClr val="FF0000"/>
                </a:solidFill>
                <a:ea typeface="華康儷中黑" pitchFamily="49" charset="-120"/>
              </a:rPr>
              <a:t>世界</a:t>
            </a:r>
            <a:r>
              <a:rPr lang="zh-TW" altLang="zh-HK" sz="4000" dirty="0" smtClean="0">
                <a:solidFill>
                  <a:srgbClr val="FF0000"/>
                </a:solidFill>
                <a:ea typeface="華康儷中黑" pitchFamily="49" charset="-120"/>
              </a:rPr>
              <a:t>文明</a:t>
            </a:r>
            <a:r>
              <a:rPr lang="zh-TW" altLang="zh-HK" sz="4000" dirty="0" smtClean="0">
                <a:solidFill>
                  <a:srgbClr val="0000FF"/>
                </a:solidFill>
                <a:ea typeface="華康儷中黑" pitchFamily="49" charset="-120"/>
              </a:rPr>
              <a:t>有益成果，體現</a:t>
            </a:r>
            <a:r>
              <a:rPr lang="zh-TW" altLang="zh-HK" sz="4000" dirty="0" smtClean="0">
                <a:solidFill>
                  <a:srgbClr val="0000FF"/>
                </a:solidFill>
                <a:ea typeface="華康儷中黑" pitchFamily="49" charset="-120"/>
              </a:rPr>
              <a:t>了</a:t>
            </a:r>
            <a:endParaRPr lang="en-US" altLang="zh-TW" sz="4000" dirty="0" smtClean="0">
              <a:solidFill>
                <a:srgbClr val="0000FF"/>
              </a:solidFill>
              <a:ea typeface="華康儷中黑" pitchFamily="49" charset="-120"/>
            </a:endParaRPr>
          </a:p>
          <a:p>
            <a:pPr>
              <a:lnSpc>
                <a:spcPts val="5600"/>
              </a:lnSpc>
            </a:pPr>
            <a:r>
              <a:rPr lang="zh-TW" altLang="zh-HK" sz="4000" dirty="0" smtClean="0">
                <a:solidFill>
                  <a:srgbClr val="FF0000"/>
                </a:solidFill>
                <a:ea typeface="華康儷中黑" pitchFamily="49" charset="-120"/>
              </a:rPr>
              <a:t>時代精神</a:t>
            </a:r>
            <a:r>
              <a:rPr lang="zh-TW" altLang="zh-HK" sz="4000" dirty="0" smtClean="0">
                <a:solidFill>
                  <a:schemeClr val="tx1"/>
                </a:solidFill>
                <a:ea typeface="華康儷中黑" pitchFamily="49" charset="-120"/>
              </a:rPr>
              <a:t>。</a:t>
            </a:r>
            <a:endParaRPr lang="zh-HK" altLang="en-US" sz="4000" dirty="0" smtClean="0">
              <a:solidFill>
                <a:schemeClr val="tx1"/>
              </a:solidFill>
              <a:ea typeface="華康儷中黑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48658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358775" indent="-539750" algn="l"/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一</a:t>
            </a:r>
            <a: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  <a:t>.</a:t>
            </a:r>
            <a:r>
              <a:rPr lang="zh-TW" altLang="zh-HK" sz="3600" dirty="0" smtClean="0">
                <a:solidFill>
                  <a:srgbClr val="FF0000"/>
                </a:solidFill>
                <a:ea typeface="華康儷中黑" pitchFamily="49" charset="-120"/>
              </a:rPr>
              <a:t>民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惟邦本</a:t>
            </a:r>
            <a:r>
              <a:rPr lang="en-US" altLang="zh-TW" sz="2400" dirty="0" smtClean="0">
                <a:solidFill>
                  <a:srgbClr val="0000FF"/>
                </a:solidFill>
                <a:ea typeface="華康儷中黑" pitchFamily="49" charset="-120"/>
              </a:rPr>
              <a:t>(</a:t>
            </a:r>
            <a:r>
              <a:rPr lang="zh-TW" altLang="en-US" sz="2400" dirty="0" smtClean="0">
                <a:solidFill>
                  <a:srgbClr val="0000FF"/>
                </a:solidFill>
                <a:ea typeface="華康儷中黑" pitchFamily="49" charset="-120"/>
              </a:rPr>
              <a:t>本固邦寧</a:t>
            </a:r>
            <a:r>
              <a:rPr lang="en-US" altLang="zh-TW" sz="2400" dirty="0" smtClean="0">
                <a:solidFill>
                  <a:srgbClr val="0000FF"/>
                </a:solidFill>
                <a:ea typeface="華康儷中黑" pitchFamily="49" charset="-120"/>
              </a:rPr>
              <a:t>)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；天</a:t>
            </a:r>
            <a:r>
              <a:rPr lang="zh-TW" altLang="zh-HK" sz="3600" dirty="0" smtClean="0">
                <a:solidFill>
                  <a:srgbClr val="FF0000"/>
                </a:solidFill>
                <a:ea typeface="華康儷中黑" pitchFamily="49" charset="-120"/>
              </a:rPr>
              <a:t>人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合一；和而不同</a:t>
            </a:r>
          </a:p>
          <a:p>
            <a:pPr marL="358775" indent="-539750" algn="l"/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二</a:t>
            </a:r>
            <a: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  <a:t>.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天行健</a:t>
            </a:r>
            <a:r>
              <a:rPr lang="en-US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,</a:t>
            </a:r>
            <a:r>
              <a:rPr lang="zh-TW" altLang="zh-HK" sz="3600" dirty="0" smtClean="0">
                <a:solidFill>
                  <a:srgbClr val="FF0000"/>
                </a:solidFill>
                <a:ea typeface="華康儷中黑" pitchFamily="49" charset="-120"/>
              </a:rPr>
              <a:t>君子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以自強不息</a:t>
            </a:r>
            <a:r>
              <a:rPr lang="en-US" altLang="zh-TW" dirty="0" smtClean="0">
                <a:solidFill>
                  <a:srgbClr val="0000FF"/>
                </a:solidFill>
                <a:ea typeface="華康儷中黑" pitchFamily="49" charset="-120"/>
              </a:rPr>
              <a:t>(</a:t>
            </a:r>
            <a:r>
              <a:rPr lang="zh-TW" altLang="en-US" dirty="0" smtClean="0">
                <a:solidFill>
                  <a:srgbClr val="0000FF"/>
                </a:solidFill>
                <a:ea typeface="華康儷中黑" pitchFamily="49" charset="-120"/>
              </a:rPr>
              <a:t>地勢坤</a:t>
            </a:r>
            <a:r>
              <a:rPr lang="en-US" altLang="zh-TW" dirty="0" smtClean="0">
                <a:solidFill>
                  <a:srgbClr val="0000FF"/>
                </a:solidFill>
                <a:ea typeface="華康儷中黑" pitchFamily="49" charset="-120"/>
              </a:rPr>
              <a:t>:</a:t>
            </a:r>
            <a:r>
              <a:rPr lang="zh-TW" altLang="zh-HK" dirty="0" smtClean="0">
                <a:solidFill>
                  <a:srgbClr val="0000FF"/>
                </a:solidFill>
                <a:ea typeface="華康儷中黑" pitchFamily="49" charset="-120"/>
              </a:rPr>
              <a:t>厚德載物</a:t>
            </a:r>
            <a:r>
              <a:rPr lang="en-US" altLang="zh-TW" dirty="0" smtClean="0">
                <a:solidFill>
                  <a:srgbClr val="0000FF"/>
                </a:solidFill>
                <a:ea typeface="華康儷中黑" pitchFamily="49" charset="-120"/>
              </a:rPr>
              <a:t>)</a:t>
            </a:r>
            <a: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  <a:t/>
            </a:r>
            <a:b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</a:br>
            <a:r>
              <a:rPr lang="zh-TW" altLang="en-US" sz="3600" dirty="0" smtClean="0">
                <a:solidFill>
                  <a:srgbClr val="0000FF"/>
                </a:solidFill>
                <a:ea typeface="華康儷中黑" pitchFamily="49" charset="-120"/>
              </a:rPr>
              <a:t>  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大道之行也</a:t>
            </a:r>
            <a:r>
              <a:rPr lang="en-US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,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天下為公</a:t>
            </a:r>
          </a:p>
          <a:p>
            <a:pPr marL="358775" indent="-539750" algn="l"/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三</a:t>
            </a:r>
            <a: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  <a:t>.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天下興亡</a:t>
            </a:r>
            <a:r>
              <a:rPr lang="en-US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,</a:t>
            </a:r>
            <a:r>
              <a:rPr lang="zh-TW" altLang="zh-HK" sz="3600" dirty="0" smtClean="0">
                <a:solidFill>
                  <a:srgbClr val="FF0000"/>
                </a:solidFill>
                <a:ea typeface="華康儷中黑" pitchFamily="49" charset="-120"/>
              </a:rPr>
              <a:t>匹夫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有責；以德治國</a:t>
            </a:r>
          </a:p>
          <a:p>
            <a:pPr marL="358775" indent="-539750" algn="l"/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四</a:t>
            </a:r>
            <a: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  <a:t>.</a:t>
            </a:r>
            <a:r>
              <a:rPr lang="zh-TW" altLang="zh-HK" sz="3600" dirty="0" smtClean="0">
                <a:solidFill>
                  <a:srgbClr val="FF0000"/>
                </a:solidFill>
                <a:ea typeface="華康儷中黑" pitchFamily="49" charset="-120"/>
              </a:rPr>
              <a:t>君子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喻於義</a:t>
            </a:r>
            <a: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lang="zh-TW" altLang="zh-HK" sz="3600" dirty="0" smtClean="0">
                <a:solidFill>
                  <a:srgbClr val="FF0000"/>
                </a:solidFill>
                <a:ea typeface="華康儷中黑" pitchFamily="49" charset="-120"/>
              </a:rPr>
              <a:t>君子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坦蕩蕩</a:t>
            </a:r>
            <a: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lang="zh-TW" altLang="zh-HK" sz="3600" dirty="0" smtClean="0">
                <a:solidFill>
                  <a:srgbClr val="FF0000"/>
                </a:solidFill>
                <a:ea typeface="華康儷中黑" pitchFamily="49" charset="-120"/>
              </a:rPr>
              <a:t>君子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義以為質</a:t>
            </a:r>
          </a:p>
          <a:p>
            <a:pPr marL="358775" indent="-539750" algn="l"/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五</a:t>
            </a:r>
            <a: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  <a:t>.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言必信</a:t>
            </a:r>
            <a:r>
              <a:rPr lang="en-US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,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行必果；</a:t>
            </a:r>
            <a:r>
              <a:rPr lang="zh-TW" altLang="zh-HK" sz="3600" dirty="0" smtClean="0">
                <a:solidFill>
                  <a:srgbClr val="FF0000"/>
                </a:solidFill>
                <a:ea typeface="華康儷中黑" pitchFamily="49" charset="-120"/>
              </a:rPr>
              <a:t>人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而無信</a:t>
            </a:r>
            <a:r>
              <a:rPr lang="en-US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,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不知其可也</a:t>
            </a:r>
            <a: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  <a:t/>
            </a:r>
            <a:b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</a:br>
            <a:r>
              <a:rPr lang="zh-TW" altLang="en-US" sz="3600" dirty="0" smtClean="0">
                <a:solidFill>
                  <a:srgbClr val="0000FF"/>
                </a:solidFill>
                <a:ea typeface="華康儷中黑" pitchFamily="49" charset="-120"/>
              </a:rPr>
              <a:t>   </a:t>
            </a:r>
            <a:r>
              <a:rPr lang="en-US" altLang="zh-HK" dirty="0" smtClean="0">
                <a:solidFill>
                  <a:srgbClr val="0000FF"/>
                </a:solidFill>
                <a:ea typeface="華康儷中黑" pitchFamily="49" charset="-120"/>
              </a:rPr>
              <a:t>(</a:t>
            </a:r>
            <a:r>
              <a:rPr lang="zh-TW" altLang="en-US" dirty="0" smtClean="0">
                <a:solidFill>
                  <a:srgbClr val="0000FF"/>
                </a:solidFill>
                <a:ea typeface="華康儷中黑" pitchFamily="49" charset="-120"/>
              </a:rPr>
              <a:t>孔子為政之道：</a:t>
            </a:r>
            <a:r>
              <a:rPr lang="zh-TW" altLang="zh-HK" dirty="0" smtClean="0">
                <a:solidFill>
                  <a:srgbClr val="0000FF"/>
                </a:solidFill>
                <a:ea typeface="華康儷中黑" pitchFamily="49" charset="-120"/>
              </a:rPr>
              <a:t>足食</a:t>
            </a:r>
            <a:r>
              <a:rPr lang="en-US" altLang="zh-HK" dirty="0" smtClean="0">
                <a:solidFill>
                  <a:srgbClr val="0000FF"/>
                </a:solidFill>
                <a:ea typeface="華康儷中黑" pitchFamily="49" charset="-120"/>
              </a:rPr>
              <a:t>,</a:t>
            </a:r>
            <a:r>
              <a:rPr lang="zh-TW" altLang="zh-HK" dirty="0" smtClean="0">
                <a:solidFill>
                  <a:srgbClr val="0000FF"/>
                </a:solidFill>
                <a:ea typeface="華康儷中黑" pitchFamily="49" charset="-120"/>
              </a:rPr>
              <a:t>足兵</a:t>
            </a:r>
            <a:r>
              <a:rPr lang="en-US" altLang="zh-HK" dirty="0" smtClean="0">
                <a:solidFill>
                  <a:srgbClr val="0000FF"/>
                </a:solidFill>
                <a:ea typeface="華康儷中黑" pitchFamily="49" charset="-120"/>
              </a:rPr>
              <a:t>,</a:t>
            </a:r>
            <a:r>
              <a:rPr lang="zh-TW" altLang="zh-HK" dirty="0" smtClean="0">
                <a:solidFill>
                  <a:srgbClr val="0000FF"/>
                </a:solidFill>
                <a:ea typeface="華康儷中黑" pitchFamily="49" charset="-120"/>
              </a:rPr>
              <a:t>民信</a:t>
            </a:r>
            <a:r>
              <a:rPr lang="en-US" altLang="zh-HK" dirty="0" smtClean="0">
                <a:solidFill>
                  <a:srgbClr val="0000FF"/>
                </a:solidFill>
                <a:ea typeface="華康儷中黑" pitchFamily="49" charset="-120"/>
              </a:rPr>
              <a:t>)</a:t>
            </a:r>
            <a:endParaRPr lang="zh-TW" altLang="zh-HK" sz="3600" dirty="0" smtClean="0">
              <a:solidFill>
                <a:srgbClr val="0000FF"/>
              </a:solidFill>
              <a:ea typeface="華康儷中黑" pitchFamily="49" charset="-120"/>
            </a:endParaRPr>
          </a:p>
          <a:p>
            <a:pPr marL="358775" indent="-539750" algn="l"/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六</a:t>
            </a:r>
            <a: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  <a:t>.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德不孤</a:t>
            </a:r>
            <a:r>
              <a:rPr lang="en-US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,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必有鄰；仁者愛</a:t>
            </a:r>
            <a:r>
              <a:rPr lang="zh-TW" altLang="zh-HK" sz="3600" b="1" dirty="0" smtClean="0">
                <a:solidFill>
                  <a:srgbClr val="FF0000"/>
                </a:solidFill>
                <a:ea typeface="華康儷中黑" pitchFamily="49" charset="-120"/>
              </a:rPr>
              <a:t>人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；以</a:t>
            </a:r>
            <a:r>
              <a:rPr lang="zh-TW" altLang="zh-HK" sz="3600" b="1" dirty="0" smtClean="0">
                <a:solidFill>
                  <a:srgbClr val="FF0000"/>
                </a:solidFill>
                <a:ea typeface="華康儷中黑" pitchFamily="49" charset="-120"/>
              </a:rPr>
              <a:t>人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為善</a:t>
            </a:r>
            <a: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  <a:t/>
            </a:r>
            <a:b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</a:br>
            <a:r>
              <a:rPr lang="zh-TW" altLang="en-US" sz="3600" dirty="0" smtClean="0">
                <a:solidFill>
                  <a:srgbClr val="0000FF"/>
                </a:solidFill>
                <a:ea typeface="華康儷中黑" pitchFamily="49" charset="-120"/>
              </a:rPr>
              <a:t>  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己所不欲</a:t>
            </a:r>
            <a:r>
              <a:rPr lang="en-US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,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勿施於</a:t>
            </a:r>
            <a:r>
              <a:rPr lang="zh-TW" altLang="zh-HK" sz="3600" b="1" dirty="0" smtClean="0">
                <a:solidFill>
                  <a:srgbClr val="FF0000"/>
                </a:solidFill>
                <a:ea typeface="華康儷中黑" pitchFamily="49" charset="-120"/>
              </a:rPr>
              <a:t>人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；出入相友</a:t>
            </a:r>
            <a:r>
              <a:rPr lang="en-US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,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守望相助</a:t>
            </a:r>
            <a: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  <a:t/>
            </a:r>
            <a:b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</a:br>
            <a:r>
              <a:rPr lang="zh-TW" altLang="en-US" sz="3600" dirty="0" smtClean="0">
                <a:solidFill>
                  <a:srgbClr val="0000FF"/>
                </a:solidFill>
                <a:ea typeface="華康儷中黑" pitchFamily="49" charset="-120"/>
              </a:rPr>
              <a:t>  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老吾老以及</a:t>
            </a:r>
            <a:r>
              <a:rPr lang="zh-TW" altLang="zh-HK" sz="3600" b="1" dirty="0" smtClean="0">
                <a:solidFill>
                  <a:srgbClr val="FF0000"/>
                </a:solidFill>
                <a:ea typeface="華康儷中黑" pitchFamily="49" charset="-120"/>
              </a:rPr>
              <a:t>人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之老</a:t>
            </a:r>
            <a:r>
              <a:rPr lang="en-US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,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幼吾幼以及</a:t>
            </a:r>
            <a:r>
              <a:rPr lang="zh-TW" altLang="zh-HK" sz="3600" b="1" dirty="0" smtClean="0">
                <a:solidFill>
                  <a:srgbClr val="FF0000"/>
                </a:solidFill>
                <a:ea typeface="華康儷中黑" pitchFamily="49" charset="-120"/>
              </a:rPr>
              <a:t>人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之幼</a:t>
            </a:r>
            <a: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  <a:t/>
            </a:r>
            <a:b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</a:br>
            <a:r>
              <a:rPr lang="zh-TW" altLang="en-US" sz="3600" dirty="0" smtClean="0">
                <a:solidFill>
                  <a:srgbClr val="0000FF"/>
                </a:solidFill>
                <a:ea typeface="華康儷中黑" pitchFamily="49" charset="-120"/>
              </a:rPr>
              <a:t>  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扶貧濟困；不患寡</a:t>
            </a:r>
            <a:r>
              <a:rPr lang="en-US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,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而患不均</a:t>
            </a:r>
            <a:endParaRPr lang="zh-HK" altLang="en-US" sz="3600" dirty="0" smtClean="0">
              <a:solidFill>
                <a:srgbClr val="0000FF"/>
              </a:solidFill>
              <a:ea typeface="華康儷中黑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3681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 hangingPunct="0">
              <a:lnSpc>
                <a:spcPts val="5500"/>
              </a:lnSpc>
              <a:spcBef>
                <a:spcPts val="0"/>
              </a:spcBef>
            </a:pPr>
            <a:r>
              <a:rPr lang="zh-TW" altLang="zh-HK" dirty="0">
                <a:solidFill>
                  <a:srgbClr val="FF0000"/>
                </a:solidFill>
                <a:ea typeface="華康儷中黑" panose="020B0509000000000000" pitchFamily="49" charset="-120"/>
              </a:rPr>
              <a:t>挑戰的範圍</a:t>
            </a:r>
          </a:p>
          <a:p>
            <a:pPr algn="l" hangingPunct="0">
              <a:lnSpc>
                <a:spcPts val="4200"/>
              </a:lnSpc>
              <a:spcBef>
                <a:spcPts val="0"/>
              </a:spcBef>
            </a:pPr>
            <a:r>
              <a:rPr lang="en-US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    </a:t>
            </a:r>
            <a:r>
              <a:rPr lang="zh-HK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是</a:t>
            </a:r>
            <a:r>
              <a:rPr lang="zh-HK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整個人</a:t>
            </a:r>
            <a:r>
              <a:rPr lang="en-US" altLang="zh-HK" sz="2800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(</a:t>
            </a:r>
            <a:r>
              <a:rPr lang="zh-HK" altLang="zh-HK" sz="2800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身</a:t>
            </a:r>
            <a:r>
              <a:rPr lang="en-US" altLang="zh-HK" sz="28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HK" altLang="zh-HK" sz="2800" dirty="0">
                <a:solidFill>
                  <a:schemeClr val="tx1"/>
                </a:solidFill>
                <a:ea typeface="華康儷中黑" panose="020B0509000000000000" pitchFamily="49" charset="-120"/>
              </a:rPr>
              <a:t>心</a:t>
            </a:r>
            <a:r>
              <a:rPr lang="en-US" altLang="zh-HK" sz="28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HK" altLang="zh-HK" sz="2800" dirty="0">
                <a:solidFill>
                  <a:schemeClr val="tx1"/>
                </a:solidFill>
                <a:ea typeface="華康儷中黑" panose="020B0509000000000000" pitchFamily="49" charset="-120"/>
              </a:rPr>
              <a:t>靈</a:t>
            </a:r>
            <a:r>
              <a:rPr lang="en-US" altLang="zh-HK" sz="2800" dirty="0">
                <a:solidFill>
                  <a:schemeClr val="tx1"/>
                </a:solidFill>
                <a:ea typeface="華康儷中黑" panose="020B0509000000000000" pitchFamily="49" charset="-120"/>
              </a:rPr>
              <a:t>),</a:t>
            </a:r>
            <a:r>
              <a:rPr lang="zh-HK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全部人</a:t>
            </a:r>
            <a:r>
              <a:rPr lang="en-US" altLang="zh-HK" sz="2800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(</a:t>
            </a:r>
            <a:r>
              <a:rPr lang="zh-HK" altLang="zh-HK" sz="2800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個人</a:t>
            </a:r>
            <a:r>
              <a:rPr lang="en-US" altLang="zh-HK" sz="28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HK" altLang="zh-HK" sz="2800" dirty="0">
                <a:solidFill>
                  <a:schemeClr val="tx1"/>
                </a:solidFill>
                <a:ea typeface="華康儷中黑" panose="020B0509000000000000" pitchFamily="49" charset="-120"/>
              </a:rPr>
              <a:t>家庭</a:t>
            </a:r>
            <a:r>
              <a:rPr lang="en-US" altLang="zh-HK" sz="28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HK" altLang="zh-HK" sz="2800" dirty="0">
                <a:solidFill>
                  <a:schemeClr val="tx1"/>
                </a:solidFill>
                <a:ea typeface="華康儷中黑" panose="020B0509000000000000" pitchFamily="49" charset="-120"/>
              </a:rPr>
              <a:t>教會</a:t>
            </a:r>
            <a:r>
              <a:rPr lang="en-US" altLang="zh-HK" sz="28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HK" altLang="zh-HK" sz="2800" dirty="0">
                <a:solidFill>
                  <a:schemeClr val="tx1"/>
                </a:solidFill>
                <a:ea typeface="華康儷中黑" panose="020B0509000000000000" pitchFamily="49" charset="-120"/>
              </a:rPr>
              <a:t>世界</a:t>
            </a:r>
            <a:r>
              <a:rPr lang="en-US" altLang="zh-HK" sz="2800" dirty="0">
                <a:solidFill>
                  <a:schemeClr val="tx1"/>
                </a:solidFill>
                <a:ea typeface="華康儷中黑" panose="020B0509000000000000" pitchFamily="49" charset="-120"/>
              </a:rPr>
              <a:t>)</a:t>
            </a:r>
            <a:endParaRPr lang="zh-TW" altLang="zh-HK" sz="2800" dirty="0">
              <a:solidFill>
                <a:schemeClr val="tx1"/>
              </a:solidFill>
              <a:ea typeface="華康儷中黑" panose="020B0509000000000000" pitchFamily="49" charset="-120"/>
            </a:endParaRPr>
          </a:p>
          <a:p>
            <a:pPr algn="l" hangingPunct="0">
              <a:lnSpc>
                <a:spcPts val="5500"/>
              </a:lnSpc>
              <a:spcBef>
                <a:spcPts val="0"/>
              </a:spcBef>
            </a:pPr>
            <a:r>
              <a:rPr lang="zh-TW" altLang="zh-HK" dirty="0">
                <a:solidFill>
                  <a:srgbClr val="FF0000"/>
                </a:solidFill>
                <a:ea typeface="華康儷中黑" panose="020B0509000000000000" pitchFamily="49" charset="-120"/>
              </a:rPr>
              <a:t>一、全人發展</a:t>
            </a:r>
            <a:r>
              <a:rPr lang="zh-HK" altLang="zh-HK" dirty="0">
                <a:solidFill>
                  <a:srgbClr val="FF0000"/>
                </a:solidFill>
                <a:ea typeface="華康儷中黑" panose="020B0509000000000000" pitchFamily="49" charset="-120"/>
              </a:rPr>
              <a:t>八</a:t>
            </a:r>
            <a:r>
              <a:rPr lang="zh-TW" altLang="zh-HK" dirty="0">
                <a:solidFill>
                  <a:srgbClr val="FF0000"/>
                </a:solidFill>
                <a:ea typeface="華康儷中黑" panose="020B0509000000000000" pitchFamily="49" charset="-120"/>
              </a:rPr>
              <a:t>大範疇</a:t>
            </a:r>
          </a:p>
          <a:p>
            <a:pPr algn="l" hangingPunct="0">
              <a:lnSpc>
                <a:spcPts val="4200"/>
              </a:lnSpc>
              <a:spcBef>
                <a:spcPts val="0"/>
              </a:spcBef>
            </a:pP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    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身體</a:t>
            </a: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理性</a:t>
            </a: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感情</a:t>
            </a: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道德</a:t>
            </a: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宗教</a:t>
            </a: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靈性</a:t>
            </a:r>
            <a:r>
              <a:rPr lang="en-US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HK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群育</a:t>
            </a:r>
            <a:r>
              <a:rPr lang="en-US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HK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美育</a:t>
            </a:r>
            <a:r>
              <a:rPr lang="zh-HK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。</a:t>
            </a:r>
            <a:endParaRPr lang="zh-TW" altLang="zh-HK" dirty="0">
              <a:solidFill>
                <a:srgbClr val="0000FF"/>
              </a:solidFill>
              <a:ea typeface="華康儷中黑" panose="020B0509000000000000" pitchFamily="49" charset="-120"/>
            </a:endParaRPr>
          </a:p>
          <a:p>
            <a:pPr algn="l" hangingPunct="0">
              <a:lnSpc>
                <a:spcPts val="4200"/>
              </a:lnSpc>
              <a:spcBef>
                <a:spcPts val="0"/>
              </a:spcBef>
            </a:pPr>
            <a:r>
              <a:rPr lang="en-US" altLang="zh-HK" dirty="0" smtClean="0">
                <a:solidFill>
                  <a:srgbClr val="0000FF"/>
                </a:solidFill>
                <a:ea typeface="華康儷中黑" panose="020B0509000000000000" pitchFamily="49" charset="-120"/>
              </a:rPr>
              <a:t>    </a:t>
            </a:r>
            <a:r>
              <a:rPr lang="zh-HK" altLang="zh-HK" dirty="0" smtClean="0">
                <a:solidFill>
                  <a:srgbClr val="0000FF"/>
                </a:solidFill>
                <a:ea typeface="華康儷中黑" panose="020B0509000000000000" pitchFamily="49" charset="-120"/>
              </a:rPr>
              <a:t>「</a:t>
            </a:r>
            <a:r>
              <a:rPr lang="zh-HK" altLang="zh-HK" dirty="0">
                <a:solidFill>
                  <a:srgbClr val="0000FF"/>
                </a:solidFill>
                <a:ea typeface="華康儷中黑" panose="020B0509000000000000" pitchFamily="49" charset="-120"/>
              </a:rPr>
              <a:t>全人」就是</a:t>
            </a:r>
            <a:r>
              <a:rPr lang="zh-TW" altLang="zh-HK" dirty="0">
                <a:solidFill>
                  <a:srgbClr val="0000FF"/>
                </a:solidFill>
                <a:ea typeface="華康儷中黑" panose="020B0509000000000000" pitchFamily="49" charset="-120"/>
              </a:rPr>
              <a:t>整個人生</a:t>
            </a:r>
            <a:r>
              <a:rPr lang="zh-HK" altLang="zh-HK" dirty="0">
                <a:solidFill>
                  <a:srgbClr val="0000FF"/>
                </a:solidFill>
                <a:ea typeface="華康儷中黑" panose="020B0509000000000000" pitchFamily="49" charset="-120"/>
              </a:rPr>
              <a:t>；而神聖即</a:t>
            </a:r>
            <a:r>
              <a:rPr lang="zh-TW" altLang="zh-HK" dirty="0">
                <a:solidFill>
                  <a:srgbClr val="0000FF"/>
                </a:solidFill>
                <a:ea typeface="華康儷中黑" panose="020B0509000000000000" pitchFamily="49" charset="-120"/>
              </a:rPr>
              <a:t>是完整。</a:t>
            </a:r>
          </a:p>
          <a:p>
            <a:pPr algn="l" hangingPunct="0">
              <a:lnSpc>
                <a:spcPts val="4200"/>
              </a:lnSpc>
              <a:spcBef>
                <a:spcPts val="0"/>
              </a:spcBef>
            </a:pPr>
            <a:r>
              <a:rPr lang="en-US" altLang="zh-TW" dirty="0">
                <a:solidFill>
                  <a:schemeClr val="tx1"/>
                </a:solidFill>
                <a:ea typeface="華康儷中黑" panose="020B0509000000000000" pitchFamily="49" charset="-120"/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   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耶穌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降生世上來拯救世人，並不是只救我們的靈魂，也救我們的肉身、我們整個的人的方方面面。</a:t>
            </a:r>
          </a:p>
          <a:p>
            <a:pPr algn="l" hangingPunct="0">
              <a:lnSpc>
                <a:spcPts val="4200"/>
              </a:lnSpc>
              <a:spcBef>
                <a:spcPts val="0"/>
              </a:spcBef>
            </a:pP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    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慕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道班要「挑戰人生之謎」，就是要挑戰人生的全部。</a:t>
            </a:r>
          </a:p>
          <a:p>
            <a:pPr algn="l" hangingPunct="0">
              <a:lnSpc>
                <a:spcPts val="4200"/>
              </a:lnSpc>
              <a:spcBef>
                <a:spcPts val="0"/>
              </a:spcBef>
            </a:pP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    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我們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要「在信仰的光照下」，</a:t>
            </a:r>
            <a:r>
              <a:rPr lang="zh-TW" altLang="zh-HK" dirty="0">
                <a:solidFill>
                  <a:srgbClr val="9900CC"/>
                </a:solidFill>
                <a:ea typeface="華康儷中黑" panose="020B0509000000000000" pitchFamily="49" charset="-120"/>
              </a:rPr>
              <a:t>學習問得更多；為能看得更多，活得更好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。</a:t>
            </a:r>
            <a:endParaRPr lang="zh-TW" altLang="zh-HK" dirty="0">
              <a:solidFill>
                <a:schemeClr val="tx1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0294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 hangingPunct="0">
              <a:lnSpc>
                <a:spcPts val="4800"/>
              </a:lnSpc>
              <a:spcBef>
                <a:spcPts val="0"/>
              </a:spcBef>
            </a:pPr>
            <a:r>
              <a:rPr lang="zh-TW" altLang="zh-HK" dirty="0">
                <a:solidFill>
                  <a:srgbClr val="FF0000"/>
                </a:solidFill>
                <a:ea typeface="華康儷中黑" panose="020B0509000000000000" pitchFamily="49" charset="-120"/>
              </a:rPr>
              <a:t>二、全人發展八大方向</a:t>
            </a:r>
          </a:p>
          <a:p>
            <a:pPr algn="l" hangingPunct="0">
              <a:lnSpc>
                <a:spcPts val="4000"/>
              </a:lnSpc>
              <a:spcBef>
                <a:spcPts val="0"/>
              </a:spcBef>
            </a:pP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    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格物</a:t>
            </a:r>
            <a:r>
              <a:rPr lang="en-US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致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知</a:t>
            </a:r>
            <a:r>
              <a:rPr lang="en-US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誠意</a:t>
            </a:r>
            <a:r>
              <a:rPr lang="en-US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正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心</a:t>
            </a:r>
            <a:r>
              <a:rPr lang="en-US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修身</a:t>
            </a:r>
            <a:r>
              <a:rPr lang="en-US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齊家</a:t>
            </a:r>
            <a:r>
              <a:rPr lang="en-US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治國</a:t>
            </a:r>
            <a:r>
              <a:rPr lang="en-US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平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天下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。這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就是《大學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》</a:t>
            </a:r>
            <a:r>
              <a:rPr lang="zh-TW" altLang="en-US" dirty="0">
                <a:solidFill>
                  <a:schemeClr val="tx1"/>
                </a:solidFill>
                <a:ea typeface="華康儷中黑" panose="020B0509000000000000" pitchFamily="49" charset="-120"/>
              </a:rPr>
              <a:t>說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的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「</a:t>
            </a:r>
            <a:r>
              <a:rPr lang="zh-TW" altLang="zh-HK" dirty="0">
                <a:solidFill>
                  <a:srgbClr val="FF0000"/>
                </a:solidFill>
                <a:ea typeface="華康儷中黑" panose="020B0509000000000000" pitchFamily="49" charset="-120"/>
              </a:rPr>
              <a:t>八目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」</a:t>
            </a: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.</a:t>
            </a:r>
            <a:endParaRPr lang="zh-TW" altLang="zh-HK" dirty="0">
              <a:solidFill>
                <a:schemeClr val="tx1"/>
              </a:solidFill>
              <a:ea typeface="華康儷中黑" panose="020B0509000000000000" pitchFamily="49" charset="-120"/>
            </a:endParaRPr>
          </a:p>
          <a:p>
            <a:pPr algn="l" hangingPunct="0">
              <a:lnSpc>
                <a:spcPts val="4000"/>
              </a:lnSpc>
              <a:spcBef>
                <a:spcPts val="0"/>
              </a:spcBef>
            </a:pP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     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這八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目包括了要對物質世界的</a:t>
            </a:r>
            <a:r>
              <a:rPr lang="zh-TW" altLang="zh-HK" dirty="0">
                <a:solidFill>
                  <a:srgbClr val="9900CC"/>
                </a:solidFill>
                <a:ea typeface="華康儷中黑" panose="020B0509000000000000" pitchFamily="49" charset="-120"/>
              </a:rPr>
              <a:t>客觀</a:t>
            </a:r>
            <a:r>
              <a:rPr lang="zh-TW" altLang="zh-HK" dirty="0" smtClean="0">
                <a:solidFill>
                  <a:srgbClr val="9900CC"/>
                </a:solidFill>
                <a:ea typeface="華康儷中黑" panose="020B0509000000000000" pitchFamily="49" charset="-120"/>
              </a:rPr>
              <a:t>認識</a:t>
            </a:r>
            <a:r>
              <a:rPr lang="en-US" altLang="zh-HK" sz="2400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(</a:t>
            </a:r>
            <a:r>
              <a:rPr lang="zh-TW" altLang="zh-HK" sz="2400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格物</a:t>
            </a:r>
            <a:r>
              <a:rPr lang="en-US" altLang="zh-TW" sz="2400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zh-HK" sz="2400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致知</a:t>
            </a:r>
            <a:r>
              <a:rPr lang="en-US" altLang="zh-HK" sz="2400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)</a:t>
            </a: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zh-HK" dirty="0" smtClean="0">
                <a:solidFill>
                  <a:srgbClr val="9900CC"/>
                </a:solidFill>
                <a:ea typeface="華康儷中黑" panose="020B0509000000000000" pitchFamily="49" charset="-120"/>
              </a:rPr>
              <a:t>良心</a:t>
            </a:r>
            <a:r>
              <a:rPr lang="zh-TW" altLang="zh-HK" dirty="0">
                <a:solidFill>
                  <a:srgbClr val="9900CC"/>
                </a:solidFill>
                <a:ea typeface="華康儷中黑" panose="020B0509000000000000" pitchFamily="49" charset="-120"/>
              </a:rPr>
              <a:t>的正確培養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和行為動機的純潔</a:t>
            </a:r>
            <a:r>
              <a:rPr lang="en-US" altLang="zh-HK" sz="2400" dirty="0">
                <a:solidFill>
                  <a:schemeClr val="tx1"/>
                </a:solidFill>
                <a:ea typeface="華康儷中黑" panose="020B0509000000000000" pitchFamily="49" charset="-120"/>
              </a:rPr>
              <a:t>(</a:t>
            </a:r>
            <a:r>
              <a:rPr lang="zh-TW" altLang="zh-HK" sz="2400" dirty="0">
                <a:solidFill>
                  <a:schemeClr val="tx1"/>
                </a:solidFill>
                <a:ea typeface="華康儷中黑" panose="020B0509000000000000" pitchFamily="49" charset="-120"/>
              </a:rPr>
              <a:t>誠意、正心</a:t>
            </a:r>
            <a:r>
              <a:rPr lang="en-US" altLang="zh-HK" sz="2400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)</a:t>
            </a: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個人</a:t>
            </a:r>
            <a:r>
              <a:rPr lang="zh-TW" altLang="zh-HK" dirty="0">
                <a:solidFill>
                  <a:srgbClr val="9900CC"/>
                </a:solidFill>
                <a:ea typeface="華康儷中黑" panose="020B0509000000000000" pitchFamily="49" charset="-120"/>
              </a:rPr>
              <a:t>德性的修練</a:t>
            </a:r>
            <a:r>
              <a:rPr lang="en-US" altLang="zh-HK" sz="2400" dirty="0">
                <a:solidFill>
                  <a:schemeClr val="tx1"/>
                </a:solidFill>
                <a:ea typeface="華康儷中黑" panose="020B0509000000000000" pitchFamily="49" charset="-120"/>
              </a:rPr>
              <a:t>(</a:t>
            </a:r>
            <a:r>
              <a:rPr lang="zh-TW" altLang="zh-HK" sz="2400" dirty="0">
                <a:solidFill>
                  <a:schemeClr val="tx1"/>
                </a:solidFill>
                <a:ea typeface="華康儷中黑" panose="020B0509000000000000" pitchFamily="49" charset="-120"/>
              </a:rPr>
              <a:t>修身</a:t>
            </a:r>
            <a:r>
              <a:rPr lang="en-US" altLang="zh-HK" sz="2400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)</a:t>
            </a: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zh-HK" dirty="0" smtClean="0">
                <a:solidFill>
                  <a:srgbClr val="9900CC"/>
                </a:solidFill>
                <a:ea typeface="華康儷中黑" panose="020B0509000000000000" pitchFamily="49" charset="-120"/>
              </a:rPr>
              <a:t>家庭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的和諧</a:t>
            </a:r>
            <a:r>
              <a:rPr lang="en-US" altLang="zh-HK" sz="2400" dirty="0">
                <a:solidFill>
                  <a:schemeClr val="tx1"/>
                </a:solidFill>
                <a:ea typeface="華康儷中黑" panose="020B0509000000000000" pitchFamily="49" charset="-120"/>
              </a:rPr>
              <a:t>(</a:t>
            </a:r>
            <a:r>
              <a:rPr lang="zh-TW" altLang="zh-HK" sz="2400" dirty="0">
                <a:solidFill>
                  <a:schemeClr val="tx1"/>
                </a:solidFill>
                <a:ea typeface="華康儷中黑" panose="020B0509000000000000" pitchFamily="49" charset="-120"/>
              </a:rPr>
              <a:t>齊家</a:t>
            </a:r>
            <a:r>
              <a:rPr lang="en-US" altLang="zh-HK" sz="2400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)</a:t>
            </a: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對</a:t>
            </a:r>
            <a:r>
              <a:rPr lang="zh-TW" altLang="zh-HK" dirty="0">
                <a:solidFill>
                  <a:srgbClr val="9900CC"/>
                </a:solidFill>
                <a:ea typeface="華康儷中黑" panose="020B0509000000000000" pitchFamily="49" charset="-120"/>
              </a:rPr>
              <a:t>國事和天下事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的關注和投身</a:t>
            </a:r>
            <a:r>
              <a:rPr lang="en-US" altLang="zh-HK" sz="2400" dirty="0">
                <a:solidFill>
                  <a:schemeClr val="tx1"/>
                </a:solidFill>
                <a:ea typeface="華康儷中黑" panose="020B0509000000000000" pitchFamily="49" charset="-120"/>
              </a:rPr>
              <a:t>(</a:t>
            </a:r>
            <a:r>
              <a:rPr lang="zh-TW" altLang="zh-HK" sz="2400" dirty="0">
                <a:solidFill>
                  <a:schemeClr val="tx1"/>
                </a:solidFill>
                <a:ea typeface="華康儷中黑" panose="020B0509000000000000" pitchFamily="49" charset="-120"/>
              </a:rPr>
              <a:t>治國、平天下</a:t>
            </a:r>
            <a:r>
              <a:rPr lang="en-US" altLang="zh-HK" sz="2400" dirty="0">
                <a:solidFill>
                  <a:schemeClr val="tx1"/>
                </a:solidFill>
                <a:ea typeface="華康儷中黑" panose="020B0509000000000000" pitchFamily="49" charset="-120"/>
              </a:rPr>
              <a:t>)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。</a:t>
            </a:r>
          </a:p>
          <a:p>
            <a:pPr algn="l" hangingPunct="0">
              <a:lnSpc>
                <a:spcPts val="4000"/>
              </a:lnSpc>
              <a:spcBef>
                <a:spcPts val="0"/>
              </a:spcBef>
            </a:pPr>
            <a:r>
              <a:rPr lang="en-US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    </a:t>
            </a:r>
            <a:r>
              <a:rPr lang="zh-HK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我們</a:t>
            </a:r>
            <a:r>
              <a:rPr lang="zh-HK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相信「</a:t>
            </a:r>
            <a:r>
              <a:rPr lang="zh-TW" altLang="zh-HK" dirty="0">
                <a:solidFill>
                  <a:srgbClr val="FF0000"/>
                </a:solidFill>
                <a:ea typeface="華康儷中黑" panose="020B0509000000000000" pitchFamily="49" charset="-120"/>
              </a:rPr>
              <a:t>梵二</a:t>
            </a:r>
            <a:r>
              <a:rPr lang="zh-HK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」的提示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：</a:t>
            </a:r>
          </a:p>
          <a:p>
            <a:pPr algn="l" hangingPunct="0">
              <a:lnSpc>
                <a:spcPts val="4000"/>
              </a:lnSpc>
              <a:spcBef>
                <a:spcPts val="0"/>
              </a:spcBef>
            </a:pPr>
            <a:r>
              <a:rPr lang="zh-TW" altLang="zh-HK" dirty="0">
                <a:solidFill>
                  <a:srgbClr val="FF0000"/>
                </a:solidFill>
                <a:ea typeface="華康儷中黑" panose="020B0509000000000000" pitchFamily="49" charset="-120"/>
              </a:rPr>
              <a:t>教會的宗教</a:t>
            </a:r>
            <a:r>
              <a:rPr lang="zh-TW" altLang="zh-HK" dirty="0" smtClean="0">
                <a:solidFill>
                  <a:srgbClr val="FF0000"/>
                </a:solidFill>
                <a:ea typeface="華康儷中黑" panose="020B0509000000000000" pitchFamily="49" charset="-120"/>
              </a:rPr>
              <a:t>使命</a:t>
            </a:r>
            <a:r>
              <a:rPr lang="en-US" altLang="zh-TW" dirty="0" smtClean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zh-HK" dirty="0" smtClean="0">
                <a:solidFill>
                  <a:srgbClr val="FF0000"/>
                </a:solidFill>
                <a:ea typeface="華康儷中黑" panose="020B0509000000000000" pitchFamily="49" charset="-120"/>
              </a:rPr>
              <a:t>正</a:t>
            </a:r>
            <a:r>
              <a:rPr lang="zh-TW" altLang="zh-HK" dirty="0">
                <a:solidFill>
                  <a:srgbClr val="FF0000"/>
                </a:solidFill>
                <a:ea typeface="華康儷中黑" panose="020B0509000000000000" pitchFamily="49" charset="-120"/>
              </a:rPr>
              <a:t>因為是宗教</a:t>
            </a:r>
            <a:r>
              <a:rPr lang="zh-TW" altLang="zh-HK" dirty="0" smtClean="0">
                <a:solidFill>
                  <a:srgbClr val="FF0000"/>
                </a:solidFill>
                <a:ea typeface="華康儷中黑" panose="020B0509000000000000" pitchFamily="49" charset="-120"/>
              </a:rPr>
              <a:t>使命</a:t>
            </a:r>
            <a:r>
              <a:rPr lang="en-US" altLang="zh-TW" dirty="0" smtClean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zh-HK" dirty="0" smtClean="0">
                <a:solidFill>
                  <a:srgbClr val="FF0000"/>
                </a:solidFill>
                <a:ea typeface="華康儷中黑" panose="020B0509000000000000" pitchFamily="49" charset="-120"/>
              </a:rPr>
              <a:t>而</a:t>
            </a:r>
            <a:r>
              <a:rPr lang="zh-TW" altLang="zh-HK" dirty="0">
                <a:solidFill>
                  <a:srgbClr val="FF0000"/>
                </a:solidFill>
                <a:ea typeface="華康儷中黑" panose="020B0509000000000000" pitchFamily="49" charset="-120"/>
              </a:rPr>
              <a:t>成為非常屬於人性的使命</a:t>
            </a:r>
            <a:r>
              <a:rPr lang="zh-TW" altLang="zh-HK" dirty="0" smtClean="0">
                <a:solidFill>
                  <a:srgbClr val="FF0000"/>
                </a:solidFill>
                <a:ea typeface="華康儷中黑" panose="020B0509000000000000" pitchFamily="49" charset="-120"/>
              </a:rPr>
              <a:t>。</a:t>
            </a:r>
            <a:r>
              <a:rPr lang="zh-HK" altLang="zh-HK" dirty="0" smtClean="0">
                <a:solidFill>
                  <a:srgbClr val="0000FF"/>
                </a:solidFill>
                <a:ea typeface="華康儷中黑" panose="020B0509000000000000" pitchFamily="49" charset="-120"/>
              </a:rPr>
              <a:t>教會</a:t>
            </a:r>
            <a:r>
              <a:rPr lang="zh-TW" altLang="zh-HK" dirty="0">
                <a:solidFill>
                  <a:srgbClr val="0000FF"/>
                </a:solidFill>
                <a:ea typeface="華康儷中黑" panose="020B0509000000000000" pitchFamily="49" charset="-120"/>
              </a:rPr>
              <a:t>正因為屬</a:t>
            </a:r>
            <a:r>
              <a:rPr lang="zh-TW" altLang="zh-HK" dirty="0" smtClean="0">
                <a:solidFill>
                  <a:srgbClr val="0000FF"/>
                </a:solidFill>
                <a:ea typeface="華康儷中黑" panose="020B0509000000000000" pitchFamily="49" charset="-120"/>
              </a:rPr>
              <a:t>神</a:t>
            </a:r>
            <a:r>
              <a:rPr lang="en-US" altLang="zh-TW" dirty="0" smtClean="0">
                <a:solidFill>
                  <a:srgbClr val="0000FF"/>
                </a:solidFill>
                <a:ea typeface="華康儷中黑" panose="020B0509000000000000" pitchFamily="49" charset="-120"/>
              </a:rPr>
              <a:t>,</a:t>
            </a:r>
            <a:r>
              <a:rPr lang="zh-TW" altLang="zh-HK" dirty="0" smtClean="0">
                <a:solidFill>
                  <a:srgbClr val="0000FF"/>
                </a:solidFill>
                <a:ea typeface="華康儷中黑" panose="020B0509000000000000" pitchFamily="49" charset="-120"/>
              </a:rPr>
              <a:t>所以</a:t>
            </a:r>
            <a:r>
              <a:rPr lang="zh-TW" altLang="zh-HK" dirty="0">
                <a:solidFill>
                  <a:srgbClr val="0000FF"/>
                </a:solidFill>
                <a:ea typeface="華康儷中黑" panose="020B0509000000000000" pitchFamily="49" charset="-120"/>
              </a:rPr>
              <a:t>十分屬人！</a:t>
            </a:r>
          </a:p>
          <a:p>
            <a:pPr algn="l" hangingPunct="0">
              <a:lnSpc>
                <a:spcPts val="4000"/>
              </a:lnSpc>
              <a:spcBef>
                <a:spcPts val="0"/>
              </a:spcBef>
            </a:pPr>
            <a:r>
              <a:rPr lang="en-US" altLang="zh-TW" dirty="0">
                <a:solidFill>
                  <a:schemeClr val="tx1"/>
                </a:solidFill>
                <a:ea typeface="華康儷中黑" panose="020B0509000000000000" pitchFamily="49" charset="-120"/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   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換句話說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，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我們要深入探討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上面所說整個人生的</a:t>
            </a:r>
            <a:r>
              <a:rPr lang="zh-HK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八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大範疇和八大方向，使我們可以活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得充實和快樂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，今生無愧此生，來世獲得永生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。</a:t>
            </a:r>
            <a:endParaRPr lang="zh-HK" altLang="en-US" dirty="0">
              <a:solidFill>
                <a:schemeClr val="tx1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0294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3"/>
          <p:cNvSpPr/>
          <p:nvPr/>
        </p:nvSpPr>
        <p:spPr>
          <a:xfrm>
            <a:off x="928688" y="77788"/>
            <a:ext cx="7143750" cy="671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5" name="橢圓 4"/>
          <p:cNvSpPr/>
          <p:nvPr/>
        </p:nvSpPr>
        <p:spPr>
          <a:xfrm>
            <a:off x="4027488" y="2962275"/>
            <a:ext cx="928687" cy="8572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prstClr val="white"/>
              </a:solidFill>
            </a:endParaRPr>
          </a:p>
        </p:txBody>
      </p:sp>
      <p:cxnSp>
        <p:nvCxnSpPr>
          <p:cNvPr id="7" name="直線接點 6"/>
          <p:cNvCxnSpPr/>
          <p:nvPr/>
        </p:nvCxnSpPr>
        <p:spPr>
          <a:xfrm rot="10800000" flipH="1">
            <a:off x="928688" y="3448050"/>
            <a:ext cx="7143750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endCxn id="4" idx="4"/>
          </p:cNvCxnSpPr>
          <p:nvPr/>
        </p:nvCxnSpPr>
        <p:spPr>
          <a:xfrm rot="16200000" flipH="1">
            <a:off x="1116013" y="3408363"/>
            <a:ext cx="6724650" cy="444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3"/>
          </p:cNvCxnSpPr>
          <p:nvPr/>
        </p:nvCxnSpPr>
        <p:spPr>
          <a:xfrm rot="5400000" flipH="1" flipV="1">
            <a:off x="2083594" y="891381"/>
            <a:ext cx="4808538" cy="50260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4" idx="1"/>
            <a:endCxn id="4" idx="5"/>
          </p:cNvCxnSpPr>
          <p:nvPr/>
        </p:nvCxnSpPr>
        <p:spPr>
          <a:xfrm rot="16200000" flipH="1">
            <a:off x="2126456" y="908844"/>
            <a:ext cx="4748213" cy="50514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橢圓 14"/>
          <p:cNvSpPr/>
          <p:nvPr/>
        </p:nvSpPr>
        <p:spPr>
          <a:xfrm>
            <a:off x="3225800" y="2181225"/>
            <a:ext cx="2560638" cy="24622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4105" name="文字方塊 15"/>
          <p:cNvSpPr txBox="1">
            <a:spLocks noChangeArrowheads="1"/>
          </p:cNvSpPr>
          <p:nvPr/>
        </p:nvSpPr>
        <p:spPr bwMode="auto">
          <a:xfrm>
            <a:off x="3987800" y="3119438"/>
            <a:ext cx="10001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3000" b="1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互動</a:t>
            </a:r>
          </a:p>
        </p:txBody>
      </p:sp>
      <p:sp>
        <p:nvSpPr>
          <p:cNvPr id="4106" name="文字方塊 16"/>
          <p:cNvSpPr txBox="1">
            <a:spLocks noChangeArrowheads="1"/>
          </p:cNvSpPr>
          <p:nvPr/>
        </p:nvSpPr>
        <p:spPr bwMode="auto">
          <a:xfrm>
            <a:off x="3708400" y="2366963"/>
            <a:ext cx="841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宗教</a:t>
            </a:r>
          </a:p>
        </p:txBody>
      </p:sp>
      <p:sp>
        <p:nvSpPr>
          <p:cNvPr id="4107" name="文字方塊 21"/>
          <p:cNvSpPr txBox="1">
            <a:spLocks noChangeArrowheads="1"/>
          </p:cNvSpPr>
          <p:nvPr/>
        </p:nvSpPr>
        <p:spPr bwMode="auto">
          <a:xfrm>
            <a:off x="3281363" y="2895600"/>
            <a:ext cx="8620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靈性</a:t>
            </a:r>
          </a:p>
        </p:txBody>
      </p:sp>
      <p:sp>
        <p:nvSpPr>
          <p:cNvPr id="4108" name="文字方塊 22"/>
          <p:cNvSpPr txBox="1">
            <a:spLocks noChangeArrowheads="1"/>
          </p:cNvSpPr>
          <p:nvPr/>
        </p:nvSpPr>
        <p:spPr bwMode="auto">
          <a:xfrm>
            <a:off x="4473575" y="2346325"/>
            <a:ext cx="884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身體</a:t>
            </a:r>
          </a:p>
        </p:txBody>
      </p:sp>
      <p:sp>
        <p:nvSpPr>
          <p:cNvPr id="4109" name="文字方塊 23"/>
          <p:cNvSpPr txBox="1">
            <a:spLocks noChangeArrowheads="1"/>
          </p:cNvSpPr>
          <p:nvPr/>
        </p:nvSpPr>
        <p:spPr bwMode="auto">
          <a:xfrm>
            <a:off x="3292475" y="3462338"/>
            <a:ext cx="850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道德</a:t>
            </a:r>
          </a:p>
        </p:txBody>
      </p:sp>
      <p:sp>
        <p:nvSpPr>
          <p:cNvPr id="4110" name="文字方塊 24"/>
          <p:cNvSpPr txBox="1">
            <a:spLocks noChangeArrowheads="1"/>
          </p:cNvSpPr>
          <p:nvPr/>
        </p:nvSpPr>
        <p:spPr bwMode="auto">
          <a:xfrm>
            <a:off x="3748088" y="3962400"/>
            <a:ext cx="8239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群育</a:t>
            </a:r>
          </a:p>
        </p:txBody>
      </p:sp>
      <p:sp>
        <p:nvSpPr>
          <p:cNvPr id="4111" name="文字方塊 25"/>
          <p:cNvSpPr txBox="1">
            <a:spLocks noChangeArrowheads="1"/>
          </p:cNvSpPr>
          <p:nvPr/>
        </p:nvSpPr>
        <p:spPr bwMode="auto">
          <a:xfrm>
            <a:off x="4484688" y="3967163"/>
            <a:ext cx="801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美育</a:t>
            </a:r>
          </a:p>
        </p:txBody>
      </p:sp>
      <p:sp>
        <p:nvSpPr>
          <p:cNvPr id="4112" name="文字方塊 26"/>
          <p:cNvSpPr txBox="1">
            <a:spLocks noChangeArrowheads="1"/>
          </p:cNvSpPr>
          <p:nvPr/>
        </p:nvSpPr>
        <p:spPr bwMode="auto">
          <a:xfrm>
            <a:off x="4924425" y="3433763"/>
            <a:ext cx="862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理性</a:t>
            </a:r>
          </a:p>
        </p:txBody>
      </p:sp>
      <p:sp>
        <p:nvSpPr>
          <p:cNvPr id="4113" name="文字方塊 27"/>
          <p:cNvSpPr txBox="1">
            <a:spLocks noChangeArrowheads="1"/>
          </p:cNvSpPr>
          <p:nvPr/>
        </p:nvSpPr>
        <p:spPr bwMode="auto">
          <a:xfrm>
            <a:off x="4929188" y="2895600"/>
            <a:ext cx="857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感情</a:t>
            </a:r>
          </a:p>
        </p:txBody>
      </p:sp>
      <p:sp>
        <p:nvSpPr>
          <p:cNvPr id="4114" name="文字方塊 28"/>
          <p:cNvSpPr txBox="1">
            <a:spLocks noChangeArrowheads="1"/>
          </p:cNvSpPr>
          <p:nvPr/>
        </p:nvSpPr>
        <p:spPr bwMode="auto">
          <a:xfrm>
            <a:off x="2368550" y="4654550"/>
            <a:ext cx="221456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ea typeface="華康儷中黑" pitchFamily="49" charset="-120"/>
              </a:rPr>
              <a:t>            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 親親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仁民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愛     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/>
            </a:r>
            <a:b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</a:b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>        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物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老吾老以及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溝通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虛而待物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>(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心齋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>)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</a:rPr>
              <a:t>     </a:t>
            </a: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  <a:t> 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</a:rPr>
              <a:t>肯定自己</a:t>
            </a: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</a:rPr>
              <a:t>欣賞別人 </a:t>
            </a: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  <a:t>  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</a:rPr>
              <a:t>學習別人</a:t>
            </a: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</a:rPr>
              <a:t>豐富自己        </a:t>
            </a: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  <a:t>      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道不同正好為謀</a:t>
            </a:r>
            <a:endParaRPr lang="en-US" altLang="zh-TW" sz="1800">
              <a:solidFill>
                <a:srgbClr val="0000FF"/>
              </a:solidFill>
              <a:ea typeface="華康儷中黑" pitchFamily="49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                    易地而處                </a:t>
            </a:r>
            <a:endParaRPr lang="zh-TW" altLang="en-US" sz="1800">
              <a:solidFill>
                <a:srgbClr val="000000"/>
              </a:solidFill>
            </a:endParaRPr>
          </a:p>
        </p:txBody>
      </p:sp>
      <p:sp>
        <p:nvSpPr>
          <p:cNvPr id="4115" name="文字方塊 29"/>
          <p:cNvSpPr txBox="1">
            <a:spLocks noChangeArrowheads="1"/>
          </p:cNvSpPr>
          <p:nvPr/>
        </p:nvSpPr>
        <p:spPr bwMode="auto">
          <a:xfrm>
            <a:off x="4489450" y="4632325"/>
            <a:ext cx="2225675" cy="205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lnSpc>
                <a:spcPts val="2163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ea typeface="華康儷中黑" pitchFamily="49" charset="-120"/>
              </a:rPr>
              <a:t> 藝術</a:t>
            </a:r>
            <a:r>
              <a:rPr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lang="zh-TW" altLang="en-US" sz="1800">
                <a:solidFill>
                  <a:srgbClr val="000000"/>
                </a:solidFill>
                <a:ea typeface="華康儷中黑" pitchFamily="49" charset="-120"/>
              </a:rPr>
              <a:t>音樂</a:t>
            </a:r>
            <a:r>
              <a:rPr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</a:p>
          <a:p>
            <a:pPr eaLnBrk="1" fontAlgn="base" hangingPunct="1">
              <a:lnSpc>
                <a:spcPts val="2163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ea typeface="華康儷中黑" pitchFamily="49" charset="-120"/>
              </a:rPr>
              <a:t>手工</a:t>
            </a:r>
            <a:r>
              <a:rPr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lang="zh-TW" altLang="en-US" sz="1800">
                <a:solidFill>
                  <a:srgbClr val="000000"/>
                </a:solidFill>
                <a:ea typeface="華康儷中黑" pitchFamily="49" charset="-120"/>
              </a:rPr>
              <a:t>繪畫</a:t>
            </a:r>
            <a:r>
              <a:rPr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lang="zh-TW" altLang="en-US" sz="1800">
                <a:solidFill>
                  <a:srgbClr val="000000"/>
                </a:solidFill>
                <a:ea typeface="華康儷中黑" pitchFamily="49" charset="-120"/>
              </a:rPr>
              <a:t>聲樂</a:t>
            </a:r>
            <a:r>
              <a:rPr lang="en-US" altLang="zh-TW" sz="180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fontAlgn="base" hangingPunct="1">
              <a:lnSpc>
                <a:spcPts val="2163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ea typeface="華康儷中黑" pitchFamily="49" charset="-120"/>
              </a:rPr>
              <a:t>藝術史</a:t>
            </a:r>
            <a:r>
              <a:rPr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lang="zh-TW" altLang="en-US" sz="1800">
                <a:solidFill>
                  <a:srgbClr val="000000"/>
                </a:solidFill>
                <a:ea typeface="華康儷中黑" pitchFamily="49" charset="-120"/>
              </a:rPr>
              <a:t>藝術創作</a:t>
            </a:r>
            <a:r>
              <a:rPr lang="en-US" altLang="zh-TW" sz="180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fontAlgn="base" hangingPunct="1">
              <a:lnSpc>
                <a:spcPts val="2163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藝術觀摩</a:t>
            </a:r>
            <a:r>
              <a:rPr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,</a:t>
            </a:r>
            <a:r>
              <a:rPr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藝術欣賞</a:t>
            </a:r>
            <a:r>
              <a:rPr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fontAlgn="base" hangingPunct="1">
              <a:lnSpc>
                <a:spcPts val="2163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背誦美麗的詩詞</a:t>
            </a:r>
            <a:r>
              <a:rPr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fontAlgn="base" hangingPunct="1">
              <a:lnSpc>
                <a:spcPts val="2163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公私環境的美化</a:t>
            </a:r>
            <a:r>
              <a:rPr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fontAlgn="base" hangingPunct="1">
              <a:lnSpc>
                <a:spcPts val="2163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培養</a:t>
            </a:r>
            <a:r>
              <a:rPr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品味</a:t>
            </a:r>
          </a:p>
        </p:txBody>
      </p:sp>
      <p:sp>
        <p:nvSpPr>
          <p:cNvPr id="4116" name="Text Box 21"/>
          <p:cNvSpPr>
            <a:spLocks noGrp="1" noChangeArrowheads="1"/>
          </p:cNvSpPr>
          <p:nvPr>
            <p:ph type="subTitle" idx="1"/>
          </p:nvPr>
        </p:nvSpPr>
        <p:spPr>
          <a:xfrm>
            <a:off x="1055688" y="1428750"/>
            <a:ext cx="2373312" cy="2071688"/>
          </a:xfrm>
          <a:noFill/>
        </p:spPr>
        <p:txBody>
          <a:bodyPr/>
          <a:lstStyle/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b="1" smtClean="0">
                <a:solidFill>
                  <a:srgbClr val="FF3300"/>
                </a:solidFill>
                <a:latin typeface="華康黑體(P)-GB5" pitchFamily="34" charset="-120"/>
                <a:ea typeface="華康黑體(P)-GB5" pitchFamily="34" charset="-120"/>
                <a:cs typeface="華康黑體(P)-GB5" pitchFamily="34" charset="-120"/>
              </a:rPr>
              <a:t>      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深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通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廣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遠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透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瀟灑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lang="zh-TW" altLang="en-US" sz="180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用基督眼睛看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endParaRPr lang="zh-TW" altLang="en-US" sz="180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用基督的心愛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神的意識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穿上基督成新人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貓頭鷹變鳳凰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對生命微笑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化痛苦為祝福</a:t>
            </a:r>
            <a:endParaRPr lang="en-US" altLang="zh-TW" sz="180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7" name="文字方塊 33"/>
          <p:cNvSpPr txBox="1">
            <a:spLocks noChangeArrowheads="1"/>
          </p:cNvSpPr>
          <p:nvPr/>
        </p:nvSpPr>
        <p:spPr bwMode="auto">
          <a:xfrm>
            <a:off x="2187575" y="187325"/>
            <a:ext cx="2357438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  </a:t>
            </a:r>
            <a:r>
              <a:rPr lang="zh-TW" altLang="en-US" sz="18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信仰與生  </a:t>
            </a:r>
            <a:r>
              <a:rPr lang="en-US" altLang="zh-TW" sz="18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lang="en-US" altLang="zh-TW" sz="18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lang="zh-TW" altLang="en-US" sz="18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活結合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愛主愛人愛教愛國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旅途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向神向人開放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靜默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聖經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 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祈禱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聖事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投入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b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lang="zh-TW" altLang="en-US" sz="14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專注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付出感情</a:t>
            </a:r>
            <a:endParaRPr lang="en-US" altLang="zh-TW" sz="1800" dirty="0">
              <a:solidFill>
                <a:srgbClr val="000000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eaLnBrk="1" fontAlgn="base" hangingPunct="1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</a:t>
            </a:r>
            <a:r>
              <a:rPr lang="zh-TW" altLang="en-US" sz="17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文字死</a:t>
            </a:r>
            <a:r>
              <a:rPr lang="en-US" altLang="zh-TW" sz="16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7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神</a:t>
            </a:r>
            <a:r>
              <a:rPr lang="zh-TW" altLang="en-US" sz="16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活</a:t>
            </a:r>
            <a:endParaRPr lang="zh-TW" altLang="en-US" sz="1800" dirty="0">
              <a:solidFill>
                <a:srgbClr val="000000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8" name="文字方塊 34"/>
          <p:cNvSpPr txBox="1">
            <a:spLocks noChangeArrowheads="1"/>
          </p:cNvSpPr>
          <p:nvPr/>
        </p:nvSpPr>
        <p:spPr bwMode="auto">
          <a:xfrm>
            <a:off x="939800" y="3451225"/>
            <a:ext cx="2428875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人格完整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不欺暗室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慎獨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選擇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選擇放棄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向裡用力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堅持到底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lang="zh-TW" altLang="en-US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培育良心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自我鍛鍊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有為</a:t>
            </a:r>
            <a:r>
              <a:rPr lang="zh-TW" altLang="en-US" sz="16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及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有不為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知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情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意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行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不怕苦</a:t>
            </a:r>
          </a:p>
        </p:txBody>
      </p:sp>
      <p:sp>
        <p:nvSpPr>
          <p:cNvPr id="4119" name="文字方塊 22"/>
          <p:cNvSpPr txBox="1">
            <a:spLocks noChangeArrowheads="1"/>
          </p:cNvSpPr>
          <p:nvPr/>
        </p:nvSpPr>
        <p:spPr bwMode="auto">
          <a:xfrm>
            <a:off x="5543550" y="1187450"/>
            <a:ext cx="250031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     激情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</a:t>
            </a:r>
            <a:endParaRPr lang="en-US" altLang="zh-TW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以情化理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親親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仁民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愛</a:t>
            </a:r>
            <a:endParaRPr lang="en-US" altLang="zh-TW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物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足踏塵世路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肩擔古今愁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喜歡精神  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與物質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憂患意識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lang="zh-TW" altLang="en-US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感同身受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知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好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樂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愛文化人民土地歷史</a:t>
            </a:r>
          </a:p>
        </p:txBody>
      </p:sp>
      <p:sp>
        <p:nvSpPr>
          <p:cNvPr id="4120" name="文字方塊 23"/>
          <p:cNvSpPr txBox="1">
            <a:spLocks noChangeArrowheads="1"/>
          </p:cNvSpPr>
          <p:nvPr/>
        </p:nvSpPr>
        <p:spPr bwMode="auto">
          <a:xfrm>
            <a:off x="5597525" y="3397250"/>
            <a:ext cx="24098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科學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求真</a:t>
            </a: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以理輔情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lang="zh-TW" altLang="en-US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分析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分辨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斷症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;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 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舉一反三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講求證據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願意解釋奧蹟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對話與聆聽</a:t>
            </a:r>
            <a:endParaRPr lang="en-US" altLang="zh-TW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的能力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追求教內</a:t>
            </a:r>
            <a:endParaRPr lang="en-US" altLang="zh-TW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     外學問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微觀           </a:t>
            </a: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                與宏觀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4422775" y="142875"/>
            <a:ext cx="229235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非三仇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>
              <a:defRPr/>
            </a:pP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五官運用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 衛生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,</a:t>
            </a:r>
          </a:p>
          <a:p>
            <a:pPr>
              <a:defRPr/>
            </a:pPr>
            <a:r>
              <a:rPr lang="zh-TW" altLang="en-US" dirty="0">
                <a:solidFill>
                  <a:srgbClr val="FF0000"/>
                </a:solidFill>
                <a:ea typeface="華康儷中黑" pitchFamily="49" charset="-120"/>
                <a:cs typeface="華康黑體-GB5" pitchFamily="49" charset="-120"/>
              </a:rPr>
              <a:t>在工作中成聖</a:t>
            </a:r>
            <a:r>
              <a:rPr lang="en-US" altLang="zh-TW" sz="1400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(</a:t>
            </a:r>
            <a:r>
              <a:rPr lang="zh-TW" altLang="en-US" sz="1400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教會</a:t>
            </a:r>
            <a:r>
              <a:rPr lang="en-US" altLang="zh-TW" sz="1400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41)</a:t>
            </a:r>
            <a:endParaRPr lang="zh-TW" altLang="en-US" sz="1400" dirty="0">
              <a:solidFill>
                <a:srgbClr val="0000FF"/>
              </a:solidFill>
              <a:ea typeface="華康儷中黑" pitchFamily="49" charset="-120"/>
              <a:cs typeface="華康黑體-GB5" pitchFamily="49" charset="-120"/>
            </a:endParaRPr>
          </a:p>
          <a:p>
            <a:pPr>
              <a:defRPr/>
            </a:pP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享受生命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休息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健康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  <a:endParaRPr lang="zh-TW" altLang="en-US" dirty="0">
              <a:solidFill>
                <a:srgbClr val="0000FF"/>
              </a:solidFill>
              <a:ea typeface="華康儷中黑" pitchFamily="49" charset="-120"/>
              <a:cs typeface="華康黑體-GB5" pitchFamily="49" charset="-120"/>
            </a:endParaRPr>
          </a:p>
          <a:p>
            <a:pPr>
              <a:defRPr/>
            </a:pPr>
            <a:r>
              <a:rPr lang="en-US" altLang="zh-TW" spc="-100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Common sense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  <a:r>
              <a:rPr lang="zh-TW" altLang="en-US" dirty="0">
                <a:solidFill>
                  <a:srgbClr val="FF0000"/>
                </a:solidFill>
                <a:ea typeface="華康儷中黑" pitchFamily="49" charset="-120"/>
                <a:cs typeface="華康黑體-GB5" pitchFamily="49" charset="-120"/>
              </a:rPr>
              <a:t>節制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>
              <a:defRPr/>
            </a:pP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心平氣和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簡樸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>
              <a:defRPr/>
            </a:pP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身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/</a:t>
            </a: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心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/</a:t>
            </a: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靈平衡</a:t>
            </a:r>
          </a:p>
          <a:p>
            <a:pPr>
              <a:defRPr/>
            </a:pPr>
            <a:endParaRPr lang="zh-TW" altLang="en-US" dirty="0">
              <a:solidFill>
                <a:srgbClr val="0000FF"/>
              </a:solidFill>
              <a:ea typeface="華康儷中黑" pitchFamily="49" charset="-120"/>
            </a:endParaRPr>
          </a:p>
        </p:txBody>
      </p:sp>
      <p:sp>
        <p:nvSpPr>
          <p:cNvPr id="4122" name="文字方塊 25"/>
          <p:cNvSpPr txBox="1">
            <a:spLocks noChangeArrowheads="1"/>
          </p:cNvSpPr>
          <p:nvPr/>
        </p:nvSpPr>
        <p:spPr bwMode="auto">
          <a:xfrm>
            <a:off x="8445500" y="188913"/>
            <a:ext cx="554038" cy="6088062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梵二精神</a:t>
            </a:r>
            <a:r>
              <a:rPr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全人培育</a:t>
            </a:r>
            <a:r>
              <a:rPr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信仰成長</a:t>
            </a:r>
            <a:r>
              <a:rPr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知識</a:t>
            </a:r>
            <a:r>
              <a:rPr lang="en-US" altLang="zh-TW" sz="2400" b="1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=</a:t>
            </a:r>
            <a:r>
              <a:rPr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道德</a:t>
            </a:r>
            <a:r>
              <a:rPr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(</a:t>
            </a:r>
            <a:r>
              <a:rPr lang="zh-TW" altLang="en-US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蘇</a:t>
            </a:r>
            <a:r>
              <a:rPr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)</a:t>
            </a:r>
            <a:endParaRPr lang="zh-TW" altLang="en-US" sz="1600">
              <a:solidFill>
                <a:srgbClr val="000000"/>
              </a:solidFill>
              <a:latin typeface="華康儷粗宋" pitchFamily="49" charset="-120"/>
              <a:ea typeface="華康儷粗宋" pitchFamily="49" charset="-120"/>
            </a:endParaRPr>
          </a:p>
        </p:txBody>
      </p:sp>
      <p:sp>
        <p:nvSpPr>
          <p:cNvPr id="4123" name="文字方塊 26"/>
          <p:cNvSpPr txBox="1">
            <a:spLocks noChangeArrowheads="1"/>
          </p:cNvSpPr>
          <p:nvPr/>
        </p:nvSpPr>
        <p:spPr bwMode="auto">
          <a:xfrm>
            <a:off x="107950" y="214313"/>
            <a:ext cx="554038" cy="6357937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互動：無大無小無先無後 互相配合 互相規範</a:t>
            </a:r>
          </a:p>
        </p:txBody>
      </p:sp>
      <p:sp>
        <p:nvSpPr>
          <p:cNvPr id="4124" name="文字方塊 27"/>
          <p:cNvSpPr txBox="1">
            <a:spLocks noChangeArrowheads="1"/>
          </p:cNvSpPr>
          <p:nvPr/>
        </p:nvSpPr>
        <p:spPr bwMode="auto">
          <a:xfrm>
            <a:off x="8299450" y="6378575"/>
            <a:ext cx="819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徐錦堯</a:t>
            </a:r>
          </a:p>
        </p:txBody>
      </p:sp>
      <p:sp>
        <p:nvSpPr>
          <p:cNvPr id="4125" name="文字方塊 1"/>
          <p:cNvSpPr txBox="1">
            <a:spLocks noChangeArrowheads="1"/>
          </p:cNvSpPr>
          <p:nvPr/>
        </p:nvSpPr>
        <p:spPr bwMode="auto">
          <a:xfrm>
            <a:off x="728663" y="5683250"/>
            <a:ext cx="1473200" cy="10779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心存</a:t>
            </a:r>
            <a:r>
              <a:rPr kumimoji="1"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千秋</a:t>
            </a:r>
            <a:endParaRPr kumimoji="1" lang="en-US" altLang="zh-TW" sz="1600">
              <a:solidFill>
                <a:srgbClr val="FF0000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方能面對</a:t>
            </a:r>
            <a:r>
              <a:rPr kumimoji="1"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目前</a:t>
            </a:r>
            <a:r>
              <a:rPr kumimoji="1"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胸懷</a:t>
            </a:r>
            <a:r>
              <a:rPr kumimoji="1"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全局</a:t>
            </a:r>
            <a:endParaRPr kumimoji="1" lang="en-US" altLang="zh-TW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始可經略</a:t>
            </a:r>
            <a:r>
              <a:rPr kumimoji="1"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一方</a:t>
            </a:r>
            <a:endParaRPr kumimoji="1" lang="zh-HK" altLang="en-US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</p:txBody>
      </p:sp>
      <p:sp>
        <p:nvSpPr>
          <p:cNvPr id="4126" name="文字方塊 2"/>
          <p:cNvSpPr txBox="1">
            <a:spLocks noChangeArrowheads="1"/>
          </p:cNvSpPr>
          <p:nvPr/>
        </p:nvSpPr>
        <p:spPr bwMode="auto">
          <a:xfrm>
            <a:off x="6588125" y="6096000"/>
            <a:ext cx="1584325" cy="6461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en-US" altLang="zh-HK" sz="1800">
                <a:solidFill>
                  <a:srgbClr val="000000"/>
                </a:solidFill>
                <a:latin typeface="Arial" charset="0"/>
              </a:rPr>
              <a:t>Think </a:t>
            </a:r>
            <a:r>
              <a:rPr kumimoji="1" lang="en-US" altLang="zh-HK" sz="1800">
                <a:solidFill>
                  <a:srgbClr val="FF0000"/>
                </a:solidFill>
                <a:latin typeface="Arial" charset="0"/>
              </a:rPr>
              <a:t>globally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en-US" altLang="zh-HK" sz="1800">
                <a:solidFill>
                  <a:srgbClr val="000000"/>
                </a:solidFill>
                <a:latin typeface="Arial" charset="0"/>
              </a:rPr>
              <a:t>Act </a:t>
            </a:r>
            <a:r>
              <a:rPr kumimoji="1" lang="en-US" altLang="zh-HK" sz="1800">
                <a:solidFill>
                  <a:srgbClr val="FF0000"/>
                </a:solidFill>
                <a:latin typeface="Arial" charset="0"/>
              </a:rPr>
              <a:t>locally</a:t>
            </a:r>
            <a:endParaRPr kumimoji="1" lang="zh-HK" altLang="en-US" sz="18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127" name="文字方塊 5"/>
          <p:cNvSpPr txBox="1">
            <a:spLocks noChangeArrowheads="1"/>
          </p:cNvSpPr>
          <p:nvPr/>
        </p:nvSpPr>
        <p:spPr bwMode="auto">
          <a:xfrm>
            <a:off x="6886575" y="188913"/>
            <a:ext cx="1357313" cy="64611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神聖</a:t>
            </a:r>
            <a:r>
              <a:rPr kumimoji="1"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=</a:t>
            </a:r>
            <a:r>
              <a:rPr kumimoji="1"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完整</a:t>
            </a:r>
            <a:endParaRPr kumimoji="1" lang="en-US" altLang="zh-TW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zh-TW" altLang="en-US" sz="180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平衡</a:t>
            </a:r>
            <a:r>
              <a:rPr kumimoji="1"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  <a:sym typeface="Wingdings" pitchFamily="2" charset="2"/>
              </a:rPr>
              <a:t></a:t>
            </a:r>
            <a:r>
              <a:rPr kumimoji="1"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中庸</a:t>
            </a:r>
            <a:endParaRPr kumimoji="1" lang="zh-HK" altLang="en-US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  <p:sp>
        <p:nvSpPr>
          <p:cNvPr id="4128" name="文字方塊 1"/>
          <p:cNvSpPr txBox="1">
            <a:spLocks noChangeArrowheads="1"/>
          </p:cNvSpPr>
          <p:nvPr/>
        </p:nvSpPr>
        <p:spPr bwMode="auto">
          <a:xfrm>
            <a:off x="719138" y="80963"/>
            <a:ext cx="1431925" cy="100806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en-US" altLang="zh-TW" sz="1800">
                <a:solidFill>
                  <a:srgbClr val="000000"/>
                </a:solidFill>
                <a:latin typeface="Arial" charset="0"/>
              </a:rPr>
              <a:t>The glory of God is </a:t>
            </a:r>
            <a:r>
              <a:rPr kumimoji="1" lang="en-US" altLang="zh-TW" sz="1800">
                <a:solidFill>
                  <a:srgbClr val="FF0000"/>
                </a:solidFill>
                <a:latin typeface="Arial" charset="0"/>
              </a:rPr>
              <a:t>man fully alive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zh-TW" altLang="en-US" sz="1200">
                <a:solidFill>
                  <a:srgbClr val="000000"/>
                </a:solidFill>
                <a:ea typeface="華康儷中黑" pitchFamily="49" charset="-120"/>
              </a:rPr>
              <a:t>教父聖依肋內</a:t>
            </a:r>
            <a:r>
              <a:rPr kumimoji="1" lang="en-US" altLang="zh-TW" sz="1200">
                <a:solidFill>
                  <a:srgbClr val="000000"/>
                </a:solidFill>
                <a:ea typeface="華康儷中黑" pitchFamily="49" charset="-120"/>
              </a:rPr>
              <a:t>140</a:t>
            </a:r>
          </a:p>
        </p:txBody>
      </p:sp>
    </p:spTree>
    <p:extLst>
      <p:ext uri="{BB962C8B-B14F-4D97-AF65-F5344CB8AC3E}">
        <p14:creationId xmlns:p14="http://schemas.microsoft.com/office/powerpoint/2010/main" val="384423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zh-HK" altLang="en-US" dirty="0"/>
          </a:p>
        </p:txBody>
      </p:sp>
      <p:sp>
        <p:nvSpPr>
          <p:cNvPr id="4" name="矩形 3"/>
          <p:cNvSpPr/>
          <p:nvPr/>
        </p:nvSpPr>
        <p:spPr>
          <a:xfrm>
            <a:off x="683568" y="582354"/>
            <a:ext cx="756084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6000"/>
              </a:lnSpc>
              <a:spcAft>
                <a:spcPts val="1200"/>
              </a:spcAft>
            </a:pPr>
            <a:r>
              <a:rPr lang="zh-TW" altLang="en-US" sz="4400" u="sng" spc="6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宗教生命</a:t>
            </a:r>
            <a:endParaRPr lang="en-US" altLang="zh-TW" sz="4400" u="sng" spc="600" dirty="0" smtClean="0">
              <a:solidFill>
                <a:srgbClr val="0000FF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</a:pPr>
            <a:r>
              <a:rPr lang="zh-TW" altLang="en-US" sz="4000" dirty="0" smtClean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信仰</a:t>
            </a:r>
            <a:r>
              <a:rPr lang="zh-TW" altLang="en-US" sz="40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與</a:t>
            </a:r>
            <a:r>
              <a:rPr lang="zh-TW" altLang="en-US" sz="4000" dirty="0" smtClean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生活結合</a:t>
            </a:r>
            <a:endParaRPr lang="en-US" altLang="zh-TW" sz="4000" dirty="0" smtClean="0">
              <a:solidFill>
                <a:srgbClr val="000000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</a:pPr>
            <a:r>
              <a:rPr lang="zh-TW" altLang="en-US" sz="4000" dirty="0" smtClean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愛</a:t>
            </a:r>
            <a:r>
              <a:rPr lang="zh-TW" altLang="en-US" sz="40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主</a:t>
            </a:r>
            <a:r>
              <a:rPr lang="zh-TW" altLang="en-US" sz="4000" dirty="0" smtClean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愛人 愛</a:t>
            </a:r>
            <a:r>
              <a:rPr lang="zh-TW" altLang="en-US" sz="40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教</a:t>
            </a:r>
            <a:r>
              <a:rPr lang="zh-TW" altLang="en-US" sz="4000" dirty="0" smtClean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愛國</a:t>
            </a:r>
            <a:endParaRPr lang="en-US" altLang="zh-TW" sz="4000" dirty="0" smtClean="0">
              <a:solidFill>
                <a:srgbClr val="000000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</a:pPr>
            <a:r>
              <a:rPr lang="zh-TW" altLang="en-US" sz="4000" dirty="0" smtClean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向</a:t>
            </a:r>
            <a:r>
              <a:rPr lang="zh-TW" altLang="en-US" sz="4000" dirty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神向人</a:t>
            </a:r>
            <a:r>
              <a:rPr lang="zh-TW" altLang="en-US" sz="4000" dirty="0" smtClean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開放</a:t>
            </a:r>
            <a:endParaRPr lang="en-US" altLang="zh-TW" sz="4000" dirty="0" smtClean="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</a:pPr>
            <a:r>
              <a:rPr lang="zh-TW" altLang="en-US" sz="40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靜 默</a:t>
            </a:r>
            <a:endParaRPr lang="en-US" altLang="zh-TW" sz="4000" dirty="0" smtClean="0">
              <a:solidFill>
                <a:srgbClr val="0000FF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</a:pPr>
            <a:r>
              <a:rPr lang="zh-TW" altLang="en-US" sz="4000" dirty="0" smtClean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聖經</a:t>
            </a:r>
            <a:r>
              <a:rPr lang="zh-TW" altLang="en-US" sz="32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指導</a:t>
            </a:r>
            <a:r>
              <a:rPr lang="en-US" altLang="zh-TW" sz="4000" dirty="0" smtClean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4000" dirty="0" smtClean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祈禱</a:t>
            </a:r>
            <a:r>
              <a:rPr lang="zh-TW" altLang="en-US" sz="32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氣質</a:t>
            </a:r>
            <a:r>
              <a:rPr lang="en-US" altLang="zh-TW" sz="4000" dirty="0" smtClean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</a:t>
            </a:r>
            <a:r>
              <a:rPr lang="zh-TW" altLang="en-US" sz="4000" dirty="0" smtClean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事</a:t>
            </a:r>
            <a:r>
              <a:rPr lang="zh-TW" altLang="en-US" sz="32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力量</a:t>
            </a:r>
            <a:endParaRPr lang="zh-HK" alt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00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3"/>
          <p:cNvSpPr/>
          <p:nvPr/>
        </p:nvSpPr>
        <p:spPr>
          <a:xfrm>
            <a:off x="928688" y="77788"/>
            <a:ext cx="7143750" cy="671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sp>
        <p:nvSpPr>
          <p:cNvPr id="5" name="橢圓 4"/>
          <p:cNvSpPr/>
          <p:nvPr/>
        </p:nvSpPr>
        <p:spPr>
          <a:xfrm>
            <a:off x="4027488" y="2962275"/>
            <a:ext cx="928687" cy="8572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cxnSp>
        <p:nvCxnSpPr>
          <p:cNvPr id="7" name="直線接點 6"/>
          <p:cNvCxnSpPr/>
          <p:nvPr/>
        </p:nvCxnSpPr>
        <p:spPr>
          <a:xfrm rot="10800000" flipH="1">
            <a:off x="928688" y="3448050"/>
            <a:ext cx="7143750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endCxn id="4" idx="4"/>
          </p:cNvCxnSpPr>
          <p:nvPr/>
        </p:nvCxnSpPr>
        <p:spPr>
          <a:xfrm rot="16200000" flipH="1">
            <a:off x="1116013" y="3408363"/>
            <a:ext cx="6724650" cy="444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3"/>
          </p:cNvCxnSpPr>
          <p:nvPr/>
        </p:nvCxnSpPr>
        <p:spPr>
          <a:xfrm rot="5400000" flipH="1" flipV="1">
            <a:off x="2083594" y="891381"/>
            <a:ext cx="4808538" cy="50260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4" idx="1"/>
            <a:endCxn id="4" idx="5"/>
          </p:cNvCxnSpPr>
          <p:nvPr/>
        </p:nvCxnSpPr>
        <p:spPr>
          <a:xfrm rot="16200000" flipH="1">
            <a:off x="2126456" y="908844"/>
            <a:ext cx="4748213" cy="50514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橢圓 14"/>
          <p:cNvSpPr/>
          <p:nvPr/>
        </p:nvSpPr>
        <p:spPr>
          <a:xfrm>
            <a:off x="3225800" y="2181225"/>
            <a:ext cx="2560638" cy="24622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sp>
        <p:nvSpPr>
          <p:cNvPr id="4105" name="文字方塊 15"/>
          <p:cNvSpPr txBox="1">
            <a:spLocks noChangeArrowheads="1"/>
          </p:cNvSpPr>
          <p:nvPr/>
        </p:nvSpPr>
        <p:spPr bwMode="auto">
          <a:xfrm>
            <a:off x="3987800" y="3119438"/>
            <a:ext cx="10001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3000" b="1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互動</a:t>
            </a:r>
          </a:p>
        </p:txBody>
      </p:sp>
      <p:sp>
        <p:nvSpPr>
          <p:cNvPr id="4106" name="文字方塊 16"/>
          <p:cNvSpPr txBox="1">
            <a:spLocks noChangeArrowheads="1"/>
          </p:cNvSpPr>
          <p:nvPr/>
        </p:nvSpPr>
        <p:spPr bwMode="auto">
          <a:xfrm>
            <a:off x="3708400" y="2366963"/>
            <a:ext cx="841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宗教</a:t>
            </a:r>
          </a:p>
        </p:txBody>
      </p:sp>
      <p:sp>
        <p:nvSpPr>
          <p:cNvPr id="4107" name="文字方塊 21"/>
          <p:cNvSpPr txBox="1">
            <a:spLocks noChangeArrowheads="1"/>
          </p:cNvSpPr>
          <p:nvPr/>
        </p:nvSpPr>
        <p:spPr bwMode="auto">
          <a:xfrm>
            <a:off x="3281363" y="2895600"/>
            <a:ext cx="8620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靈性</a:t>
            </a:r>
          </a:p>
        </p:txBody>
      </p:sp>
      <p:sp>
        <p:nvSpPr>
          <p:cNvPr id="4108" name="文字方塊 22"/>
          <p:cNvSpPr txBox="1">
            <a:spLocks noChangeArrowheads="1"/>
          </p:cNvSpPr>
          <p:nvPr/>
        </p:nvSpPr>
        <p:spPr bwMode="auto">
          <a:xfrm>
            <a:off x="4473575" y="2346325"/>
            <a:ext cx="884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身體</a:t>
            </a:r>
          </a:p>
        </p:txBody>
      </p:sp>
      <p:sp>
        <p:nvSpPr>
          <p:cNvPr id="4109" name="文字方塊 23"/>
          <p:cNvSpPr txBox="1">
            <a:spLocks noChangeArrowheads="1"/>
          </p:cNvSpPr>
          <p:nvPr/>
        </p:nvSpPr>
        <p:spPr bwMode="auto">
          <a:xfrm>
            <a:off x="3292475" y="3462338"/>
            <a:ext cx="850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道德</a:t>
            </a:r>
          </a:p>
        </p:txBody>
      </p:sp>
      <p:sp>
        <p:nvSpPr>
          <p:cNvPr id="4110" name="文字方塊 24"/>
          <p:cNvSpPr txBox="1">
            <a:spLocks noChangeArrowheads="1"/>
          </p:cNvSpPr>
          <p:nvPr/>
        </p:nvSpPr>
        <p:spPr bwMode="auto">
          <a:xfrm>
            <a:off x="3748088" y="3962400"/>
            <a:ext cx="8239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群育</a:t>
            </a:r>
          </a:p>
        </p:txBody>
      </p:sp>
      <p:sp>
        <p:nvSpPr>
          <p:cNvPr id="4111" name="文字方塊 25"/>
          <p:cNvSpPr txBox="1">
            <a:spLocks noChangeArrowheads="1"/>
          </p:cNvSpPr>
          <p:nvPr/>
        </p:nvSpPr>
        <p:spPr bwMode="auto">
          <a:xfrm>
            <a:off x="4484688" y="3967163"/>
            <a:ext cx="801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美育</a:t>
            </a:r>
          </a:p>
        </p:txBody>
      </p:sp>
      <p:sp>
        <p:nvSpPr>
          <p:cNvPr id="4112" name="文字方塊 26"/>
          <p:cNvSpPr txBox="1">
            <a:spLocks noChangeArrowheads="1"/>
          </p:cNvSpPr>
          <p:nvPr/>
        </p:nvSpPr>
        <p:spPr bwMode="auto">
          <a:xfrm>
            <a:off x="4924425" y="3433763"/>
            <a:ext cx="862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理性</a:t>
            </a:r>
          </a:p>
        </p:txBody>
      </p:sp>
      <p:sp>
        <p:nvSpPr>
          <p:cNvPr id="4113" name="文字方塊 27"/>
          <p:cNvSpPr txBox="1">
            <a:spLocks noChangeArrowheads="1"/>
          </p:cNvSpPr>
          <p:nvPr/>
        </p:nvSpPr>
        <p:spPr bwMode="auto">
          <a:xfrm>
            <a:off x="4929188" y="2895600"/>
            <a:ext cx="857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感情</a:t>
            </a:r>
          </a:p>
        </p:txBody>
      </p:sp>
      <p:sp>
        <p:nvSpPr>
          <p:cNvPr id="4114" name="文字方塊 28"/>
          <p:cNvSpPr txBox="1">
            <a:spLocks noChangeArrowheads="1"/>
          </p:cNvSpPr>
          <p:nvPr/>
        </p:nvSpPr>
        <p:spPr bwMode="auto">
          <a:xfrm>
            <a:off x="2368550" y="4654550"/>
            <a:ext cx="221456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      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 親親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仁民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愛     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  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物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老吾老以及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溝通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虛而待物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(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心齋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)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肯定自己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欣賞別人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學習別人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豐富自己   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道不同正好為謀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                    易地而處                </a:t>
            </a:r>
            <a:endParaRPr kumimoji="0" lang="zh-TW" altLang="en-US" sz="1800">
              <a:solidFill>
                <a:srgbClr val="000000"/>
              </a:solidFill>
            </a:endParaRPr>
          </a:p>
        </p:txBody>
      </p:sp>
      <p:sp>
        <p:nvSpPr>
          <p:cNvPr id="4115" name="文字方塊 29"/>
          <p:cNvSpPr txBox="1">
            <a:spLocks noChangeArrowheads="1"/>
          </p:cNvSpPr>
          <p:nvPr/>
        </p:nvSpPr>
        <p:spPr bwMode="auto">
          <a:xfrm>
            <a:off x="4489450" y="4632325"/>
            <a:ext cx="2225675" cy="205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 藝術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音樂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手工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繪畫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聲樂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藝術史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藝術創作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藝術觀摩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藝術欣賞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背誦美麗的詩詞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公私環境的美化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培養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品味</a:t>
            </a:r>
          </a:p>
        </p:txBody>
      </p:sp>
      <p:sp>
        <p:nvSpPr>
          <p:cNvPr id="4116" name="Text Box 21"/>
          <p:cNvSpPr>
            <a:spLocks noGrp="1" noChangeArrowheads="1"/>
          </p:cNvSpPr>
          <p:nvPr>
            <p:ph type="subTitle" idx="1"/>
          </p:nvPr>
        </p:nvSpPr>
        <p:spPr>
          <a:xfrm>
            <a:off x="1055688" y="1428750"/>
            <a:ext cx="2373312" cy="2071688"/>
          </a:xfrm>
          <a:noFill/>
        </p:spPr>
        <p:txBody>
          <a:bodyPr/>
          <a:lstStyle/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b="1" dirty="0" smtClean="0">
                <a:solidFill>
                  <a:srgbClr val="FF3300"/>
                </a:solidFill>
                <a:latin typeface="華康黑體(P)-GB5" pitchFamily="34" charset="-120"/>
                <a:ea typeface="華康黑體(P)-GB5" pitchFamily="34" charset="-120"/>
                <a:cs typeface="華康黑體(P)-GB5" pitchFamily="34" charset="-120"/>
              </a:rPr>
              <a:t>      </a:t>
            </a:r>
            <a:r>
              <a:rPr lang="zh-TW" altLang="en-US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深</a:t>
            </a:r>
            <a:r>
              <a:rPr lang="en-US" altLang="zh-TW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通</a:t>
            </a:r>
            <a:r>
              <a:rPr lang="en-US" altLang="zh-TW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廣</a:t>
            </a:r>
            <a:r>
              <a:rPr lang="en-US" altLang="zh-TW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遠</a:t>
            </a:r>
            <a:r>
              <a:rPr lang="en-US" altLang="zh-TW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透</a:t>
            </a:r>
            <a:r>
              <a:rPr lang="en-US" altLang="zh-TW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瀟灑</a:t>
            </a:r>
            <a:r>
              <a:rPr lang="en-US" altLang="zh-TW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lang="zh-TW" altLang="en-US" sz="18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用基督眼睛看</a:t>
            </a:r>
            <a:r>
              <a:rPr lang="en-US" altLang="zh-TW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endParaRPr lang="zh-TW" altLang="en-US" sz="1800" dirty="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用基督的心愛</a:t>
            </a:r>
            <a:r>
              <a:rPr lang="en-US" altLang="zh-TW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神的意識</a:t>
            </a:r>
            <a:r>
              <a:rPr lang="en-US" altLang="zh-TW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穿上基督成新人</a:t>
            </a:r>
            <a:r>
              <a:rPr lang="en-US" altLang="zh-TW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貓頭鷹變鳳凰</a:t>
            </a:r>
            <a:r>
              <a:rPr lang="en-US" altLang="zh-TW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對生命微笑</a:t>
            </a:r>
            <a:r>
              <a:rPr lang="en-US" altLang="zh-TW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化痛苦為祝福</a:t>
            </a:r>
            <a:endParaRPr lang="en-US" altLang="zh-TW" sz="1800" dirty="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7" name="文字方塊 33"/>
          <p:cNvSpPr txBox="1">
            <a:spLocks noChangeArrowheads="1"/>
          </p:cNvSpPr>
          <p:nvPr/>
        </p:nvSpPr>
        <p:spPr bwMode="auto">
          <a:xfrm>
            <a:off x="2187575" y="187325"/>
            <a:ext cx="2357438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  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信仰與生  </a:t>
            </a:r>
            <a:r>
              <a:rPr kumimoji="0" lang="en-US" altLang="zh-TW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活結合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愛主愛人愛教愛國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旅途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向神向人開放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靜默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聖經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 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祈禱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聖事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投入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b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kumimoji="0" lang="zh-TW" altLang="en-US" sz="1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專注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付出感情</a:t>
            </a:r>
            <a:endParaRPr kumimoji="0" lang="en-US" altLang="zh-TW" sz="1800">
              <a:solidFill>
                <a:srgbClr val="000000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lnSpc>
                <a:spcPts val="1700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</a:t>
            </a:r>
            <a:r>
              <a:rPr kumimoji="0" lang="zh-TW" altLang="en-US" sz="17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文字死</a:t>
            </a:r>
            <a:r>
              <a:rPr kumimoji="0" lang="en-US" altLang="zh-TW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7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神</a:t>
            </a:r>
            <a:r>
              <a:rPr kumimoji="0"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活</a:t>
            </a:r>
            <a:endParaRPr kumimoji="0" lang="zh-TW" altLang="en-US" sz="1800">
              <a:solidFill>
                <a:srgbClr val="000000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8" name="文字方塊 34"/>
          <p:cNvSpPr txBox="1">
            <a:spLocks noChangeArrowheads="1"/>
          </p:cNvSpPr>
          <p:nvPr/>
        </p:nvSpPr>
        <p:spPr bwMode="auto">
          <a:xfrm>
            <a:off x="939800" y="3451225"/>
            <a:ext cx="2428875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人格完整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不欺暗室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慎獨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選擇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選擇放棄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向裡用力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堅持到底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培育良心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自我鍛鍊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有為</a:t>
            </a:r>
            <a:r>
              <a:rPr kumimoji="0" lang="zh-TW" altLang="en-US" sz="16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及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有不為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知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情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意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行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不怕苦</a:t>
            </a:r>
          </a:p>
        </p:txBody>
      </p:sp>
      <p:sp>
        <p:nvSpPr>
          <p:cNvPr id="4119" name="文字方塊 22"/>
          <p:cNvSpPr txBox="1">
            <a:spLocks noChangeArrowheads="1"/>
          </p:cNvSpPr>
          <p:nvPr/>
        </p:nvSpPr>
        <p:spPr bwMode="auto">
          <a:xfrm>
            <a:off x="5543550" y="1187450"/>
            <a:ext cx="250031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     激情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</a:t>
            </a:r>
            <a:endParaRPr kumimoji="0" lang="en-US" altLang="zh-TW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以情化理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親親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仁民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愛</a:t>
            </a:r>
            <a:endParaRPr kumimoji="0" lang="en-US" altLang="zh-TW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物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足踏塵世路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肩擔古今愁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喜歡精神  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與物質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憂患意識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感同身受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知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好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樂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愛文化人民土地歷史</a:t>
            </a:r>
          </a:p>
        </p:txBody>
      </p:sp>
      <p:sp>
        <p:nvSpPr>
          <p:cNvPr id="4120" name="文字方塊 23"/>
          <p:cNvSpPr txBox="1">
            <a:spLocks noChangeArrowheads="1"/>
          </p:cNvSpPr>
          <p:nvPr/>
        </p:nvSpPr>
        <p:spPr bwMode="auto">
          <a:xfrm>
            <a:off x="5597525" y="3397250"/>
            <a:ext cx="24098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科學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求真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以理輔情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分析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分辨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斷症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舉一反三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講求證據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願意解釋奧蹟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對話與聆聽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的能力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追求教內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     外學問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微觀      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                與宏觀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4422775" y="142875"/>
            <a:ext cx="229235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非三仇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五官運用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 衛生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FF0000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在工作中成聖</a:t>
            </a:r>
            <a:r>
              <a:rPr kumimoji="0" lang="en-US" altLang="zh-TW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(</a:t>
            </a:r>
            <a:r>
              <a:rPr kumimoji="0" lang="zh-TW" altLang="en-US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教會</a:t>
            </a:r>
            <a:r>
              <a:rPr kumimoji="0" lang="en-US" altLang="zh-TW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41)</a:t>
            </a:r>
            <a:endParaRPr kumimoji="0" lang="zh-TW" altLang="en-US" sz="1400" dirty="0">
              <a:solidFill>
                <a:srgbClr val="0000FF"/>
              </a:solidFill>
              <a:latin typeface="Calibri"/>
              <a:ea typeface="華康儷中黑" pitchFamily="49" charset="-120"/>
              <a:cs typeface="華康黑體-GB5" pitchFamily="49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享受生命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休息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健康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endParaRPr kumimoji="0" lang="zh-TW" altLang="en-US" dirty="0">
              <a:solidFill>
                <a:srgbClr val="0000FF"/>
              </a:solidFill>
              <a:latin typeface="Calibri"/>
              <a:ea typeface="華康儷中黑" pitchFamily="49" charset="-120"/>
              <a:cs typeface="華康黑體-GB5" pitchFamily="49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pc="-1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Common sense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FF0000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節制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心平氣和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簡樸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身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/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心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/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靈平衡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solidFill>
                <a:srgbClr val="0000FF"/>
              </a:solidFill>
              <a:latin typeface="Calibri"/>
              <a:ea typeface="華康儷中黑" pitchFamily="49" charset="-120"/>
            </a:endParaRPr>
          </a:p>
        </p:txBody>
      </p:sp>
      <p:sp>
        <p:nvSpPr>
          <p:cNvPr id="4122" name="文字方塊 25"/>
          <p:cNvSpPr txBox="1">
            <a:spLocks noChangeArrowheads="1"/>
          </p:cNvSpPr>
          <p:nvPr/>
        </p:nvSpPr>
        <p:spPr bwMode="auto">
          <a:xfrm>
            <a:off x="8445500" y="188913"/>
            <a:ext cx="554038" cy="6088062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梵二精神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全人培育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信仰成長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知識</a:t>
            </a:r>
            <a:r>
              <a:rPr kumimoji="0" lang="en-US" altLang="zh-TW" sz="2400" b="1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=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道德</a:t>
            </a:r>
            <a:r>
              <a:rPr kumimoji="0"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(</a:t>
            </a:r>
            <a:r>
              <a:rPr kumimoji="0" lang="zh-TW" altLang="en-US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蘇</a:t>
            </a:r>
            <a:r>
              <a:rPr kumimoji="0"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)</a:t>
            </a:r>
            <a:endParaRPr kumimoji="0" lang="zh-TW" altLang="en-US" sz="1600">
              <a:solidFill>
                <a:srgbClr val="000000"/>
              </a:solidFill>
              <a:latin typeface="華康儷粗宋" pitchFamily="49" charset="-120"/>
              <a:ea typeface="華康儷粗宋" pitchFamily="49" charset="-120"/>
            </a:endParaRPr>
          </a:p>
        </p:txBody>
      </p:sp>
      <p:sp>
        <p:nvSpPr>
          <p:cNvPr id="4123" name="文字方塊 26"/>
          <p:cNvSpPr txBox="1">
            <a:spLocks noChangeArrowheads="1"/>
          </p:cNvSpPr>
          <p:nvPr/>
        </p:nvSpPr>
        <p:spPr bwMode="auto">
          <a:xfrm>
            <a:off x="107950" y="214313"/>
            <a:ext cx="554038" cy="6357937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互動：無大無小無先無後 互相配合 互相規範</a:t>
            </a:r>
          </a:p>
        </p:txBody>
      </p:sp>
      <p:sp>
        <p:nvSpPr>
          <p:cNvPr id="4124" name="文字方塊 27"/>
          <p:cNvSpPr txBox="1">
            <a:spLocks noChangeArrowheads="1"/>
          </p:cNvSpPr>
          <p:nvPr/>
        </p:nvSpPr>
        <p:spPr bwMode="auto">
          <a:xfrm>
            <a:off x="8299450" y="6378575"/>
            <a:ext cx="819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徐錦堯</a:t>
            </a:r>
          </a:p>
        </p:txBody>
      </p:sp>
      <p:sp>
        <p:nvSpPr>
          <p:cNvPr id="4125" name="文字方塊 1"/>
          <p:cNvSpPr txBox="1">
            <a:spLocks noChangeArrowheads="1"/>
          </p:cNvSpPr>
          <p:nvPr/>
        </p:nvSpPr>
        <p:spPr bwMode="auto">
          <a:xfrm>
            <a:off x="728663" y="5683250"/>
            <a:ext cx="1473200" cy="10779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心存</a:t>
            </a:r>
            <a:r>
              <a:rPr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千秋</a:t>
            </a:r>
            <a:endParaRPr lang="en-US" altLang="zh-TW" sz="1600">
              <a:solidFill>
                <a:srgbClr val="FF0000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方能面對</a:t>
            </a:r>
            <a:r>
              <a:rPr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目前</a:t>
            </a: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胸懷</a:t>
            </a:r>
            <a:r>
              <a:rPr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全局</a:t>
            </a:r>
            <a:endParaRPr lang="en-US" altLang="zh-TW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始可經略</a:t>
            </a:r>
            <a:r>
              <a:rPr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一方</a:t>
            </a:r>
            <a:endParaRPr lang="zh-HK" altLang="en-US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</p:txBody>
      </p:sp>
      <p:sp>
        <p:nvSpPr>
          <p:cNvPr id="4126" name="文字方塊 2"/>
          <p:cNvSpPr txBox="1">
            <a:spLocks noChangeArrowheads="1"/>
          </p:cNvSpPr>
          <p:nvPr/>
        </p:nvSpPr>
        <p:spPr bwMode="auto">
          <a:xfrm>
            <a:off x="6588125" y="6096000"/>
            <a:ext cx="1584325" cy="6461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HK" sz="1800">
                <a:solidFill>
                  <a:srgbClr val="000000"/>
                </a:solidFill>
                <a:latin typeface="Arial" charset="0"/>
              </a:rPr>
              <a:t>Think </a:t>
            </a:r>
            <a:r>
              <a:rPr lang="en-US" altLang="zh-HK" sz="1800">
                <a:solidFill>
                  <a:srgbClr val="FF0000"/>
                </a:solidFill>
                <a:latin typeface="Arial" charset="0"/>
              </a:rPr>
              <a:t>globally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HK" sz="1800">
                <a:solidFill>
                  <a:srgbClr val="000000"/>
                </a:solidFill>
                <a:latin typeface="Arial" charset="0"/>
              </a:rPr>
              <a:t>Act </a:t>
            </a:r>
            <a:r>
              <a:rPr lang="en-US" altLang="zh-HK" sz="1800">
                <a:solidFill>
                  <a:srgbClr val="FF0000"/>
                </a:solidFill>
                <a:latin typeface="Arial" charset="0"/>
              </a:rPr>
              <a:t>locally</a:t>
            </a:r>
            <a:endParaRPr lang="zh-HK" altLang="en-US" sz="18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127" name="文字方塊 5"/>
          <p:cNvSpPr txBox="1">
            <a:spLocks noChangeArrowheads="1"/>
          </p:cNvSpPr>
          <p:nvPr/>
        </p:nvSpPr>
        <p:spPr bwMode="auto">
          <a:xfrm>
            <a:off x="6886575" y="188913"/>
            <a:ext cx="1357313" cy="64611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神聖</a:t>
            </a:r>
            <a:r>
              <a:rPr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=</a:t>
            </a: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完整</a:t>
            </a:r>
            <a:endParaRPr lang="en-US" altLang="zh-TW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平衡</a:t>
            </a:r>
            <a:r>
              <a:rPr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  <a:sym typeface="Wingdings" pitchFamily="2" charset="2"/>
              </a:rPr>
              <a:t></a:t>
            </a: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中庸</a:t>
            </a:r>
            <a:endParaRPr lang="zh-HK" altLang="en-US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  <p:sp>
        <p:nvSpPr>
          <p:cNvPr id="4128" name="文字方塊 1"/>
          <p:cNvSpPr txBox="1">
            <a:spLocks noChangeArrowheads="1"/>
          </p:cNvSpPr>
          <p:nvPr/>
        </p:nvSpPr>
        <p:spPr bwMode="auto">
          <a:xfrm>
            <a:off x="719138" y="80963"/>
            <a:ext cx="1431925" cy="100806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ts val="1900"/>
              </a:lnSpc>
              <a:spcBef>
                <a:spcPct val="0"/>
              </a:spcBef>
              <a:buFontTx/>
              <a:buNone/>
            </a:pPr>
            <a:r>
              <a:rPr lang="en-US" altLang="zh-TW" sz="1800">
                <a:solidFill>
                  <a:srgbClr val="000000"/>
                </a:solidFill>
                <a:latin typeface="Arial" charset="0"/>
              </a:rPr>
              <a:t>The glory of God is </a:t>
            </a:r>
            <a:r>
              <a:rPr lang="en-US" altLang="zh-TW" sz="1800">
                <a:solidFill>
                  <a:srgbClr val="FF0000"/>
                </a:solidFill>
                <a:latin typeface="Arial" charset="0"/>
              </a:rPr>
              <a:t>man fully alive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solidFill>
                  <a:srgbClr val="000000"/>
                </a:solidFill>
                <a:ea typeface="華康儷中黑" pitchFamily="49" charset="-120"/>
              </a:rPr>
              <a:t>教父聖依肋內</a:t>
            </a:r>
            <a:r>
              <a:rPr lang="en-US" altLang="zh-TW" sz="1200">
                <a:solidFill>
                  <a:srgbClr val="000000"/>
                </a:solidFill>
                <a:ea typeface="華康儷中黑" pitchFamily="49" charset="-120"/>
              </a:rPr>
              <a:t>140</a:t>
            </a:r>
          </a:p>
        </p:txBody>
      </p:sp>
    </p:spTree>
    <p:extLst>
      <p:ext uri="{BB962C8B-B14F-4D97-AF65-F5344CB8AC3E}">
        <p14:creationId xmlns:p14="http://schemas.microsoft.com/office/powerpoint/2010/main" val="384423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zh-HK" altLang="en-US" dirty="0"/>
          </a:p>
        </p:txBody>
      </p:sp>
      <p:sp>
        <p:nvSpPr>
          <p:cNvPr id="4" name="矩形 3"/>
          <p:cNvSpPr/>
          <p:nvPr/>
        </p:nvSpPr>
        <p:spPr>
          <a:xfrm>
            <a:off x="827584" y="332656"/>
            <a:ext cx="7488832" cy="5914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6000"/>
              </a:lnSpc>
              <a:spcAft>
                <a:spcPts val="1200"/>
              </a:spcAft>
            </a:pPr>
            <a:r>
              <a:rPr lang="zh-TW" altLang="en-US" sz="4400" u="sng" spc="600" dirty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靈性生命</a:t>
            </a:r>
            <a:endParaRPr lang="en-US" altLang="zh-TW" sz="4400" u="sng" spc="600" dirty="0">
              <a:solidFill>
                <a:srgbClr val="0000FF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</a:pPr>
            <a:r>
              <a:rPr lang="zh-TW" altLang="en-US" sz="4000" dirty="0" smtClean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穿上基督成新人</a:t>
            </a:r>
            <a:endParaRPr lang="en-US" altLang="zh-TW" sz="4000" dirty="0" smtClean="0">
              <a:solidFill>
                <a:srgbClr val="FF0000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</a:pPr>
            <a:r>
              <a:rPr lang="zh-TW" altLang="en-US" sz="4000" dirty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用基督眼睛看</a:t>
            </a:r>
            <a:r>
              <a:rPr lang="en-US" altLang="zh-TW" sz="40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 </a:t>
            </a:r>
            <a:r>
              <a:rPr lang="zh-TW" altLang="en-US" sz="40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用基督的心愛</a:t>
            </a:r>
            <a:endParaRPr lang="zh-TW" altLang="en-US" sz="4000" dirty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36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深</a:t>
            </a:r>
            <a:r>
              <a:rPr lang="en-US" altLang="zh-TW" sz="40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通</a:t>
            </a:r>
            <a:r>
              <a:rPr lang="en-US" altLang="zh-TW" sz="40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廣</a:t>
            </a:r>
            <a:r>
              <a:rPr lang="en-US" altLang="zh-TW" sz="40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遠</a:t>
            </a:r>
            <a:r>
              <a:rPr lang="en-US" altLang="zh-TW" sz="40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透</a:t>
            </a:r>
            <a:r>
              <a:rPr lang="en-US" altLang="zh-TW" sz="40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</a:p>
          <a:p>
            <a:pPr algn="ctr">
              <a:lnSpc>
                <a:spcPts val="6000"/>
              </a:lnSpc>
            </a:pPr>
            <a:r>
              <a:rPr lang="zh-TW" altLang="en-US" sz="40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貓頭鷹變鳳凰</a:t>
            </a:r>
            <a:endParaRPr lang="en-US" altLang="zh-TW" sz="4000" dirty="0" smtClean="0">
              <a:solidFill>
                <a:srgbClr val="0000FF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4000"/>
              </a:lnSpc>
            </a:pPr>
            <a:r>
              <a:rPr lang="zh-TW" altLang="en-US" sz="40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梧桐</a:t>
            </a:r>
            <a:r>
              <a:rPr lang="en-US" altLang="zh-TW" sz="40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40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鍊實</a:t>
            </a:r>
            <a:r>
              <a:rPr lang="en-US" altLang="zh-TW" sz="40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40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醴泉 </a:t>
            </a:r>
            <a:endParaRPr lang="en-US" altLang="zh-TW" sz="4000" dirty="0" smtClean="0">
              <a:solidFill>
                <a:srgbClr val="0000FF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  <a:spcBef>
                <a:spcPts val="600"/>
              </a:spcBef>
            </a:pPr>
            <a:r>
              <a:rPr lang="zh-TW" altLang="en-US" sz="4000" dirty="0" smtClean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瀟灑</a:t>
            </a:r>
            <a:r>
              <a:rPr lang="en-US" altLang="zh-TW" sz="4000" dirty="0" smtClean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4000" dirty="0" smtClean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對生命微笑</a:t>
            </a:r>
            <a:endParaRPr lang="en-US" altLang="zh-TW" sz="4000" dirty="0" smtClean="0">
              <a:solidFill>
                <a:srgbClr val="FF0000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</a:pPr>
            <a:r>
              <a:rPr lang="zh-TW" altLang="en-US" sz="4000" dirty="0" smtClean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化痛苦為祝福</a:t>
            </a:r>
          </a:p>
        </p:txBody>
      </p:sp>
    </p:spTree>
    <p:extLst>
      <p:ext uri="{BB962C8B-B14F-4D97-AF65-F5344CB8AC3E}">
        <p14:creationId xmlns:p14="http://schemas.microsoft.com/office/powerpoint/2010/main" val="285967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3"/>
          <p:cNvSpPr/>
          <p:nvPr/>
        </p:nvSpPr>
        <p:spPr>
          <a:xfrm>
            <a:off x="928688" y="77788"/>
            <a:ext cx="7143750" cy="671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sp>
        <p:nvSpPr>
          <p:cNvPr id="5" name="橢圓 4"/>
          <p:cNvSpPr/>
          <p:nvPr/>
        </p:nvSpPr>
        <p:spPr>
          <a:xfrm>
            <a:off x="4027488" y="2962275"/>
            <a:ext cx="928687" cy="8572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cxnSp>
        <p:nvCxnSpPr>
          <p:cNvPr id="7" name="直線接點 6"/>
          <p:cNvCxnSpPr/>
          <p:nvPr/>
        </p:nvCxnSpPr>
        <p:spPr>
          <a:xfrm rot="10800000" flipH="1">
            <a:off x="928688" y="3448050"/>
            <a:ext cx="7143750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endCxn id="4" idx="4"/>
          </p:cNvCxnSpPr>
          <p:nvPr/>
        </p:nvCxnSpPr>
        <p:spPr>
          <a:xfrm rot="16200000" flipH="1">
            <a:off x="1116013" y="3408363"/>
            <a:ext cx="6724650" cy="444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3"/>
          </p:cNvCxnSpPr>
          <p:nvPr/>
        </p:nvCxnSpPr>
        <p:spPr>
          <a:xfrm rot="5400000" flipH="1" flipV="1">
            <a:off x="2083594" y="891381"/>
            <a:ext cx="4808538" cy="50260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4" idx="1"/>
            <a:endCxn id="4" idx="5"/>
          </p:cNvCxnSpPr>
          <p:nvPr/>
        </p:nvCxnSpPr>
        <p:spPr>
          <a:xfrm rot="16200000" flipH="1">
            <a:off x="2126456" y="908844"/>
            <a:ext cx="4748213" cy="50514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橢圓 14"/>
          <p:cNvSpPr/>
          <p:nvPr/>
        </p:nvSpPr>
        <p:spPr>
          <a:xfrm>
            <a:off x="3225800" y="2181225"/>
            <a:ext cx="2560638" cy="24622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sp>
        <p:nvSpPr>
          <p:cNvPr id="4105" name="文字方塊 15"/>
          <p:cNvSpPr txBox="1">
            <a:spLocks noChangeArrowheads="1"/>
          </p:cNvSpPr>
          <p:nvPr/>
        </p:nvSpPr>
        <p:spPr bwMode="auto">
          <a:xfrm>
            <a:off x="3987800" y="3119438"/>
            <a:ext cx="10001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3000" b="1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互動</a:t>
            </a:r>
          </a:p>
        </p:txBody>
      </p:sp>
      <p:sp>
        <p:nvSpPr>
          <p:cNvPr id="4106" name="文字方塊 16"/>
          <p:cNvSpPr txBox="1">
            <a:spLocks noChangeArrowheads="1"/>
          </p:cNvSpPr>
          <p:nvPr/>
        </p:nvSpPr>
        <p:spPr bwMode="auto">
          <a:xfrm>
            <a:off x="3708400" y="2366963"/>
            <a:ext cx="841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宗教</a:t>
            </a:r>
          </a:p>
        </p:txBody>
      </p:sp>
      <p:sp>
        <p:nvSpPr>
          <p:cNvPr id="4107" name="文字方塊 21"/>
          <p:cNvSpPr txBox="1">
            <a:spLocks noChangeArrowheads="1"/>
          </p:cNvSpPr>
          <p:nvPr/>
        </p:nvSpPr>
        <p:spPr bwMode="auto">
          <a:xfrm>
            <a:off x="3281363" y="2895600"/>
            <a:ext cx="8620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靈性</a:t>
            </a:r>
          </a:p>
        </p:txBody>
      </p:sp>
      <p:sp>
        <p:nvSpPr>
          <p:cNvPr id="4108" name="文字方塊 22"/>
          <p:cNvSpPr txBox="1">
            <a:spLocks noChangeArrowheads="1"/>
          </p:cNvSpPr>
          <p:nvPr/>
        </p:nvSpPr>
        <p:spPr bwMode="auto">
          <a:xfrm>
            <a:off x="4473575" y="2346325"/>
            <a:ext cx="884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身體</a:t>
            </a:r>
          </a:p>
        </p:txBody>
      </p:sp>
      <p:sp>
        <p:nvSpPr>
          <p:cNvPr id="4109" name="文字方塊 23"/>
          <p:cNvSpPr txBox="1">
            <a:spLocks noChangeArrowheads="1"/>
          </p:cNvSpPr>
          <p:nvPr/>
        </p:nvSpPr>
        <p:spPr bwMode="auto">
          <a:xfrm>
            <a:off x="3292475" y="3462338"/>
            <a:ext cx="850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道德</a:t>
            </a:r>
          </a:p>
        </p:txBody>
      </p:sp>
      <p:sp>
        <p:nvSpPr>
          <p:cNvPr id="4110" name="文字方塊 24"/>
          <p:cNvSpPr txBox="1">
            <a:spLocks noChangeArrowheads="1"/>
          </p:cNvSpPr>
          <p:nvPr/>
        </p:nvSpPr>
        <p:spPr bwMode="auto">
          <a:xfrm>
            <a:off x="3748088" y="3962400"/>
            <a:ext cx="8239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群育</a:t>
            </a:r>
          </a:p>
        </p:txBody>
      </p:sp>
      <p:sp>
        <p:nvSpPr>
          <p:cNvPr id="4111" name="文字方塊 25"/>
          <p:cNvSpPr txBox="1">
            <a:spLocks noChangeArrowheads="1"/>
          </p:cNvSpPr>
          <p:nvPr/>
        </p:nvSpPr>
        <p:spPr bwMode="auto">
          <a:xfrm>
            <a:off x="4484688" y="3967163"/>
            <a:ext cx="801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美育</a:t>
            </a:r>
          </a:p>
        </p:txBody>
      </p:sp>
      <p:sp>
        <p:nvSpPr>
          <p:cNvPr id="4112" name="文字方塊 26"/>
          <p:cNvSpPr txBox="1">
            <a:spLocks noChangeArrowheads="1"/>
          </p:cNvSpPr>
          <p:nvPr/>
        </p:nvSpPr>
        <p:spPr bwMode="auto">
          <a:xfrm>
            <a:off x="4924425" y="3433763"/>
            <a:ext cx="862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理性</a:t>
            </a:r>
          </a:p>
        </p:txBody>
      </p:sp>
      <p:sp>
        <p:nvSpPr>
          <p:cNvPr id="4113" name="文字方塊 27"/>
          <p:cNvSpPr txBox="1">
            <a:spLocks noChangeArrowheads="1"/>
          </p:cNvSpPr>
          <p:nvPr/>
        </p:nvSpPr>
        <p:spPr bwMode="auto">
          <a:xfrm>
            <a:off x="4929188" y="2895600"/>
            <a:ext cx="857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感情</a:t>
            </a:r>
          </a:p>
        </p:txBody>
      </p:sp>
      <p:sp>
        <p:nvSpPr>
          <p:cNvPr id="4114" name="文字方塊 28"/>
          <p:cNvSpPr txBox="1">
            <a:spLocks noChangeArrowheads="1"/>
          </p:cNvSpPr>
          <p:nvPr/>
        </p:nvSpPr>
        <p:spPr bwMode="auto">
          <a:xfrm>
            <a:off x="2368550" y="4654550"/>
            <a:ext cx="221456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      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 親親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仁民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愛     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  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物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老吾老以及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溝通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虛而待物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(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心齋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)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肯定自己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欣賞別人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學習別人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豐富自己   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道不同正好為謀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                    易地而處                </a:t>
            </a:r>
            <a:endParaRPr kumimoji="0" lang="zh-TW" altLang="en-US" sz="1800">
              <a:solidFill>
                <a:srgbClr val="000000"/>
              </a:solidFill>
            </a:endParaRPr>
          </a:p>
        </p:txBody>
      </p:sp>
      <p:sp>
        <p:nvSpPr>
          <p:cNvPr id="4115" name="文字方塊 29"/>
          <p:cNvSpPr txBox="1">
            <a:spLocks noChangeArrowheads="1"/>
          </p:cNvSpPr>
          <p:nvPr/>
        </p:nvSpPr>
        <p:spPr bwMode="auto">
          <a:xfrm>
            <a:off x="4489450" y="4632325"/>
            <a:ext cx="2225675" cy="205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 藝術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音樂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手工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繪畫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聲樂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藝術史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藝術創作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藝術觀摩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藝術欣賞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背誦美麗的詩詞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公私環境的美化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培養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品味</a:t>
            </a:r>
          </a:p>
        </p:txBody>
      </p:sp>
      <p:sp>
        <p:nvSpPr>
          <p:cNvPr id="4116" name="Text Box 21"/>
          <p:cNvSpPr>
            <a:spLocks noGrp="1" noChangeArrowheads="1"/>
          </p:cNvSpPr>
          <p:nvPr>
            <p:ph type="subTitle" idx="1"/>
          </p:nvPr>
        </p:nvSpPr>
        <p:spPr>
          <a:xfrm>
            <a:off x="1055688" y="1428750"/>
            <a:ext cx="2373312" cy="2071688"/>
          </a:xfrm>
          <a:noFill/>
        </p:spPr>
        <p:txBody>
          <a:bodyPr/>
          <a:lstStyle/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b="1" smtClean="0">
                <a:solidFill>
                  <a:srgbClr val="FF3300"/>
                </a:solidFill>
                <a:latin typeface="華康黑體(P)-GB5" pitchFamily="34" charset="-120"/>
                <a:ea typeface="華康黑體(P)-GB5" pitchFamily="34" charset="-120"/>
                <a:cs typeface="華康黑體(P)-GB5" pitchFamily="34" charset="-120"/>
              </a:rPr>
              <a:t>      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深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通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廣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遠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透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瀟灑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lang="zh-TW" altLang="en-US" sz="180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用基督眼睛看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endParaRPr lang="zh-TW" altLang="en-US" sz="180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用基督的心愛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神的意識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穿上基督成新人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貓頭鷹變鳳凰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對生命微笑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化痛苦為祝福</a:t>
            </a:r>
            <a:endParaRPr lang="en-US" altLang="zh-TW" sz="180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7" name="文字方塊 33"/>
          <p:cNvSpPr txBox="1">
            <a:spLocks noChangeArrowheads="1"/>
          </p:cNvSpPr>
          <p:nvPr/>
        </p:nvSpPr>
        <p:spPr bwMode="auto">
          <a:xfrm>
            <a:off x="2187575" y="187325"/>
            <a:ext cx="2357438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  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信仰與生  </a:t>
            </a:r>
            <a:r>
              <a:rPr kumimoji="0" lang="en-US" altLang="zh-TW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活結合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愛主愛人愛教愛國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旅途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向神向人開放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靜默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聖經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 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祈禱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聖事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投入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b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kumimoji="0" lang="zh-TW" altLang="en-US" sz="1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專注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付出感情</a:t>
            </a:r>
            <a:endParaRPr kumimoji="0" lang="en-US" altLang="zh-TW" sz="1800">
              <a:solidFill>
                <a:srgbClr val="000000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lnSpc>
                <a:spcPts val="1700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</a:t>
            </a:r>
            <a:r>
              <a:rPr kumimoji="0" lang="zh-TW" altLang="en-US" sz="17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文字死</a:t>
            </a:r>
            <a:r>
              <a:rPr kumimoji="0" lang="en-US" altLang="zh-TW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7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神</a:t>
            </a:r>
            <a:r>
              <a:rPr kumimoji="0"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活</a:t>
            </a:r>
            <a:endParaRPr kumimoji="0" lang="zh-TW" altLang="en-US" sz="1800">
              <a:solidFill>
                <a:srgbClr val="000000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8" name="文字方塊 34"/>
          <p:cNvSpPr txBox="1">
            <a:spLocks noChangeArrowheads="1"/>
          </p:cNvSpPr>
          <p:nvPr/>
        </p:nvSpPr>
        <p:spPr bwMode="auto">
          <a:xfrm>
            <a:off x="939800" y="3451225"/>
            <a:ext cx="2428875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人格完整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不欺暗室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慎獨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選擇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 dirty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選擇放棄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</a:t>
            </a:r>
            <a:r>
              <a:rPr kumimoji="0" lang="zh-TW" altLang="en-US" sz="1800" dirty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向裡用力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堅持到底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 dirty="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培育良心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自我鍛鍊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有為</a:t>
            </a:r>
            <a:r>
              <a:rPr kumimoji="0" lang="zh-TW" altLang="en-US" sz="16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及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有不為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知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情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意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行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不怕苦</a:t>
            </a:r>
          </a:p>
        </p:txBody>
      </p:sp>
      <p:sp>
        <p:nvSpPr>
          <p:cNvPr id="4119" name="文字方塊 22"/>
          <p:cNvSpPr txBox="1">
            <a:spLocks noChangeArrowheads="1"/>
          </p:cNvSpPr>
          <p:nvPr/>
        </p:nvSpPr>
        <p:spPr bwMode="auto">
          <a:xfrm>
            <a:off x="5543550" y="1187450"/>
            <a:ext cx="250031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     激情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</a:t>
            </a:r>
            <a:endParaRPr kumimoji="0" lang="en-US" altLang="zh-TW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以情化理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親親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仁民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愛</a:t>
            </a:r>
            <a:endParaRPr kumimoji="0" lang="en-US" altLang="zh-TW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物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足踏塵世路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肩擔古今愁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喜歡精神  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與物質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憂患意識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感同身受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知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好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樂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愛文化人民土地歷史</a:t>
            </a:r>
          </a:p>
        </p:txBody>
      </p:sp>
      <p:sp>
        <p:nvSpPr>
          <p:cNvPr id="4120" name="文字方塊 23"/>
          <p:cNvSpPr txBox="1">
            <a:spLocks noChangeArrowheads="1"/>
          </p:cNvSpPr>
          <p:nvPr/>
        </p:nvSpPr>
        <p:spPr bwMode="auto">
          <a:xfrm>
            <a:off x="5597525" y="3397250"/>
            <a:ext cx="24098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科學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求真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以理輔情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分析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分辨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斷症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舉一反三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講求證據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願意解釋奧蹟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對話與聆聽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的能力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追求教內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     外學問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微觀      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                與宏觀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4422775" y="142875"/>
            <a:ext cx="229235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非三仇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五官運用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 衛生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FF0000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在工作中成聖</a:t>
            </a:r>
            <a:r>
              <a:rPr kumimoji="0" lang="en-US" altLang="zh-TW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(</a:t>
            </a:r>
            <a:r>
              <a:rPr kumimoji="0" lang="zh-TW" altLang="en-US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教會</a:t>
            </a:r>
            <a:r>
              <a:rPr kumimoji="0" lang="en-US" altLang="zh-TW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41)</a:t>
            </a:r>
            <a:endParaRPr kumimoji="0" lang="zh-TW" altLang="en-US" sz="1400" dirty="0">
              <a:solidFill>
                <a:srgbClr val="0000FF"/>
              </a:solidFill>
              <a:latin typeface="Calibri"/>
              <a:ea typeface="華康儷中黑" pitchFamily="49" charset="-120"/>
              <a:cs typeface="華康黑體-GB5" pitchFamily="49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享受生命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休息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健康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endParaRPr kumimoji="0" lang="zh-TW" altLang="en-US" dirty="0">
              <a:solidFill>
                <a:srgbClr val="0000FF"/>
              </a:solidFill>
              <a:latin typeface="Calibri"/>
              <a:ea typeface="華康儷中黑" pitchFamily="49" charset="-120"/>
              <a:cs typeface="華康黑體-GB5" pitchFamily="49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pc="-1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Common sense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FF0000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節制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心平氣和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簡樸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身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/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心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/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靈平衡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solidFill>
                <a:srgbClr val="0000FF"/>
              </a:solidFill>
              <a:latin typeface="Calibri"/>
              <a:ea typeface="華康儷中黑" pitchFamily="49" charset="-120"/>
            </a:endParaRPr>
          </a:p>
        </p:txBody>
      </p:sp>
      <p:sp>
        <p:nvSpPr>
          <p:cNvPr id="4122" name="文字方塊 25"/>
          <p:cNvSpPr txBox="1">
            <a:spLocks noChangeArrowheads="1"/>
          </p:cNvSpPr>
          <p:nvPr/>
        </p:nvSpPr>
        <p:spPr bwMode="auto">
          <a:xfrm>
            <a:off x="8445500" y="188913"/>
            <a:ext cx="554038" cy="6088062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梵二精神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全人培育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信仰成長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知識</a:t>
            </a:r>
            <a:r>
              <a:rPr kumimoji="0" lang="en-US" altLang="zh-TW" sz="2400" b="1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=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道德</a:t>
            </a:r>
            <a:r>
              <a:rPr kumimoji="0"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(</a:t>
            </a:r>
            <a:r>
              <a:rPr kumimoji="0" lang="zh-TW" altLang="en-US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蘇</a:t>
            </a:r>
            <a:r>
              <a:rPr kumimoji="0"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)</a:t>
            </a:r>
            <a:endParaRPr kumimoji="0" lang="zh-TW" altLang="en-US" sz="1600">
              <a:solidFill>
                <a:srgbClr val="000000"/>
              </a:solidFill>
              <a:latin typeface="華康儷粗宋" pitchFamily="49" charset="-120"/>
              <a:ea typeface="華康儷粗宋" pitchFamily="49" charset="-120"/>
            </a:endParaRPr>
          </a:p>
        </p:txBody>
      </p:sp>
      <p:sp>
        <p:nvSpPr>
          <p:cNvPr id="4123" name="文字方塊 26"/>
          <p:cNvSpPr txBox="1">
            <a:spLocks noChangeArrowheads="1"/>
          </p:cNvSpPr>
          <p:nvPr/>
        </p:nvSpPr>
        <p:spPr bwMode="auto">
          <a:xfrm>
            <a:off x="107950" y="214313"/>
            <a:ext cx="554038" cy="6357937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互動：無大無小無先無後 互相配合 互相規範</a:t>
            </a:r>
          </a:p>
        </p:txBody>
      </p:sp>
      <p:sp>
        <p:nvSpPr>
          <p:cNvPr id="4124" name="文字方塊 27"/>
          <p:cNvSpPr txBox="1">
            <a:spLocks noChangeArrowheads="1"/>
          </p:cNvSpPr>
          <p:nvPr/>
        </p:nvSpPr>
        <p:spPr bwMode="auto">
          <a:xfrm>
            <a:off x="8299450" y="6378575"/>
            <a:ext cx="819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徐錦堯</a:t>
            </a:r>
          </a:p>
        </p:txBody>
      </p:sp>
      <p:sp>
        <p:nvSpPr>
          <p:cNvPr id="4125" name="文字方塊 1"/>
          <p:cNvSpPr txBox="1">
            <a:spLocks noChangeArrowheads="1"/>
          </p:cNvSpPr>
          <p:nvPr/>
        </p:nvSpPr>
        <p:spPr bwMode="auto">
          <a:xfrm>
            <a:off x="728663" y="5683250"/>
            <a:ext cx="1473200" cy="10779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心存</a:t>
            </a:r>
            <a:r>
              <a:rPr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千秋</a:t>
            </a:r>
            <a:endParaRPr lang="en-US" altLang="zh-TW" sz="1600">
              <a:solidFill>
                <a:srgbClr val="FF0000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方能面對</a:t>
            </a:r>
            <a:r>
              <a:rPr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目前</a:t>
            </a: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胸懷</a:t>
            </a:r>
            <a:r>
              <a:rPr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全局</a:t>
            </a:r>
            <a:endParaRPr lang="en-US" altLang="zh-TW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始可經略</a:t>
            </a:r>
            <a:r>
              <a:rPr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一方</a:t>
            </a:r>
            <a:endParaRPr lang="zh-HK" altLang="en-US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</p:txBody>
      </p:sp>
      <p:sp>
        <p:nvSpPr>
          <p:cNvPr id="4126" name="文字方塊 2"/>
          <p:cNvSpPr txBox="1">
            <a:spLocks noChangeArrowheads="1"/>
          </p:cNvSpPr>
          <p:nvPr/>
        </p:nvSpPr>
        <p:spPr bwMode="auto">
          <a:xfrm>
            <a:off x="6588125" y="6096000"/>
            <a:ext cx="1584325" cy="6461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HK" sz="1800">
                <a:solidFill>
                  <a:srgbClr val="000000"/>
                </a:solidFill>
                <a:latin typeface="Arial" charset="0"/>
              </a:rPr>
              <a:t>Think </a:t>
            </a:r>
            <a:r>
              <a:rPr lang="en-US" altLang="zh-HK" sz="1800">
                <a:solidFill>
                  <a:srgbClr val="FF0000"/>
                </a:solidFill>
                <a:latin typeface="Arial" charset="0"/>
              </a:rPr>
              <a:t>globally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HK" sz="1800">
                <a:solidFill>
                  <a:srgbClr val="000000"/>
                </a:solidFill>
                <a:latin typeface="Arial" charset="0"/>
              </a:rPr>
              <a:t>Act </a:t>
            </a:r>
            <a:r>
              <a:rPr lang="en-US" altLang="zh-HK" sz="1800">
                <a:solidFill>
                  <a:srgbClr val="FF0000"/>
                </a:solidFill>
                <a:latin typeface="Arial" charset="0"/>
              </a:rPr>
              <a:t>locally</a:t>
            </a:r>
            <a:endParaRPr lang="zh-HK" altLang="en-US" sz="18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127" name="文字方塊 5"/>
          <p:cNvSpPr txBox="1">
            <a:spLocks noChangeArrowheads="1"/>
          </p:cNvSpPr>
          <p:nvPr/>
        </p:nvSpPr>
        <p:spPr bwMode="auto">
          <a:xfrm>
            <a:off x="6886575" y="188913"/>
            <a:ext cx="1357313" cy="64611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神聖</a:t>
            </a:r>
            <a:r>
              <a:rPr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=</a:t>
            </a: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完整</a:t>
            </a:r>
            <a:endParaRPr lang="en-US" altLang="zh-TW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平衡</a:t>
            </a:r>
            <a:r>
              <a:rPr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  <a:sym typeface="Wingdings" pitchFamily="2" charset="2"/>
              </a:rPr>
              <a:t></a:t>
            </a: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中庸</a:t>
            </a:r>
            <a:endParaRPr lang="zh-HK" altLang="en-US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  <p:sp>
        <p:nvSpPr>
          <p:cNvPr id="4128" name="文字方塊 1"/>
          <p:cNvSpPr txBox="1">
            <a:spLocks noChangeArrowheads="1"/>
          </p:cNvSpPr>
          <p:nvPr/>
        </p:nvSpPr>
        <p:spPr bwMode="auto">
          <a:xfrm>
            <a:off x="719138" y="80963"/>
            <a:ext cx="1431925" cy="100806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ts val="1900"/>
              </a:lnSpc>
              <a:spcBef>
                <a:spcPct val="0"/>
              </a:spcBef>
              <a:buFontTx/>
              <a:buNone/>
            </a:pPr>
            <a:r>
              <a:rPr lang="en-US" altLang="zh-TW" sz="1800">
                <a:solidFill>
                  <a:srgbClr val="000000"/>
                </a:solidFill>
                <a:latin typeface="Arial" charset="0"/>
              </a:rPr>
              <a:t>The glory of God is </a:t>
            </a:r>
            <a:r>
              <a:rPr lang="en-US" altLang="zh-TW" sz="1800">
                <a:solidFill>
                  <a:srgbClr val="FF0000"/>
                </a:solidFill>
                <a:latin typeface="Arial" charset="0"/>
              </a:rPr>
              <a:t>man fully alive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solidFill>
                  <a:srgbClr val="000000"/>
                </a:solidFill>
                <a:ea typeface="華康儷中黑" pitchFamily="49" charset="-120"/>
              </a:rPr>
              <a:t>教父聖依肋內</a:t>
            </a:r>
            <a:r>
              <a:rPr lang="en-US" altLang="zh-TW" sz="1200">
                <a:solidFill>
                  <a:srgbClr val="000000"/>
                </a:solidFill>
                <a:ea typeface="華康儷中黑" pitchFamily="49" charset="-120"/>
              </a:rPr>
              <a:t>140</a:t>
            </a:r>
          </a:p>
        </p:txBody>
      </p:sp>
    </p:spTree>
    <p:extLst>
      <p:ext uri="{BB962C8B-B14F-4D97-AF65-F5344CB8AC3E}">
        <p14:creationId xmlns:p14="http://schemas.microsoft.com/office/powerpoint/2010/main" val="16698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4065</Words>
  <Application>Microsoft Office PowerPoint</Application>
  <PresentationFormat>如螢幕大小 (4:3)</PresentationFormat>
  <Paragraphs>672</Paragraphs>
  <Slides>24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2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38" baseType="lpstr">
      <vt:lpstr>華康粗黑體</vt:lpstr>
      <vt:lpstr>華康黑體(P)-GB5</vt:lpstr>
      <vt:lpstr>華康黑體-GB5</vt:lpstr>
      <vt:lpstr>華康儷中宋(P)</vt:lpstr>
      <vt:lpstr>華康儷中黑</vt:lpstr>
      <vt:lpstr>華康儷粗宋</vt:lpstr>
      <vt:lpstr>新細明體</vt:lpstr>
      <vt:lpstr>標楷體</vt:lpstr>
      <vt:lpstr>Arial</vt:lpstr>
      <vt:lpstr>Calibri</vt:lpstr>
      <vt:lpstr>Wingdings</vt:lpstr>
      <vt:lpstr>Office 佈景主題</vt:lpstr>
      <vt:lpstr>1_Office 佈景主題</vt:lpstr>
      <vt:lpstr>Document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LukeTsui</dc:creator>
  <cp:lastModifiedBy>Jin Yao Xu</cp:lastModifiedBy>
  <cp:revision>17</cp:revision>
  <dcterms:created xsi:type="dcterms:W3CDTF">2018-02-02T14:33:05Z</dcterms:created>
  <dcterms:modified xsi:type="dcterms:W3CDTF">2024-07-13T15:55:14Z</dcterms:modified>
</cp:coreProperties>
</file>