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5" r:id="rId7"/>
    <p:sldId id="269" r:id="rId8"/>
    <p:sldId id="270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6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94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63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917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B012-015E-4F6E-A9C4-E2D9884A21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0722-3988-4140-B4CB-10F161352C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2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0067-C025-45F0-A470-8330C63633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842D-96C1-4EF4-BB8B-9F610AC6E0C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A1AE-985C-4B5F-8074-AEF7D45269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9698-B4BF-440D-BA25-ADDB2B9D3C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0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399D-0E6B-4CAE-BF1A-1BB627D818F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DD00-67E3-4DB3-9EEC-A6339DC4D88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1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18E0-66F5-4DA8-AC7A-D01F570DC5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DF19-9740-4083-A513-C72D7EA8927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B15A-867C-4AED-9EF6-417F70DB55E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878C-CA76-4708-9715-07F6A77891D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3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9E42-E26D-4602-8FEC-8804511F9F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A7F8-2383-4622-8741-7B0810CFB9F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73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39DB-4C60-41FA-9FBF-7CCF9ADDAFC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F87-9A3F-4165-A96D-98CF82FD7C0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916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583-FF77-4C5A-91D8-E87FE8B36C0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D86D-537C-40AD-9D04-2F5FA038C03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626-BEC1-4F71-8946-04C5F795DA4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D548-344E-4A48-AC8E-A9403A11A1F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6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AB9C-EB7D-42AB-B301-E2E3408ADF0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C198-92A2-45A1-B89B-94F1B72E21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5EE9-AA70-427F-9263-FADFEEB7C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9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81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9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4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2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51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E2F9-A72E-4D85-9E9F-E377C1ACFD11}" type="datetimeFigureOut">
              <a:rPr lang="zh-HK" altLang="en-US" smtClean="0"/>
              <a:t>13/7/2024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FB229-C275-45ED-8302-B63F55693E0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2024/7/13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3B8BDA-BA91-4F74-BE75-A00E3800C6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HK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第二課：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挑戰人生之謎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天主教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是一個「正視人生者」的宗教。基督徒不會逃避人生的問題，反而會主動地面對。</a:t>
            </a:r>
          </a:p>
          <a:p>
            <a:pPr algn="l">
              <a:lnSpc>
                <a:spcPts val="4200"/>
              </a:lnSpc>
              <a:spcBef>
                <a:spcPts val="60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宣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室求賢訪逐臣，賈生才調更無倫；</a:t>
            </a:r>
          </a:p>
          <a:p>
            <a:pPr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可憐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夜半虛前席，不問蒼生問鬼神。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一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位古希臘皇帝問：「人生最好的是什麼？」一位哲學家回答說：「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人生最好的，就是不要問有關人生的問題！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你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不去問它，反而可以醉生夢死地了此一生。一旦問起來，便會發現人生中有極多不能明白，也無法掌握的東西，迫使人在無可奈何中過活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9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512281"/>
            <a:ext cx="813690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道德生命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(integrity)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  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慎獨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28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放棄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有為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有不為</a:t>
            </a:r>
            <a:endParaRPr lang="en-US" altLang="zh-TW" sz="40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  <a:p>
            <a:pPr algn="ctr">
              <a:lnSpc>
                <a:spcPts val="4400"/>
              </a:lnSpc>
              <a:spcAft>
                <a:spcPts val="600"/>
              </a:spcAft>
            </a:pP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愛人不親反其仁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不怨天不尤人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下學而上達</a:t>
            </a:r>
            <a:endParaRPr lang="en-US" altLang="zh-TW" sz="32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培育良心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2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 dirty="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6198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692696"/>
            <a:ext cx="8352928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群育培養</a:t>
            </a:r>
            <a:endParaRPr lang="en-US" altLang="zh-TW" sz="4400" u="sng" spc="6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老吾老以及人之老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溝通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虛而待物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心齋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>
              <a:lnSpc>
                <a:spcPts val="37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肯定自己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欣賞別人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7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學習別人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豐富自己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800"/>
              </a:spcBef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道不同正好為謀  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不要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unfriend)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    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04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9721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00162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美育培養 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音樂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手工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繪畫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聲樂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藝術史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藝術創作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藝術欣賞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背誦美麗的詩詞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公私環境的美化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0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7264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62068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理性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理輔情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科學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求真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分析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對症下藥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fontAlgn="base">
              <a:spcBef>
                <a:spcPts val="1200"/>
              </a:spcBef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講求證據 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對話與聆聽的能力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追求教內外學問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神學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社會學？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微觀與宏觀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165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23990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43608" y="692696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感情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情化理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激情     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kumimoji="0" lang="zh-TW" altLang="en-US" sz="3200" dirty="0" smtClean="0">
                <a:ea typeface="華康儷中黑" pitchFamily="49" charset="-120"/>
                <a:cs typeface="華康黑體(P)-GB5" pitchFamily="34" charset="-120"/>
              </a:rPr>
              <a:t>生於憂患死於安樂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)</a:t>
            </a:r>
            <a:endParaRPr kumimoji="0" lang="zh-TW" altLang="en-US" sz="32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知之者不如好之者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endParaRPr kumimoji="0"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愛文化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人民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土地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歷史</a:t>
            </a:r>
            <a:endParaRPr lang="zh-HK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0244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魯迅講過一個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故事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吶喊</a:t>
            </a:r>
            <a:r>
              <a:rPr lang="zh-TW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：自序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假如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一間鐵房子，是絕無窗戶而萬難破毀的，裡面有許多熟睡的人們，不久都要悶死了，然而是從昏睡入死滅，並不感到就死的悲哀。現在你大嚷起來，驚起了較為清醒的幾個人，使這不幸的少數者來承受無可挽救的臨終的苦楚，你倒以為對得起他們麼？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，讓人「由昏睡入死滅」，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總比使人醒起來，然後無奈地去受臨終的痛苦好得多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。但魯迅卻有另外的結局：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然而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幾個人既然起來，你不能說決沒有毀壞這鐵屋的希望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7667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6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身體健康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肉身並非</a:t>
            </a:r>
            <a:r>
              <a:rPr lang="zh-TW" altLang="en-US" sz="4000" dirty="0">
                <a:ea typeface="華康儷中黑" pitchFamily="49" charset="-120"/>
                <a:cs typeface="華康黑體-GB5" pitchFamily="49" charset="-120"/>
              </a:rPr>
              <a:t>三</a:t>
            </a: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仇之一</a:t>
            </a:r>
            <a:endParaRPr lang="en-US" altLang="zh-TW" sz="4000" dirty="0"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五官的善用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工作中成聖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28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休息為了走更遠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endParaRPr lang="zh-TW" altLang="en-US" sz="4000" dirty="0">
              <a:solidFill>
                <a:srgbClr val="9900CC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; 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簡樸生活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endParaRPr lang="en-US" altLang="zh-TW" sz="40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3900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</p:nvPr>
        </p:nvGraphicFramePr>
        <p:xfrm>
          <a:off x="876300" y="242888"/>
          <a:ext cx="7605713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5265488" imgH="4579957" progId="Word.Document.8">
                  <p:embed/>
                </p:oleObj>
              </mc:Choice>
              <mc:Fallback>
                <p:oleObj name="Document" r:id="rId3" imgW="5265488" imgH="45799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42888"/>
                        <a:ext cx="7605713" cy="661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 rot="-2385248">
            <a:off x="6202363" y="765175"/>
            <a:ext cx="677862" cy="172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物質世界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 rot="2574824">
            <a:off x="6296025" y="4219575"/>
            <a:ext cx="676275" cy="1733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淨化心靈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57250" y="701675"/>
            <a:ext cx="6778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均衡發展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823200" y="771525"/>
            <a:ext cx="677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隨機介入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互相肯定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42188" y="5135563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互相挑戰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 rot="-2334665">
            <a:off x="2508250" y="4487863"/>
            <a:ext cx="801688" cy="1158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由近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 rot="2249340">
            <a:off x="2435225" y="1196975"/>
            <a:ext cx="8001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及遠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01063" y="1773238"/>
            <a:ext cx="506412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不必按照次序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2875" y="1773238"/>
            <a:ext cx="571500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沒有因果關係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950" y="5884863"/>
            <a:ext cx="8893175" cy="893762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實踐上可以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微觀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修齊治平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  <a:r>
              <a:rPr kumimoji="0" lang="zh-TW" altLang="en-US" sz="28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，</a:t>
            </a: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視野必須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宏觀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平治齊修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Think Globally, act locally 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胡振中樞機常引用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)</a:t>
            </a:r>
            <a:endParaRPr kumimoji="0" lang="en-US" altLang="zh-TW" sz="2400">
              <a:solidFill>
                <a:srgbClr val="0000FF"/>
              </a:solidFill>
              <a:ea typeface="華康儷中黑" pitchFamily="49" charset="-120"/>
              <a:cs typeface="Arial" charset="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782638" y="0"/>
            <a:ext cx="7861300" cy="50323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心存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千秋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方能面對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目前 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 胸懷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全局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始可經略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一方</a:t>
            </a:r>
          </a:p>
        </p:txBody>
      </p:sp>
    </p:spTree>
    <p:extLst>
      <p:ext uri="{BB962C8B-B14F-4D97-AF65-F5344CB8AC3E}">
        <p14:creationId xmlns:p14="http://schemas.microsoft.com/office/powerpoint/2010/main" val="16342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/>
      <p:bldP spid="44038" grpId="0"/>
      <p:bldP spid="44039" grpId="0"/>
      <p:bldP spid="44040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4200"/>
              </a:lnSpc>
              <a:spcAft>
                <a:spcPts val="1200"/>
              </a:spcAft>
            </a:pP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12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點中華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世界文明精粹</a:t>
            </a:r>
            <a:endParaRPr lang="en-US" altLang="zh-TW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儷中宋(P)" panose="02020500000000000000" pitchFamily="18" charset="-120"/>
            </a:endParaRPr>
          </a:p>
          <a:p>
            <a:pPr algn="l">
              <a:lnSpc>
                <a:spcPts val="4200"/>
              </a:lnSpc>
            </a:pPr>
            <a:r>
              <a:rPr lang="en-US" altLang="zh-TW" dirty="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ea typeface="華康儷中黑" pitchFamily="49" charset="-120"/>
              </a:rPr>
              <a:t>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國家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富強、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民主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、文明、和諧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</a:pP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社會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自由、平等、公正、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法治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  <a:spcAft>
                <a:spcPts val="1200"/>
              </a:spcAft>
            </a:pP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個人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愛國、敬業、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誠信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、友善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  <a:endParaRPr lang="en-US" altLang="zh-TW" dirty="0" smtClean="0">
              <a:solidFill>
                <a:schemeClr val="tx1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en-US" sz="4000" dirty="0" smtClean="0">
                <a:solidFill>
                  <a:schemeClr val="tx1"/>
                </a:solidFill>
                <a:ea typeface="華康儷中黑" pitchFamily="49" charset="-120"/>
              </a:rPr>
              <a:t>這</a:t>
            </a:r>
            <a:r>
              <a:rPr lang="en-US" altLang="zh-TW" sz="4000" dirty="0" smtClean="0">
                <a:solidFill>
                  <a:schemeClr val="tx1"/>
                </a:solidFill>
                <a:ea typeface="華康儷中黑" pitchFamily="49" charset="-120"/>
              </a:rPr>
              <a:t>12</a:t>
            </a:r>
            <a:r>
              <a:rPr lang="zh-TW" altLang="en-US" sz="4000" dirty="0" smtClean="0">
                <a:solidFill>
                  <a:schemeClr val="tx1"/>
                </a:solidFill>
                <a:ea typeface="華康儷中黑" pitchFamily="49" charset="-120"/>
              </a:rPr>
              <a:t>點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既體現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了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社會主義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本質要求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，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繼承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了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中華優秀傳統文化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，也吸收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了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世界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文明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有益成果，體現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了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時代精神</a:t>
            </a:r>
            <a:r>
              <a:rPr lang="zh-TW" altLang="zh-HK" sz="4000" dirty="0" smtClean="0">
                <a:solidFill>
                  <a:schemeClr val="tx1"/>
                </a:solidFill>
                <a:ea typeface="華康儷中黑" pitchFamily="49" charset="-120"/>
              </a:rPr>
              <a:t>。</a:t>
            </a:r>
            <a:endParaRPr lang="zh-HK" altLang="en-US" sz="4000" dirty="0" smtClean="0">
              <a:solidFill>
                <a:schemeClr val="tx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6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一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民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惟邦本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ea typeface="華康儷中黑" pitchFamily="49" charset="-120"/>
              </a:rPr>
              <a:t>本固邦寧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；天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合一；和而不同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二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天行健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以自強不息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地勢坤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: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厚德載物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大道之行也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天下為公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三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天下興亡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匹夫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有責；以德治國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四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喻於義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坦蕩蕩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義以為質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五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言必信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行必果；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而無信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不知其可也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 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孔子為政之道：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足食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足兵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民信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endParaRPr lang="zh-TW" altLang="zh-HK" sz="36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六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德不孤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必有鄰；仁者愛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；以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為善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己所不欲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勿施於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；出入相友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守望相助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之老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幼吾幼以及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之幼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扶貧濟困；不患寡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而患不均</a:t>
            </a:r>
            <a:endParaRPr lang="zh-HK" altLang="en-US" sz="3600" dirty="0" smtClean="0">
              <a:solidFill>
                <a:srgbClr val="0000FF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8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挑戰的範圍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整個人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靈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全部人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世界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一、全人發展</a:t>
            </a:r>
            <a:r>
              <a:rPr lang="zh-HK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大範疇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身體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理性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感情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宗教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靈性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群育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美育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「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全人」就是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整個人生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；而神聖即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是完整。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耶穌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降生世上來拯救世人，並不是只救我們的靈魂，也救我們的肉身、我們整個的人的方方面面。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慕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道班要「挑戰人生之謎」，就是要挑戰人生的全部。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要「在信仰的光照下」，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學習問得更多；為能看得更多，活得更好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8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二、全人發展八大方向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知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誠意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治國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平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天下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就是《大學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說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八目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這八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目包括了要對物質世界的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客觀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認識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TW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致知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良心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的正確培養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和行為動機的純潔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誠意、正心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德性的修練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的和諧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對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國事和天下事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的關注和投身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治國、平天下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相信「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梵二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」的提示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因為是宗教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成為非常屬於人性的使命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。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教會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正因為屬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神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所以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十分屬人！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換句話說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我們要深入探討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上面所說整個人生的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大範疇和八大方向，使我們可以活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得充實和快樂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，今生無愧此生，來世獲得永生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HK" altLang="en-US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58235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宗教生命</a:t>
            </a:r>
            <a:endParaRPr lang="en-US" altLang="zh-TW" sz="4400" u="sng" spc="6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生活結合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主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愛人 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教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愛國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神向人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開放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 默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指導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祈禱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氣質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事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力量</a:t>
            </a:r>
            <a:endParaRPr lang="zh-HK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dirty="0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32656"/>
            <a:ext cx="748883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靈性生命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穿上基督成新人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用基督的心愛</a:t>
            </a:r>
            <a:endParaRPr lang="zh-TW" altLang="en-US" sz="40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6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遠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貓頭鷹變鳳凰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梧桐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鍊實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醴泉 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600"/>
              </a:spcBef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瀟灑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對生命微笑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化痛苦為祝福</a:t>
            </a:r>
          </a:p>
        </p:txBody>
      </p:sp>
    </p:spTree>
    <p:extLst>
      <p:ext uri="{BB962C8B-B14F-4D97-AF65-F5344CB8AC3E}">
        <p14:creationId xmlns:p14="http://schemas.microsoft.com/office/powerpoint/2010/main" val="28596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669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4065</Words>
  <Application>Microsoft Office PowerPoint</Application>
  <PresentationFormat>如螢幕大小 (4:3)</PresentationFormat>
  <Paragraphs>672</Paragraphs>
  <Slides>24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8" baseType="lpstr">
      <vt:lpstr>華康粗黑體</vt:lpstr>
      <vt:lpstr>華康黑體(P)-GB5</vt:lpstr>
      <vt:lpstr>華康黑體-GB5</vt:lpstr>
      <vt:lpstr>華康儷中宋(P)</vt:lpstr>
      <vt:lpstr>華康儷中黑</vt:lpstr>
      <vt:lpstr>華康儷粗宋</vt:lpstr>
      <vt:lpstr>新細明體</vt:lpstr>
      <vt:lpstr>標楷體</vt:lpstr>
      <vt:lpstr>Arial</vt:lpstr>
      <vt:lpstr>Calibri</vt:lpstr>
      <vt:lpstr>Wingdings</vt:lpstr>
      <vt:lpstr>Office 佈景主題</vt:lpstr>
      <vt:lpstr>1_Office 佈景主題</vt:lpstr>
      <vt:lpstr>Document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Jin Yao Xu</cp:lastModifiedBy>
  <cp:revision>17</cp:revision>
  <dcterms:created xsi:type="dcterms:W3CDTF">2018-02-02T14:33:05Z</dcterms:created>
  <dcterms:modified xsi:type="dcterms:W3CDTF">2024-07-13T15:55:14Z</dcterms:modified>
</cp:coreProperties>
</file>