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786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5783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605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829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391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230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644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105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895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35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231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3C203-B87B-49C7-8987-412585B00E33}" type="datetimeFigureOut">
              <a:rPr lang="zh-HK" altLang="en-US" smtClean="0"/>
              <a:t>24/6/2024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8820-5520-4082-A72B-1C0AF4FB78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21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7000"/>
              </a:lnSpc>
            </a:pPr>
            <a:r>
              <a:rPr lang="en-US" altLang="zh-TW" sz="36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54.</a:t>
            </a:r>
            <a:r>
              <a:rPr lang="zh-TW" altLang="zh-HK" sz="36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我為什麼加入天主教？</a:t>
            </a:r>
            <a:r>
              <a:rPr lang="zh-TW" altLang="en-US" sz="36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為基督作見證</a:t>
            </a:r>
            <a:endParaRPr lang="zh-TW" altLang="zh-HK" sz="36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1.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父母及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遠親近鄰都是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外教人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，我從小拜神，天天向祖先上香，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培養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了濃濃的「</a:t>
            </a:r>
            <a:r>
              <a:rPr lang="zh-TW" altLang="zh-HK" sz="3200" spc="4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宗教感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。三四歲時讀的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《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千字文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》,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天地玄黃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宇宙洪荒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」等句子，加上大澳十分原始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天天天藍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讓我對靈性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偉大等事物有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感應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所以在有神與無神之間，我很自然的選擇了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有神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。後來，在一神與多神之間，我選擇了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一神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；在各種一神教之間，我選擇了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基督的宗教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；在基督宗教之間，我選擇了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2.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我相信天主教是基督建立的教會，因為它包含了「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從宗徒傳下來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」這一重要因素。在其它基督教派中，我看不到有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這個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要素。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我喜歡飲水思源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zh-TW" altLang="zh-HK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3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2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11.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保祿勸弟茂得不要以什麼為恥？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539750" algn="just" hangingPunct="0">
              <a:lnSpc>
                <a:spcPts val="42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（弟後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1:8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你不要以給我們的主作證為恥，也不要以我這為主被囚的人為恥，但要依賴天主的大能，為福音同我共同勞苦。</a:t>
            </a:r>
            <a:endParaRPr lang="en-US" altLang="zh-TW" sz="3200" dirty="0">
              <a:solidFill>
                <a:srgbClr val="FF0000"/>
              </a:solidFill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2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12.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聖神使門徒們大膽地作什麼？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539750" algn="just" hangingPunct="0">
              <a:lnSpc>
                <a:spcPts val="42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（宗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4:31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他們祈禱後，他們聚集的地方震動起來，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Times New Roman"/>
                <a:ea typeface="Arial"/>
              </a:rPr>
              <a:t> 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眾人都充滿了聖神，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Times New Roman"/>
                <a:ea typeface="Arial"/>
              </a:rPr>
              <a:t> 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大膽地宣講天主的真道。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2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13.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為何保祿不恥於為基督作見證？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715963" indent="-87313" algn="just" hangingPunct="0">
              <a:lnSpc>
                <a:spcPts val="42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（羅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1:16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我決不以福音為恥，因為福音正是天主的德能，為使一切有信仰的人獲得救恩，先使猶太人，後使希臘人。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567498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73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1075" indent="-981075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14.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為什麼有些猶太首領信了耶穌卻不敢為他作證？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981075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（若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12:42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事雖如此，但在首領中，仍有許多人信從了耶穌，只為了法利塞人而不敢明認，免得被逐出會堂。</a:t>
            </a:r>
            <a:endParaRPr lang="en-US" altLang="zh-TW" sz="3200" dirty="0">
              <a:solidFill>
                <a:srgbClr val="FF0000"/>
              </a:solidFill>
              <a:effectLst/>
              <a:latin typeface="Arial"/>
              <a:ea typeface="華康粗黑體"/>
              <a:cs typeface="Arial"/>
            </a:endParaRPr>
          </a:p>
          <a:p>
            <a:pPr marL="981075" hangingPunct="0">
              <a:lnSpc>
                <a:spcPts val="4000"/>
              </a:lnSpc>
            </a:pPr>
            <a:endParaRPr lang="en-US" altLang="zh-TW" sz="3200" dirty="0">
              <a:solidFill>
                <a:srgbClr val="FF0000"/>
              </a:solidFill>
              <a:latin typeface="Arial"/>
              <a:ea typeface="華康粗黑體"/>
              <a:cs typeface="Arial"/>
            </a:endParaRPr>
          </a:p>
          <a:p>
            <a:pPr hangingPunct="0">
              <a:lnSpc>
                <a:spcPts val="2000"/>
              </a:lnSpc>
              <a:spcAft>
                <a:spcPts val="0"/>
              </a:spcAft>
            </a:pPr>
            <a:r>
              <a:rPr lang="en-US" altLang="zh-HK" sz="3200" dirty="0">
                <a:solidFill>
                  <a:srgbClr val="000000"/>
                </a:solidFill>
                <a:effectLst/>
                <a:latin typeface="Arial"/>
                <a:ea typeface="華康粗黑體"/>
              </a:rPr>
              <a:t>------------------------------------------------------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Arial"/>
                <a:ea typeface="華康粗黑體"/>
              </a:rPr>
              <a:t>------------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hangingPunct="0">
              <a:lnSpc>
                <a:spcPts val="5500"/>
              </a:lnSpc>
              <a:spcAft>
                <a:spcPts val="600"/>
              </a:spcAft>
            </a:pPr>
            <a:r>
              <a:rPr lang="zh-TW" altLang="zh-HK" sz="24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附錄一</a:t>
            </a:r>
            <a:r>
              <a:rPr lang="en-US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天主教與基督教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hangingPunct="0">
              <a:lnSpc>
                <a:spcPts val="4000"/>
              </a:lnSpc>
            </a:pPr>
            <a:r>
              <a:rPr lang="en-US" altLang="zh-TW" sz="3200" dirty="0">
                <a:latin typeface="Arial"/>
                <a:ea typeface="華康粗黑體"/>
              </a:rPr>
              <a:t>   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天主教主張與基督教合一，因為兩派間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異點雖多</a:t>
            </a:r>
            <a:r>
              <a:rPr lang="en-US" altLang="zh-TW" sz="3200" dirty="0"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但都是較次要的。反而大家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共同相信的有更多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，如：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一主</a:t>
            </a:r>
            <a:r>
              <a:rPr lang="en-US" altLang="zh-TW" sz="3200" i="1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一信</a:t>
            </a:r>
            <a:r>
              <a:rPr lang="en-US" altLang="zh-TW" sz="3200" i="1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一洗</a:t>
            </a:r>
            <a:r>
              <a:rPr lang="en-US" altLang="zh-TW" sz="3200" i="1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一本聖經；相信天父創世</a:t>
            </a:r>
            <a:r>
              <a:rPr lang="en-US" altLang="zh-TW" sz="3200" i="1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聖子救贖</a:t>
            </a:r>
            <a:r>
              <a:rPr lang="en-US" altLang="zh-TW" sz="3200" i="1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i="1" dirty="0">
                <a:effectLst/>
                <a:latin typeface="Arial"/>
                <a:ea typeface="華康粗黑體"/>
                <a:cs typeface="Arial"/>
              </a:rPr>
              <a:t>聖神聖化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…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。在一個唯物</a:t>
            </a:r>
            <a:r>
              <a:rPr lang="en-US" altLang="zh-TW" sz="3200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無神的世界中，信基督的人只有二十億，其餘</a:t>
            </a:r>
            <a:r>
              <a:rPr lang="zh-TW" altLang="en-US" sz="3200" dirty="0">
                <a:effectLst/>
                <a:latin typeface="Arial"/>
                <a:ea typeface="華康粗黑體"/>
                <a:cs typeface="Arial"/>
              </a:rPr>
              <a:t>五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十多億人</a:t>
            </a:r>
            <a:r>
              <a:rPr lang="zh-TW" altLang="en-US" sz="3200" dirty="0">
                <a:effectLst/>
                <a:latin typeface="Arial"/>
                <a:ea typeface="華康粗黑體"/>
                <a:cs typeface="Arial"/>
              </a:rPr>
              <a:t>，</a:t>
            </a:r>
            <a:endParaRPr lang="en-US" altLang="zh-TW" sz="3200" dirty="0">
              <a:solidFill>
                <a:srgbClr val="FF0000"/>
              </a:solidFill>
              <a:effectLst/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6059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>
                <a:effectLst/>
                <a:ea typeface="華康粗黑體" panose="020B0709000000000000" pitchFamily="49" charset="-120"/>
                <a:cs typeface="Arial"/>
              </a:rPr>
              <a:t>都不信基督。</a:t>
            </a:r>
            <a:r>
              <a:rPr lang="zh-TW" altLang="zh-HK" sz="3200" dirty="0">
                <a:effectLst/>
                <a:ea typeface="華康粗黑體" panose="020B0709000000000000" pitchFamily="49" charset="-120"/>
                <a:cs typeface="Arial"/>
              </a:rPr>
              <a:t>所以兩教應攜手合作，求同存異，</a:t>
            </a:r>
            <a:r>
              <a:rPr lang="zh-TW" altLang="zh-HK" sz="3200" spc="-20" dirty="0">
                <a:effectLst/>
                <a:ea typeface="華康粗黑體" panose="020B0709000000000000" pitchFamily="49" charset="-120"/>
                <a:cs typeface="Arial"/>
              </a:rPr>
              <a:t>同心合力去宣揚福音，不應互相勾心鬥角，把力量消耗在較次要的問題上。</a:t>
            </a:r>
            <a:endParaRPr lang="zh-TW" altLang="zh-HK" sz="3200" dirty="0">
              <a:effectLst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ea typeface="華康粗黑體" panose="020B0709000000000000" pitchFamily="49" charset="-120"/>
              </a:rPr>
              <a:t>     </a:t>
            </a:r>
            <a:r>
              <a:rPr lang="zh-TW" altLang="zh-HK" sz="3200" dirty="0">
                <a:effectLst/>
                <a:ea typeface="華康粗黑體" panose="020B0709000000000000" pitchFamily="49" charset="-120"/>
                <a:cs typeface="Arial"/>
              </a:rPr>
              <a:t>許多基督教朋友都和天主教一樣，有合一的胸襟；可惜亦有一</a:t>
            </a:r>
            <a:r>
              <a:rPr lang="zh-TW" altLang="zh-HK" sz="3200" dirty="0">
                <a:solidFill>
                  <a:srgbClr val="FF0000"/>
                </a:solidFill>
                <a:effectLst/>
                <a:ea typeface="華康粗黑體" panose="020B0709000000000000" pitchFamily="49" charset="-120"/>
                <a:cs typeface="Arial"/>
              </a:rPr>
              <a:t>部分基要派人士</a:t>
            </a:r>
            <a:r>
              <a:rPr lang="en-US" altLang="zh-TW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(</a:t>
            </a:r>
            <a:r>
              <a:rPr lang="zh-TW" altLang="en-US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即原教旨主義者或</a:t>
            </a:r>
            <a:r>
              <a:rPr lang="en-US" altLang="zh-TW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Fundamentalist</a:t>
            </a:r>
            <a:r>
              <a:rPr lang="zh-TW" altLang="en-US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；當然</a:t>
            </a:r>
            <a:r>
              <a:rPr lang="en-US" altLang="zh-TW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他們會自稱是福音派</a:t>
            </a:r>
            <a:r>
              <a:rPr lang="en-US" altLang="zh-TW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)</a:t>
            </a:r>
            <a:r>
              <a:rPr lang="zh-TW" altLang="zh-HK" sz="3200" dirty="0">
                <a:solidFill>
                  <a:srgbClr val="0000FF"/>
                </a:solidFill>
                <a:effectLst/>
                <a:ea typeface="華康粗黑體" panose="020B0709000000000000" pitchFamily="49" charset="-120"/>
                <a:cs typeface="Arial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ea typeface="華康粗黑體" panose="020B0709000000000000" pitchFamily="49" charset="-120"/>
                <a:cs typeface="Arial"/>
              </a:rPr>
              <a:t>專門攻擊天主教</a:t>
            </a:r>
            <a:r>
              <a:rPr lang="zh-TW" altLang="zh-HK" sz="3200" dirty="0">
                <a:effectLst/>
                <a:ea typeface="華康粗黑體" panose="020B0709000000000000" pitchFamily="49" charset="-120"/>
                <a:cs typeface="Arial"/>
              </a:rPr>
              <a:t>。這是胸襟狹隘的短視，有時甚至是不擇手段。本附錄目的只是在幫助教友們去正視這些問題，並非為了引起與基督教朋友的爭論。更詳細的資料</a:t>
            </a:r>
            <a:r>
              <a:rPr lang="en-US" altLang="zh-TW" sz="3200" dirty="0">
                <a:effectLst/>
                <a:ea typeface="華康粗黑體" panose="020B0709000000000000" pitchFamily="49" charset="-120"/>
                <a:cs typeface="Arial"/>
              </a:rPr>
              <a:t>,</a:t>
            </a:r>
            <a:r>
              <a:rPr lang="zh-TW" altLang="zh-HK" sz="3200" dirty="0">
                <a:effectLst/>
                <a:ea typeface="華康粗黑體" panose="020B0709000000000000" pitchFamily="49" charset="-120"/>
                <a:cs typeface="Arial"/>
              </a:rPr>
              <a:t>可參考徐錦堯著：《</a:t>
            </a:r>
            <a:r>
              <a:rPr lang="zh-TW" altLang="zh-HK" sz="3200" dirty="0">
                <a:solidFill>
                  <a:srgbClr val="FF0000"/>
                </a:solidFill>
                <a:effectLst/>
                <a:ea typeface="華康粗黑體" panose="020B0709000000000000" pitchFamily="49" charset="-120"/>
                <a:cs typeface="Arial"/>
              </a:rPr>
              <a:t>新答客問</a:t>
            </a:r>
            <a:r>
              <a:rPr lang="zh-TW" altLang="zh-HK" sz="3200" dirty="0">
                <a:effectLst/>
                <a:ea typeface="華康粗黑體" panose="020B0709000000000000" pitchFamily="49" charset="-120"/>
                <a:cs typeface="Arial"/>
              </a:rPr>
              <a:t>》</a:t>
            </a:r>
            <a:r>
              <a:rPr lang="en-US" altLang="zh-HK" sz="2800" dirty="0">
                <a:effectLst/>
                <a:ea typeface="華康粗黑體" panose="020B0709000000000000" pitchFamily="49" charset="-120"/>
              </a:rPr>
              <a:t>(</a:t>
            </a:r>
            <a:r>
              <a:rPr lang="zh-TW" altLang="zh-HK" sz="2800" dirty="0">
                <a:effectLst/>
                <a:ea typeface="華康粗黑體" panose="020B0709000000000000" pitchFamily="49" charset="-120"/>
                <a:cs typeface="Arial"/>
              </a:rPr>
              <a:t>答覆基督教朋友的質疑</a:t>
            </a:r>
            <a:r>
              <a:rPr lang="en-US" altLang="zh-HK" sz="2800" dirty="0">
                <a:effectLst/>
                <a:ea typeface="華康粗黑體" panose="020B0709000000000000" pitchFamily="49" charset="-120"/>
              </a:rPr>
              <a:t>)</a:t>
            </a:r>
            <a:r>
              <a:rPr lang="zh-TW" altLang="zh-HK" sz="2800" dirty="0">
                <a:effectLst/>
                <a:ea typeface="華康粗黑體" panose="020B0709000000000000" pitchFamily="49" charset="-120"/>
                <a:cs typeface="Arial"/>
              </a:rPr>
              <a:t>。</a:t>
            </a:r>
            <a:endParaRPr lang="en-US" altLang="zh-TW" sz="2800" dirty="0">
              <a:solidFill>
                <a:srgbClr val="FF0000"/>
              </a:solidFill>
              <a:effectLst/>
              <a:ea typeface="華康粗黑體" panose="020B0709000000000000" pitchFamily="49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977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4163"/>
              </p:ext>
            </p:extLst>
          </p:nvPr>
        </p:nvGraphicFramePr>
        <p:xfrm>
          <a:off x="467544" y="188640"/>
          <a:ext cx="8496943" cy="6164394"/>
        </p:xfrm>
        <a:graphic>
          <a:graphicData uri="http://schemas.openxmlformats.org/drawingml/2006/table">
            <a:tbl>
              <a:tblPr/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23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b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</a:b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基督新教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天主教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329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名稱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基督教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誓反教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更正教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基督徒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天主教、基督宗教、公教；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天主教徒、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基督徒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95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聖經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唯一聖經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自由解經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著重聖經文字</a:t>
                      </a: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忠於聖經</a:t>
                      </a:r>
                      <a:r>
                        <a:rPr lang="en-US" alt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但亦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容易斷章取義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聖經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並非自明</a:t>
                      </a:r>
                      <a:r>
                        <a:rPr lang="zh-TW" altLang="en-US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altLang="en-US" sz="2800" spc="-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需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在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教會訓導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聖經學者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意見和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個人領會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三者的互動中去瞭解聖經</a:t>
                      </a:r>
                      <a:r>
                        <a:rPr lang="zh-TW" alt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有些經文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不能直解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800" spc="-10" baseline="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如瑪</a:t>
                      </a:r>
                      <a:r>
                        <a:rPr lang="en-US" alt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5: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zh-TW" alt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挖眼；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谷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16:18</a:t>
                      </a:r>
                      <a:r>
                        <a:rPr lang="zh-TW" alt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服毒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、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有時也會有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數字</a:t>
                      </a:r>
                      <a:r>
                        <a:rPr lang="en-US" alt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歷史</a:t>
                      </a:r>
                      <a:r>
                        <a:rPr lang="en-US" alt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科學</a:t>
                      </a:r>
                      <a:r>
                        <a:rPr lang="en-US" alt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翻譯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上的問題</a:t>
                      </a:r>
                      <a:r>
                        <a:rPr lang="en-US" alt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2800" spc="-1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例如：創世紀第一章不是歷史也與科學無關</a:t>
                      </a:r>
                      <a:r>
                        <a:rPr lang="en-US" alt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329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聖母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不容許</a:t>
                      </a:r>
                      <a:r>
                        <a:rPr lang="zh-TW" sz="280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敬禮聖母或聖人。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spc="-1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恭敬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聖母</a:t>
                      </a:r>
                      <a:r>
                        <a:rPr lang="en-US" alt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聖人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、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朝拜唯一真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天主。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379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37435"/>
              </p:ext>
            </p:extLst>
          </p:nvPr>
        </p:nvGraphicFramePr>
        <p:xfrm>
          <a:off x="323528" y="404664"/>
          <a:ext cx="8568953" cy="612068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</a:rPr>
                        <a:t> 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聖事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defTabSz="771525" hangingPunct="0">
                        <a:lnSpc>
                          <a:spcPts val="3600"/>
                        </a:lnSpc>
                        <a:spcAft>
                          <a:spcPts val="0"/>
                        </a:spcAft>
                        <a:tabLst>
                          <a:tab pos="2687638" algn="l"/>
                        </a:tabLst>
                      </a:pP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    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否定「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間接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」的神人交往方式，因此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否定聖事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的需要。</a:t>
                      </a:r>
                      <a:endParaRPr lang="en-US" altLang="zh-TW" sz="2800" dirty="0">
                        <a:effectLst/>
                        <a:latin typeface="Arial"/>
                        <a:ea typeface="華康粗黑體"/>
                        <a:cs typeface="Arial"/>
                      </a:endParaRPr>
                    </a:p>
                    <a:p>
                      <a:pPr marL="88900" indent="0" algn="just" defTabSz="771525" hangingPunct="0">
                        <a:lnSpc>
                          <a:spcPts val="3600"/>
                        </a:lnSpc>
                        <a:spcAft>
                          <a:spcPts val="0"/>
                        </a:spcAft>
                        <a:tabLst>
                          <a:tab pos="2687638" algn="l"/>
                        </a:tabLst>
                      </a:pP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無聖事，或只保留洗禮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一件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。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just" defTabSz="914400" rtl="0" eaLnBrk="1" fontAlgn="auto" latinLnBrk="0" hangingPunct="0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    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肯定上主也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藉人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而分施聖寵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　</a:t>
                      </a:r>
                      <a:r>
                        <a:rPr lang="en-US" sz="2800" dirty="0">
                          <a:effectLst/>
                          <a:latin typeface="Arial"/>
                          <a:ea typeface="華康粗黑體"/>
                        </a:rPr>
                        <a:t>(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是間接的</a:t>
                      </a:r>
                      <a:r>
                        <a:rPr lang="zh-TW" altLang="en-US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。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例如認識天主是由於有機會聽道</a:t>
                      </a:r>
                      <a:r>
                        <a:rPr lang="en-US" sz="2800" dirty="0">
                          <a:effectLst/>
                          <a:latin typeface="Arial"/>
                          <a:ea typeface="華康粗黑體"/>
                        </a:rPr>
                        <a:t>)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有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七件聖事</a:t>
                      </a:r>
                      <a:r>
                        <a:rPr lang="zh-TW" altLang="en-US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+mn-cs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表達上主在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人一生重要際遇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中與人有可感覺的接觸</a:t>
                      </a: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(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是真人耶穌</a:t>
                      </a: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)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+mn-cs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並分施恩寵</a:t>
                      </a:r>
                      <a:r>
                        <a:rPr lang="zh-TW" altLang="zh-HK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。</a:t>
                      </a:r>
                      <a:endParaRPr lang="zh-TW" altLang="zh-HK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告解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否定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若</a:t>
                      </a:r>
                      <a:r>
                        <a:rPr lang="en-US" sz="2800" dirty="0">
                          <a:effectLst/>
                          <a:latin typeface="Arial"/>
                          <a:ea typeface="華康粗黑體"/>
                        </a:rPr>
                        <a:t>20:22-2</a:t>
                      </a: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</a:rPr>
                        <a:t>3</a:t>
                      </a:r>
                      <a:r>
                        <a:rPr lang="zh-TW" sz="24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「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你們赦免誰</a:t>
                      </a:r>
                      <a:r>
                        <a:rPr lang="zh-TW" sz="24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…</a:t>
                      </a:r>
                      <a:r>
                        <a:rPr lang="zh-TW" sz="24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」</a:t>
                      </a:r>
                      <a:endParaRPr lang="zh-TW" sz="24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</a:rPr>
                        <a:t> 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成義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    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唯一信心</a:t>
                      </a:r>
                      <a:r>
                        <a:rPr lang="en-US" alt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;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因信稱義</a:t>
                      </a:r>
                      <a:r>
                        <a:rPr lang="en-US" alt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;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信者得救。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只有基督教徒有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天堂入場券！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接納因信稱義，但這個信必須包括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皈依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與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行動</a:t>
                      </a:r>
                      <a:r>
                        <a:rPr lang="en-US" sz="2800" dirty="0">
                          <a:effectLst/>
                          <a:latin typeface="Arial"/>
                          <a:ea typeface="華康粗黑體"/>
                        </a:rPr>
                        <a:t>(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雅</a:t>
                      </a:r>
                      <a:r>
                        <a:rPr lang="en-US" sz="2800" dirty="0">
                          <a:effectLst/>
                          <a:latin typeface="Arial"/>
                          <a:ea typeface="華康粗黑體"/>
                        </a:rPr>
                        <a:t>2:14)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；</a:t>
                      </a:r>
                      <a:r>
                        <a:rPr lang="zh-TW" altLang="en-US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　　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力行方有真信，聖經的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認識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就是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行動</a:t>
                      </a:r>
                      <a:r>
                        <a:rPr lang="zh-TW" sz="2800" dirty="0">
                          <a:effectLst/>
                          <a:latin typeface="Arial"/>
                          <a:ea typeface="華康粗黑體"/>
                          <a:cs typeface="Arial"/>
                        </a:rPr>
                        <a:t>。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424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7295"/>
              </p:ext>
            </p:extLst>
          </p:nvPr>
        </p:nvGraphicFramePr>
        <p:xfrm>
          <a:off x="179512" y="404664"/>
          <a:ext cx="8568953" cy="5760640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76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得救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強調只有本派才能得救。有些宗派甚至相信一切未信主的中國聖賢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如孔子孟子等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都在地獄。在救恩上，所表現的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神是既無理</a:t>
                      </a:r>
                      <a:r>
                        <a:rPr lang="zh-TW" altLang="en-US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又無情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強調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救恩的普遍性</a:t>
                      </a:r>
                      <a:r>
                        <a:rPr lang="zh-TW" altLang="en-US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信徒是救恩的證人而非唯一的獲得者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救恩在我們身上已開始但未完成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全部人及每個人都有得救的機會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伯後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3:9</a:t>
                      </a:r>
                      <a:r>
                        <a:rPr lang="zh-TW" altLang="en-US" sz="2800" baseline="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天主不願任何人喪亡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弟前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2:4</a:t>
                      </a:r>
                      <a:r>
                        <a:rPr lang="zh-TW" altLang="en-US" sz="2800" baseline="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天主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願意所有人得救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因為都是天主的子女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但為教友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教會是得救的必需途徑。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2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24007"/>
              </p:ext>
            </p:extLst>
          </p:nvPr>
        </p:nvGraphicFramePr>
        <p:xfrm>
          <a:off x="323528" y="548680"/>
          <a:ext cx="8568953" cy="5328592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488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04">
                <a:tc>
                  <a:txBody>
                    <a:bodyPr/>
                    <a:lstStyle/>
                    <a:p>
                      <a:pPr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marL="88900" indent="0"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傳教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有時用恐嚇的手段傳教，強調死亡的可怖及世界末日的迫切，或用天堂與奇跡去吸引人。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以言</a:t>
                      </a:r>
                      <a:r>
                        <a:rPr lang="zh-TW" altLang="en-US" sz="2800" dirty="0">
                          <a:effectLst/>
                          <a:latin typeface="新細明體"/>
                          <a:ea typeface="新細明體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以行去傳教。放棄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個人的救恩觀</a:t>
                      </a:r>
                      <a:r>
                        <a:rPr lang="zh-TW" altLang="en-US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代之以更豐盈的生命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並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強調愛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。認為生得光明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自然可死得磊落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不必恐懼世界末日</a:t>
                      </a:r>
                      <a:r>
                        <a:rPr lang="zh-TW" altLang="zh-HK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marL="176213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不是為升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天堂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而信主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而應為促成愛的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天國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臨現而努力。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387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46008"/>
              </p:ext>
            </p:extLst>
          </p:nvPr>
        </p:nvGraphicFramePr>
        <p:xfrm>
          <a:off x="323528" y="548680"/>
          <a:ext cx="8568953" cy="5328592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488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04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對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其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他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宗</a:t>
                      </a: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教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多採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排斥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態度。某些宗派表現不近人情，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特別攻擊天主教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marL="88900" indent="-8890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以為自己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擁有全部真理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去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大嶼山寶蓮寺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大佛示威</a:t>
                      </a:r>
                      <a:r>
                        <a:rPr lang="en-US" alt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;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反對長洲飄色</a:t>
                      </a:r>
                      <a:r>
                        <a:rPr lang="en-US" alt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;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反對在教堂附近建廟宇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尊重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信仰自由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自覺有時所表達的神的面目不清而招人誤會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願與一切善意的人攜手找尋更深入認識天主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；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承認自己是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罪人的教會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雖擁有真理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但要不斷探索其深度及實踐方法。</a:t>
                      </a:r>
                      <a:r>
                        <a:rPr lang="zh-TW" altLang="en-US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肯定自己</a:t>
                      </a:r>
                      <a:r>
                        <a:rPr lang="en-US" altLang="zh-TW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altLang="en-US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欣賞別人</a:t>
                      </a:r>
                      <a:r>
                        <a:rPr lang="en-US" altLang="zh-TW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;</a:t>
                      </a:r>
                      <a:r>
                        <a:rPr lang="zh-TW" altLang="en-US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學習別人</a:t>
                      </a:r>
                      <a:r>
                        <a:rPr lang="en-US" altLang="zh-TW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TW" altLang="en-US" sz="2800" dirty="0"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豐富自己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。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503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27353"/>
              </p:ext>
            </p:extLst>
          </p:nvPr>
        </p:nvGraphicFramePr>
        <p:xfrm>
          <a:off x="323528" y="548680"/>
          <a:ext cx="8568953" cy="5328592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488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04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倫</a:t>
                      </a:r>
                      <a:endParaRPr lang="en-US" altLang="zh-TW" sz="28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理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觀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87313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無統一之倫理準則，各派別依其各自對聖經的詮釋而有不同甚至相反的立場。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離婚</a:t>
                      </a:r>
                      <a:r>
                        <a:rPr lang="zh-TW" alt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zh-TW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墮胎</a:t>
                      </a:r>
                      <a:r>
                        <a:rPr lang="en-US" sz="2800" spc="-1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)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有清楚之倫理準則，在重要問題上整個教會大致步伐一致；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 panose="020B0709000000000000" pitchFamily="49" charset="-120"/>
                        <a:cs typeface="Arial" panose="020B0604020202020204" pitchFamily="34" charset="0"/>
                      </a:endParaRPr>
                    </a:p>
                    <a:p>
                      <a:pPr marL="88900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 panose="020B0709000000000000" pitchFamily="49" charset="-120"/>
                          <a:cs typeface="Arial" panose="020B0604020202020204" pitchFamily="34" charset="0"/>
                        </a:rPr>
                        <a:t>例如反對墮胎、安樂死、婚前性行為等。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974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67435"/>
              </p:ext>
            </p:extLst>
          </p:nvPr>
        </p:nvGraphicFramePr>
        <p:xfrm>
          <a:off x="323528" y="548680"/>
          <a:ext cx="8568953" cy="5328592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488"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基督新教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華康粗黑體"/>
                          <a:cs typeface="Arial"/>
                        </a:rPr>
                        <a:t>天主教</a:t>
                      </a:r>
                      <a:endParaRPr lang="zh-TW" sz="2800" dirty="0">
                        <a:effectLst/>
                        <a:latin typeface="Times New Roman"/>
                        <a:ea typeface="全真新細明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04">
                <a:tc>
                  <a:txBody>
                    <a:bodyPr/>
                    <a:lstStyle/>
                    <a:p>
                      <a:pPr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 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全真新細明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歷史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全真新細明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大部分自十六世紀之「宗教改革」中分離出來；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/>
                        <a:cs typeface="Arial" panose="020B0604020202020204" pitchFamily="34" charset="0"/>
                      </a:endParaRPr>
                    </a:p>
                    <a:p>
                      <a:pPr marL="88900" indent="0" algn="just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近數十年來更新興許多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獨立小教派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。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全真新細明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是</a:t>
                      </a:r>
                      <a:r>
                        <a:rPr lang="zh-TW" sz="2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從宗徒傳下來的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教會，現任教宗</a:t>
                      </a: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方濟各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乃伯多祿的第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26</a:t>
                      </a:r>
                      <a:r>
                        <a:rPr lang="en-US" alt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位繼承者。</a:t>
                      </a:r>
                      <a:endParaRPr lang="en-US" altLang="zh-TW" sz="2800" dirty="0">
                        <a:effectLst/>
                        <a:latin typeface="Arial" panose="020B0604020202020204" pitchFamily="34" charset="0"/>
                        <a:ea typeface="華康粗黑體"/>
                        <a:cs typeface="Arial" panose="020B0604020202020204" pitchFamily="34" charset="0"/>
                      </a:endParaRPr>
                    </a:p>
                    <a:p>
                      <a:pPr marL="176213" indent="0" algn="just" hangingPunct="0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zh-TW" sz="2800" dirty="0">
                          <a:effectLst/>
                          <a:latin typeface="Arial" panose="020B0604020202020204" pitchFamily="34" charset="0"/>
                          <a:ea typeface="華康粗黑體"/>
                          <a:cs typeface="Arial" panose="020B0604020202020204" pitchFamily="34" charset="0"/>
                        </a:rPr>
                        <a:t>強調內部的自我改革，並以聖經及初期教會的生活精神為改革標準。</a:t>
                      </a:r>
                      <a:endParaRPr lang="zh-TW" sz="2800" dirty="0">
                        <a:effectLst/>
                        <a:latin typeface="Arial" panose="020B0604020202020204" pitchFamily="34" charset="0"/>
                        <a:ea typeface="全真新細明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93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7273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3.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我喜歡天主教的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信仰和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生活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都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很全面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、也很有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人情味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。我們有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聖經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指導，也有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聖事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支持；有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地方教會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的自主性，有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普世教會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的共融性，也有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二千年的歷史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。既強調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信心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，又致力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承行天主愛的旨意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即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修行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行為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；既強調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自己擁有救恩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，又相信上主不會把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恩寵局限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於教會圍牆之內。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連對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聖母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的尊敬，也能令我心中充滿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溫韾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的感覺。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4.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天主教最令我折服的地方是她的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自省能力</a:t>
            </a:r>
            <a:r>
              <a:rPr lang="zh-TW" altLang="zh-HK" sz="3200" spc="4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包容胸襟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，她的「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有容仍大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」和「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厚德載物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」精神，是世界大同的要素</a:t>
            </a:r>
            <a:r>
              <a:rPr lang="zh-TW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她能承認自己是「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旅途中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的教會」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罪人的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教會」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要「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邁向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真理」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要不斷「自我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淨化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」，這就為她的</a:t>
            </a:r>
            <a:r>
              <a:rPr lang="zh-TW" altLang="zh-HK" sz="3200" spc="3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不斷自我更新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奠下了堅固的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基礎。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035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37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TW" sz="32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知之為知之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不知為不知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是知也 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老子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endParaRPr lang="zh-TW" altLang="zh-HK" sz="32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zh-HK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筌者所以在魚，得魚而忘筌；</a:t>
            </a:r>
            <a:endParaRPr lang="zh-TW" altLang="zh-HK" sz="3200" dirty="0">
              <a:solidFill>
                <a:srgbClr val="0000FF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en-US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　</a:t>
            </a:r>
            <a:r>
              <a:rPr lang="zh-TW" altLang="zh-HK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言者所以在意，得意而忘言。</a:t>
            </a:r>
            <a:r>
              <a:rPr lang="en-US" altLang="zh-HK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莊子</a:t>
            </a:r>
            <a:r>
              <a:rPr lang="en-US" altLang="zh-HK" sz="3200" spc="-1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endParaRPr lang="zh-TW" altLang="zh-HK" sz="3200" dirty="0">
              <a:solidFill>
                <a:srgbClr val="0000FF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井蛙不可以語於海者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拘於墟也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夏蟲不可以語於冰者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篤於時也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曲士不可以語於道者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束於教也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04863" indent="-441325" algn="just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夫物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量無窮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時無止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分無常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始終無故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計人之所知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不若其所不知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以其至小求窮其至大之域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是故迷亂而不能自得也。</a:t>
            </a:r>
            <a:endParaRPr lang="en-US" altLang="zh-TW" sz="3200" dirty="0">
              <a:solidFill>
                <a:srgbClr val="FF0000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363538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                                       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莊子：秋水</a:t>
            </a:r>
            <a:r>
              <a:rPr lang="en-US" altLang="zh-TW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endParaRPr lang="en-US" altLang="zh-TW" sz="2800" dirty="0">
              <a:solidFill>
                <a:srgbClr val="FF0000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5000"/>
              </a:lnSpc>
              <a:spcAft>
                <a:spcPts val="0"/>
              </a:spcAft>
            </a:pPr>
            <a:r>
              <a:rPr lang="en-US" altLang="zh-HK" sz="2800" dirty="0">
                <a:effectLst/>
                <a:latin typeface="Arial"/>
                <a:ea typeface="華康粗黑體"/>
              </a:rPr>
              <a:t>---------------------------------------------------------------------------</a:t>
            </a:r>
            <a:endParaRPr lang="zh-TW" altLang="zh-HK" sz="2400" dirty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210030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7273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5.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傳教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本質上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可以成為</a:t>
            </a:r>
            <a:r>
              <a:rPr lang="zh-TW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衝突根源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，但印度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德蘭修女的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傳教三步曲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卻能擺脫這陷阱。她的傳教態度是：</a:t>
            </a:r>
            <a:r>
              <a:rPr lang="en-US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1.</a:t>
            </a:r>
            <a:r>
              <a:rPr lang="zh-TW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使他成為更好的他</a:t>
            </a:r>
            <a:r>
              <a:rPr lang="en-US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;</a:t>
            </a:r>
            <a:endParaRPr lang="zh-TW" altLang="zh-HK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2.</a:t>
            </a:r>
            <a:r>
              <a:rPr lang="zh-TW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使他兼善他人</a:t>
            </a:r>
            <a:r>
              <a:rPr lang="en-US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;</a:t>
            </a:r>
            <a:endParaRPr lang="zh-TW" altLang="zh-HK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3.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如果天主感動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讓他</a:t>
            </a:r>
            <a:r>
              <a:rPr lang="zh-TW" altLang="zh-HK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受洗皈依基督。</a:t>
            </a:r>
            <a:endParaRPr lang="en-US" altLang="zh-TW" sz="3200" dirty="0">
              <a:solidFill>
                <a:srgbClr val="0000FF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信仰不靠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恐赫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不需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利益</a:t>
            </a:r>
            <a:r>
              <a:rPr lang="en-US" altLang="zh-TW" sz="28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28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例如天堂</a:t>
            </a:r>
            <a:r>
              <a:rPr lang="en-US" altLang="zh-TW" sz="28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28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奇跡</a:t>
            </a:r>
            <a:r>
              <a:rPr lang="en-US" altLang="zh-TW" sz="28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的吸引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不畏世界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末日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不必用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否定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別人來肯定自己。信仰是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更豐盛的生命，今生和來世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個人和群體的生命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zh-TW" altLang="zh-HK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6.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天主教主張「</a:t>
            </a:r>
            <a:r>
              <a:rPr lang="zh-TW" altLang="zh-HK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肯定自己、欣賞別人；學習別人、豐富自己。</a:t>
            </a:r>
            <a:r>
              <a:rPr lang="zh-TW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」這種精神如能推而廣之，可以成為邁向世界大同的動力。</a:t>
            </a: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7.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信後生活更充實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更多正能量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成為一個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快樂的神父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。所以我自信沒選擇錯誤！</a:t>
            </a: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endParaRPr lang="zh-TW" altLang="zh-HK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363538" algn="just" hangingPunct="0">
              <a:lnSpc>
                <a:spcPts val="4000"/>
              </a:lnSpc>
            </a:pP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6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8.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此外，天主教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梵二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後的主張，更令我折服。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A.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對天主聖三的重新演譯，十分精彩：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360000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聖父創造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：我們都是天主的子女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彼此都是兄弟姊妹。世上絕不應有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貧富懸殊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。我們只是管家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一定要好好管理大地，毋使之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污染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。我們都是天主的肖像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要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尊己</a:t>
            </a:r>
            <a:r>
              <a:rPr lang="en-US" altLang="zh-TW" sz="24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不自卑</a:t>
            </a:r>
            <a:r>
              <a:rPr lang="en-US" altLang="zh-TW" sz="24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也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尊人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360000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聖子救贖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：做百分百的人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正視人生的一切。讓生老病死成敗得失喜怒哀樂都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成為祝福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360000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聖神聖化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：學會靜默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默觀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靜思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默存在心中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，在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良心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在萬事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萬物中發現天主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B.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天主教的自我定義和使命內容都十分精彩：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天主教是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天人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/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人人合一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的標記和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工具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教會對人類的遭遇應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感同身受</a:t>
            </a:r>
            <a:r>
              <a:rPr lang="en-US" altLang="zh-TW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人饑</a:t>
            </a:r>
            <a:r>
              <a:rPr lang="en-US" altLang="zh-TW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/</a:t>
            </a:r>
            <a:r>
              <a:rPr lang="zh-TW" altLang="en-US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溺</a:t>
            </a:r>
            <a:r>
              <a:rPr lang="en-US" altLang="zh-TW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己饑</a:t>
            </a:r>
            <a:r>
              <a:rPr lang="en-US" altLang="zh-TW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/</a:t>
            </a:r>
            <a:r>
              <a:rPr lang="zh-TW" altLang="en-US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溺</a:t>
            </a:r>
            <a:r>
              <a:rPr lang="en-US" altLang="zh-TW" sz="28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6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 indent="-457200"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C.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教會重新肯定「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天國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」的重要。那是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天主為王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天父為先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愛超越一切的國度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。而法律只有一條：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愛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；愛只有一個內容：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分享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，分享我們的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生命</a:t>
            </a:r>
            <a:r>
              <a:rPr lang="en-US" altLang="zh-TW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金錢</a:t>
            </a:r>
            <a:r>
              <a:rPr lang="en-US" altLang="zh-TW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才能</a:t>
            </a:r>
            <a:r>
              <a:rPr lang="en-US" altLang="zh-TW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愛心和時間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國與國都該如此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</a:p>
          <a:p>
            <a:pPr marL="468000" indent="-457200"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D.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所以應學會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Think globally, act locally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，即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心存千秋以面對目前</a:t>
            </a:r>
            <a:r>
              <a:rPr lang="en-US" altLang="zh-TW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胸懷</a:t>
            </a:r>
            <a:r>
              <a:rPr lang="zh-TW" altLang="en-US" sz="320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全局以經略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一方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。由修身</a:t>
            </a:r>
            <a:r>
              <a:rPr lang="zh-TW" altLang="en-US" sz="320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齊家治國平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天下</a:t>
            </a:r>
            <a:r>
              <a:rPr lang="en-US" altLang="zh-TW" sz="24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修齊治平</a:t>
            </a:r>
            <a:r>
              <a:rPr lang="en-US" altLang="zh-TW" sz="24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變為「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平治齊修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」。教會應具的是天國的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胸襟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和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視野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。正如基督為人類存在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教會也應為世界存在。</a:t>
            </a:r>
            <a:endParaRPr lang="en-US" altLang="zh-TW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468000" indent="-457200" algn="just" hangingPunct="0">
              <a:lnSpc>
                <a:spcPts val="4000"/>
              </a:lnSpc>
            </a:pP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E.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亦因此要重視生命的完整性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全人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和靈修的全面性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身心靈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善盡本分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。因為只有個人生命的完成和世界的和諧大同</a:t>
            </a:r>
            <a:r>
              <a:rPr lang="en-US" altLang="zh-TW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才是天主的光榮。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Gloria Dei, homo </a:t>
            </a:r>
            <a:r>
              <a:rPr lang="en-US" altLang="zh-TW" sz="3200" dirty="0" err="1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vivens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.</a:t>
            </a:r>
            <a:r>
              <a:rPr lang="en-US" altLang="zh-TW" sz="28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(man fully alive=glory of God)</a:t>
            </a:r>
          </a:p>
        </p:txBody>
      </p:sp>
    </p:spTree>
    <p:extLst>
      <p:ext uri="{BB962C8B-B14F-4D97-AF65-F5344CB8AC3E}">
        <p14:creationId xmlns:p14="http://schemas.microsoft.com/office/powerpoint/2010/main" val="370780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>
              <a:lnSpc>
                <a:spcPts val="5500"/>
              </a:lnSpc>
            </a:pPr>
            <a:r>
              <a:rPr lang="zh-TW" altLang="zh-HK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為基督作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見</a:t>
            </a:r>
            <a:r>
              <a:rPr lang="zh-TW" altLang="zh-HK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證</a:t>
            </a:r>
            <a:endParaRPr lang="zh-TW" altLang="zh-HK" sz="36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公開為基督作見證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是信徒的重要責任。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我們的信仰、我們對基督的擁戴不僅應藉生命的流露，同時也應藉口頭的宣講而表達出來。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其實，為基督作見證，本身也是我們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鞏固自己信仰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的重要方法，是我們信仰生命成長的重要元素，其重要性可說並不次於讀經、祈禱和領聖事。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死海的水是「死」的，因為它只接受外來的水而從不流出。若我們只聽不講，只相信不作證，那麼，我們的信仰總有一天也會變成死海般的死寂。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事實上，不願意讓人或甚至不敢讓人知道自己是基督徒的人，他可以說並不是真正的基督徒。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9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2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5500"/>
              </a:lnSpc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一、扎根聖言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2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以上只是我們對信仰的反省，現在請看一看聖經本身對這問題說了什麼（請填上聖經的原文）：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indent="-892175" algn="just" hangingPunct="0">
              <a:lnSpc>
                <a:spcPts val="42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1. 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耶穌說：人點燈，並不是放在</a:t>
            </a:r>
            <a:r>
              <a:rPr lang="zh-TW" altLang="zh-HK" sz="3200" spc="-2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斗底下，而是放在燈檯上，照耀屋中所有的人。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；同樣，你們的光也當</a:t>
            </a:r>
            <a:r>
              <a:rPr lang="zh-TW" altLang="zh-HK" sz="3200" spc="-2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在人前照耀，好使他們看見你們的善行，光榮你們在天之父。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（瑪</a:t>
            </a:r>
            <a:r>
              <a:rPr lang="en-US" altLang="zh-HK" sz="3200" spc="-20" dirty="0">
                <a:effectLst/>
                <a:latin typeface="Arial"/>
                <a:ea typeface="華康粗黑體"/>
              </a:rPr>
              <a:t>5:15,16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）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indent="-355600" algn="just" hangingPunct="0">
              <a:lnSpc>
                <a:spcPts val="42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2.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信徒有責任在人群中宣告什麼？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algn="just" hangingPunct="0">
              <a:lnSpc>
                <a:spcPts val="42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（依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12:4b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將他的作為宣告於萬民，稱述他的名是崇高的。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algn="just" hangingPunct="0">
              <a:lnSpc>
                <a:spcPts val="42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（宗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4:20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）我們不得不說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我們所見所聞的事。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269905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-715963"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3.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耶穌升天前，很希望門徒們作什麼？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（宗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1:8b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聖神要降臨於你們身上，你們將充滿聖神的德能，為我作證，直到地極。</a:t>
            </a:r>
            <a:endParaRPr lang="en-US" altLang="zh-TW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892175" indent="-892175" algn="just" hangingPunct="0">
              <a:lnSpc>
                <a:spcPts val="4000"/>
              </a:lnSpc>
              <a:tabLst>
                <a:tab pos="452438" algn="l"/>
              </a:tabLst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4.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我們應向誰及在何處和人談論上主的話（或屬靈的事）？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981075" indent="-88900"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（申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6:7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將這些話灌輸給你的子女。不論你住在家裡，或在路上行走，或臥或立，常應講論這些話。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984250" indent="-1339850" algn="just" hangingPunct="0">
              <a:lnSpc>
                <a:spcPts val="4000"/>
              </a:lnSpc>
              <a:tabLst>
                <a:tab pos="176213" algn="l"/>
                <a:tab pos="363538" algn="r"/>
              </a:tabLst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5.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伯多祿說：你們要在心內尊崇基督為主；若有人詢問你們心中所懷希望的理由，你們要（伯前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3:15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時常準備答覆。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539750" indent="-539750"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6.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請舉出一種我們應該向他們作見證的物件。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981075"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（谷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5:19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「你回家，到你的親屬那裡，給</a:t>
            </a:r>
            <a:endParaRPr lang="en-US" altLang="zh-TW" sz="3200" dirty="0">
              <a:solidFill>
                <a:srgbClr val="FF0000"/>
              </a:solidFill>
              <a:effectLst/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796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algn="just" hangingPunct="0">
              <a:lnSpc>
                <a:spcPts val="4000"/>
              </a:lnSpc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他們傳述上主為你作了何等大事，怎樣憐憫了你。」</a:t>
            </a:r>
            <a:endParaRPr lang="en-US" altLang="zh-TW" sz="3200" dirty="0">
              <a:solidFill>
                <a:srgbClr val="FF0000"/>
              </a:solidFill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7.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為基督作見證的人，他本身必須是什麼？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（斐</a:t>
            </a:r>
            <a:r>
              <a:rPr lang="en-US" altLang="zh-HK" sz="3200" dirty="0">
                <a:effectLst/>
                <a:latin typeface="Arial"/>
                <a:ea typeface="華康粗黑體"/>
              </a:rPr>
              <a:t>2:15a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）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好使你們成為無可指摘和純潔的，在乖僻敗壞的世代中，做天主無瑕的子女；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Times New Roman"/>
                <a:ea typeface="Arial"/>
              </a:rPr>
              <a:t> 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在世人中你們應放光明，有如字宙間的明星。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indent="-892175" algn="just" hangingPunct="0">
              <a:lnSpc>
                <a:spcPts val="40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8. 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耶穌說：誰若在人前否認我，我</a:t>
            </a:r>
            <a:r>
              <a:rPr lang="zh-TW" altLang="zh-HK" sz="3200" spc="-2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在我天上的父前也必否認他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。（瑪</a:t>
            </a:r>
            <a:r>
              <a:rPr lang="en-US" altLang="zh-HK" sz="3200" spc="-20" dirty="0">
                <a:effectLst/>
                <a:latin typeface="Arial"/>
                <a:ea typeface="華康粗黑體"/>
              </a:rPr>
              <a:t>10:33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）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indent="-892175" algn="just" hangingPunct="0">
              <a:lnSpc>
                <a:spcPts val="40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9. 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保祿說：心裡相信，可使人成義；口裡</a:t>
            </a:r>
            <a:r>
              <a:rPr lang="zh-TW" altLang="zh-HK" sz="3200" spc="-2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承認，可使人獲得救恩。</a:t>
            </a:r>
            <a:r>
              <a:rPr lang="en-US" altLang="zh-HK" sz="3200" spc="-20" dirty="0">
                <a:effectLst/>
                <a:latin typeface="Arial"/>
                <a:ea typeface="華康粗黑體"/>
              </a:rPr>
              <a:t>(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羅</a:t>
            </a:r>
            <a:r>
              <a:rPr lang="en-US" altLang="zh-HK" sz="3200" spc="-20" dirty="0">
                <a:effectLst/>
                <a:latin typeface="Arial"/>
                <a:ea typeface="華康粗黑體"/>
              </a:rPr>
              <a:t>10:10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）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marL="892175" indent="-892175" algn="just" hangingPunct="0">
              <a:lnSpc>
                <a:spcPts val="4000"/>
              </a:lnSpc>
            </a:pPr>
            <a:r>
              <a:rPr lang="en-US" altLang="zh-HK" sz="3200" spc="-20" dirty="0">
                <a:effectLst/>
                <a:latin typeface="Arial"/>
                <a:ea typeface="華康粗黑體"/>
              </a:rPr>
              <a:t>10.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若望說：誰若明認耶穌是天主子，天主就</a:t>
            </a:r>
            <a:r>
              <a:rPr lang="zh-TW" altLang="zh-HK" sz="3200" spc="-2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存在他內，他也存在天主內。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（若一</a:t>
            </a:r>
            <a:r>
              <a:rPr lang="en-US" altLang="zh-HK" sz="3200" spc="-20" dirty="0">
                <a:effectLst/>
                <a:latin typeface="Arial"/>
                <a:ea typeface="華康粗黑體"/>
              </a:rPr>
              <a:t>4:15</a:t>
            </a:r>
            <a:r>
              <a:rPr lang="zh-TW" altLang="zh-HK" sz="3200" spc="-20" dirty="0">
                <a:effectLst/>
                <a:latin typeface="Arial"/>
                <a:ea typeface="華康粗黑體"/>
                <a:cs typeface="Arial"/>
              </a:rPr>
              <a:t>）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174665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2903</Words>
  <Application>Microsoft Office PowerPoint</Application>
  <PresentationFormat>如螢幕大小 (4:3)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全真新細明</vt:lpstr>
      <vt:lpstr>華康粗黑體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user</cp:lastModifiedBy>
  <cp:revision>30</cp:revision>
  <dcterms:created xsi:type="dcterms:W3CDTF">2018-02-01T13:01:59Z</dcterms:created>
  <dcterms:modified xsi:type="dcterms:W3CDTF">2024-06-24T02:34:27Z</dcterms:modified>
</cp:coreProperties>
</file>