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67" r:id="rId5"/>
    <p:sldId id="268" r:id="rId6"/>
    <p:sldId id="269" r:id="rId7"/>
    <p:sldId id="277" r:id="rId8"/>
    <p:sldId id="263" r:id="rId9"/>
    <p:sldId id="264" r:id="rId10"/>
    <p:sldId id="265" r:id="rId11"/>
    <p:sldId id="266" r:id="rId12"/>
    <p:sldId id="257" r:id="rId13"/>
    <p:sldId id="276" r:id="rId14"/>
    <p:sldId id="258" r:id="rId15"/>
    <p:sldId id="259" r:id="rId16"/>
    <p:sldId id="260" r:id="rId17"/>
    <p:sldId id="261" r:id="rId18"/>
    <p:sldId id="262" r:id="rId19"/>
    <p:sldId id="270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62" d="100"/>
          <a:sy n="62" d="100"/>
        </p:scale>
        <p:origin x="1336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4353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030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3288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9277F-FE20-43F4-A93C-CF1E5B48E13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858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4B737-DC4E-499F-9A65-93062C4DEFC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346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6BF5-EDBD-4B2D-AEDD-C125DE56422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49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60F6-DB4E-4F67-B77A-2677B833E47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41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AA54C-A813-4B29-81BF-8A9199F7CC2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72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BC3FC-B933-4D68-86C6-660D8C762D2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51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A3FC0-DCE8-4DAD-BB9A-C34C798D87E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06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4E8D5-9313-4A5E-9356-5629037F647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5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3451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04CA8-4435-41F4-917E-997D843E02E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30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225A5-EABB-4789-A04E-F6BB5C8750B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01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F3FF-7DE7-4068-8065-F38BCF8C3BD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9018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BB1F-732D-4357-BE3F-B6F3B5DFB70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2463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0DC1C-79A8-4416-BA09-40190D2ED5D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84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B1174-6163-4012-9B24-FE2DE8ACDA3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53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492A9-1463-4652-857E-4C66B82C987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955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5A229-CE48-43EC-8F26-41FBCB8B82C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519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0C474-8DF3-4AC0-A2D4-5CF27943D75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28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79A83-AFE6-44C4-8A8B-2A32895D58F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6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489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32922-F9C6-4EFD-A55E-DE79759B266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655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5834D-00F2-4F92-A6C5-6C14EC6A75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8341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5C63C-6E49-4763-A143-7069AFF2EF8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8742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2B3C-473F-4AD3-BD61-1B357AF42AF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8093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155DD-06E6-4818-BA49-EB65DD62A15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4910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2E99B-019D-4E30-AB2C-F79E21813B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9282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0B5E7-2A76-427B-B07A-9103ABD4372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073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7C41-48AA-4D3C-8722-08FAF824C93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10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9E0D6-78AA-4B2C-9013-41EC359A466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6980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A6630-8E1C-467F-AE26-C1ABD6FA450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77593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3E33C-B781-4218-BC18-B8833EDF041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1865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C6EE9-9E01-40D0-89F8-DA50187B39B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697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55DBB-8326-4CD3-9A3E-15461E5052B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88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3990C-3505-4A69-BB25-CE969E38645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521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6C85C-8A06-4308-8F8C-07CD51F9192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01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365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675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2546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71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375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FB910-1741-460F-802C-E14954331E3F}" type="datetimeFigureOut">
              <a:rPr lang="zh-HK" altLang="en-US" smtClean="0"/>
              <a:t>28/5/2023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73A40-8E0D-4D09-A523-A69FA6302BD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984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C71A68-8941-423C-A229-94727170C18F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5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F91075-EF19-484C-B616-69397BACCB43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61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9638FB-E07B-4C04-ABB6-B2D4C8C9B0A8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25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en-US" altLang="zh-HK" sz="4800" dirty="0" smtClean="0">
              <a:solidFill>
                <a:srgbClr val="FF0000"/>
              </a:solidFill>
              <a:ea typeface="華康粗黑體"/>
            </a:endParaRPr>
          </a:p>
          <a:p>
            <a:pPr eaLnBrk="1" hangingPunct="1">
              <a:spcAft>
                <a:spcPts val="1800"/>
              </a:spcAft>
            </a:pPr>
            <a:r>
              <a:rPr lang="en-US" altLang="zh-HK" sz="4800" dirty="0" smtClean="0">
                <a:solidFill>
                  <a:srgbClr val="FF0000"/>
                </a:solidFill>
                <a:ea typeface="華康粗黑體"/>
              </a:rPr>
              <a:t>51</a:t>
            </a:r>
            <a:r>
              <a:rPr lang="en-US" altLang="zh-HK" sz="4800" dirty="0">
                <a:solidFill>
                  <a:srgbClr val="FF0000"/>
                </a:solidFill>
                <a:ea typeface="華康粗黑體"/>
              </a:rPr>
              <a:t>. </a:t>
            </a:r>
            <a:r>
              <a:rPr lang="zh-TW" altLang="zh-HK" sz="4800" dirty="0">
                <a:solidFill>
                  <a:srgbClr val="FF0000"/>
                </a:solidFill>
                <a:ea typeface="華康粗黑體"/>
                <a:cs typeface="Arial"/>
              </a:rPr>
              <a:t>天主子民的</a:t>
            </a:r>
            <a:r>
              <a:rPr lang="zh-TW" altLang="zh-HK" sz="4800" dirty="0" smtClean="0">
                <a:solidFill>
                  <a:srgbClr val="FF0000"/>
                </a:solidFill>
                <a:ea typeface="華康粗黑體"/>
                <a:cs typeface="Arial"/>
              </a:rPr>
              <a:t>教會</a:t>
            </a:r>
            <a:r>
              <a:rPr lang="en-US" altLang="zh-TW" sz="4800" dirty="0" smtClean="0">
                <a:solidFill>
                  <a:srgbClr val="FF0000"/>
                </a:solidFill>
                <a:ea typeface="華康粗黑體"/>
                <a:cs typeface="Arial"/>
              </a:rPr>
              <a:t>,</a:t>
            </a:r>
            <a:r>
              <a:rPr lang="zh-TW" altLang="zh-HK" sz="4800" dirty="0" smtClean="0">
                <a:solidFill>
                  <a:srgbClr val="FF0000"/>
                </a:solidFill>
                <a:ea typeface="華康粗黑體"/>
                <a:cs typeface="Arial"/>
              </a:rPr>
              <a:t>眾人</a:t>
            </a:r>
            <a:r>
              <a:rPr lang="zh-TW" altLang="zh-HK" sz="4800" dirty="0">
                <a:solidFill>
                  <a:srgbClr val="FF0000"/>
                </a:solidFill>
                <a:ea typeface="華康粗黑體"/>
                <a:cs typeface="Arial"/>
              </a:rPr>
              <a:t>的教會</a:t>
            </a:r>
            <a:endParaRPr lang="en-US" altLang="zh-TW" sz="4800" dirty="0" smtClean="0">
              <a:solidFill>
                <a:srgbClr val="0000FF"/>
              </a:solidFill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eaLnBrk="1" hangingPunct="1"/>
            <a:r>
              <a:rPr lang="zh-TW" altLang="en-US" sz="4800" dirty="0" smtClean="0">
                <a:solidFill>
                  <a:srgbClr val="0000FF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不同的教會觀</a:t>
            </a:r>
          </a:p>
          <a:p>
            <a:pPr eaLnBrk="1" hangingPunct="1"/>
            <a:r>
              <a:rPr lang="zh-TW" altLang="en-US" sz="4800" dirty="0" smtClean="0">
                <a:solidFill>
                  <a:srgbClr val="0000FF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不同的信仰表現</a:t>
            </a:r>
          </a:p>
          <a:p>
            <a:pPr eaLnBrk="1" hangingPunct="1"/>
            <a:r>
              <a:rPr lang="zh-TW" altLang="en-US" sz="60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知識就是道德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(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蘇格拉底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)</a:t>
            </a:r>
            <a:endParaRPr lang="zh-TW" altLang="en-US" sz="36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eaLnBrk="1" hangingPunct="1"/>
            <a:r>
              <a:rPr lang="zh-TW" altLang="en-US" sz="60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思路決定出路</a:t>
            </a:r>
          </a:p>
        </p:txBody>
      </p:sp>
    </p:spTree>
    <p:extLst>
      <p:ext uri="{BB962C8B-B14F-4D97-AF65-F5344CB8AC3E}">
        <p14:creationId xmlns:p14="http://schemas.microsoft.com/office/powerpoint/2010/main" val="328517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zh-TW" altLang="en-US" sz="3600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教會憲章</a:t>
            </a:r>
            <a:endParaRPr lang="en-US" altLang="zh-TW" sz="3600" u="sng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1,</a:t>
            </a:r>
            <a:r>
              <a:rPr lang="zh-TW" altLang="en-US" sz="44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奧蹟</a:t>
            </a:r>
            <a:r>
              <a:rPr lang="en-US" altLang="zh-TW" sz="44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lang="zh-TW" altLang="en-US" sz="44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聖事</a:t>
            </a:r>
            <a:r>
              <a:rPr lang="en-US" altLang="zh-TW" sz="44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:</a:t>
            </a:r>
            <a:r>
              <a:rPr lang="zh-TW" altLang="en-US" sz="24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天人合一</a:t>
            </a:r>
            <a:r>
              <a:rPr lang="en-US" altLang="zh-TW" sz="24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3600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人類合一</a:t>
            </a:r>
            <a:r>
              <a:rPr lang="zh-TW" altLang="en-US" sz="24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的</a:t>
            </a:r>
            <a:r>
              <a:rPr lang="zh-TW" altLang="en-US" sz="2400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標記</a:t>
            </a:r>
            <a:r>
              <a:rPr lang="en-US" altLang="zh-TW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lang="zh-TW" altLang="en-US" u="sng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工具</a:t>
            </a:r>
            <a:endParaRPr lang="en-US" altLang="zh-TW" sz="2800" u="sng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>
              <a:spcAft>
                <a:spcPts val="3000"/>
              </a:spcAft>
            </a:pP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2.</a:t>
            </a:r>
            <a:r>
              <a:rPr lang="zh-TW" altLang="en-US" sz="44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天主子民</a:t>
            </a:r>
            <a:endParaRPr lang="en-US" altLang="zh-TW" sz="4400" dirty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algn="l">
              <a:lnSpc>
                <a:spcPts val="5000"/>
              </a:lnSpc>
              <a:spcAft>
                <a:spcPts val="1200"/>
              </a:spcAft>
            </a:pPr>
            <a:r>
              <a:rPr lang="zh-TW" altLang="en-US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        </a:t>
            </a: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3.</a:t>
            </a:r>
            <a:r>
              <a:rPr lang="zh-TW" altLang="en-US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聖統制</a:t>
            </a:r>
            <a:r>
              <a:rPr lang="zh-TW" altLang="en-US" sz="40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       </a:t>
            </a: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4.</a:t>
            </a:r>
            <a:r>
              <a:rPr lang="zh-TW" altLang="en-US" sz="4000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教 友</a:t>
            </a:r>
            <a:endParaRPr lang="en-US" altLang="zh-TW" sz="3600" u="sng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>
              <a:lnSpc>
                <a:spcPts val="5000"/>
              </a:lnSpc>
            </a:pP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5.</a:t>
            </a:r>
            <a:r>
              <a:rPr lang="zh-TW" altLang="en-US" sz="40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普遍成聖的使命</a:t>
            </a:r>
            <a:r>
              <a:rPr lang="en-US" altLang="zh-TW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善盡本分</a:t>
            </a:r>
            <a:r>
              <a:rPr lang="en-US" altLang="zh-TW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工作</a:t>
            </a:r>
            <a:r>
              <a:rPr lang="en-US" altLang="zh-TW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</a:p>
          <a:p>
            <a:pPr>
              <a:lnSpc>
                <a:spcPts val="5000"/>
              </a:lnSpc>
            </a:pP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6.</a:t>
            </a:r>
            <a:r>
              <a:rPr lang="zh-TW" altLang="en-US" sz="36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會士</a:t>
            </a:r>
            <a:endParaRPr lang="en-US" altLang="zh-TW" sz="3600" dirty="0" smtClean="0">
              <a:solidFill>
                <a:srgbClr val="9900CC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>
              <a:lnSpc>
                <a:spcPts val="5000"/>
              </a:lnSpc>
            </a:pPr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7</a:t>
            </a:r>
            <a:r>
              <a:rPr lang="en-US" altLang="zh-TW" sz="36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en-US" sz="36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旅途中的教會</a:t>
            </a:r>
            <a:endParaRPr lang="en-US" altLang="zh-TW" sz="3600" dirty="0" smtClean="0">
              <a:solidFill>
                <a:srgbClr val="9900CC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r>
              <a:rPr lang="en-US" altLang="zh-TW" sz="36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8.</a:t>
            </a:r>
            <a:r>
              <a:rPr lang="zh-TW" altLang="en-US" sz="36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瑪利亞</a:t>
            </a:r>
            <a:r>
              <a:rPr lang="en-US" altLang="zh-TW" sz="3600" dirty="0" smtClean="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:</a:t>
            </a:r>
            <a:r>
              <a:rPr lang="zh-TW" altLang="en-US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貞女</a:t>
            </a:r>
            <a:r>
              <a:rPr lang="en-US" altLang="zh-TW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忠貞</a:t>
            </a:r>
            <a:r>
              <a:rPr lang="en-US" altLang="zh-TW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  <a:r>
              <a:rPr lang="zh-TW" altLang="en-US" sz="28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與母親</a:t>
            </a:r>
            <a:r>
              <a:rPr lang="en-US" altLang="zh-TW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產生新生命的能力</a:t>
            </a:r>
            <a:r>
              <a:rPr lang="en-US" altLang="zh-TW" sz="2000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  <a:endParaRPr lang="zh-HK" altLang="en-US" sz="2400" dirty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 flipH="1">
            <a:off x="3419872" y="2348880"/>
            <a:ext cx="1152128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4572000" y="2348880"/>
            <a:ext cx="1224136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/>
          <p:cNvSpPr txBox="1"/>
          <p:nvPr/>
        </p:nvSpPr>
        <p:spPr>
          <a:xfrm>
            <a:off x="489610" y="1844824"/>
            <a:ext cx="553998" cy="427462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華康粗黑體" panose="020B0709000000000000" pitchFamily="49" charset="-120"/>
                <a:ea typeface="華康粗黑體" panose="020B0709000000000000" pitchFamily="49" charset="-120"/>
              </a:rPr>
              <a:t>不能為了第三點而犧牲所有點</a:t>
            </a:r>
            <a:endParaRPr lang="zh-HK" altLang="en-US" sz="2400" dirty="0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876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-15394"/>
            <a:ext cx="9142447" cy="695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1.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：教會原指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聚會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(Assembly)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，教友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在聚會時便構成了教會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。因此教會是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動的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非靜的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人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不是教堂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。在活潑的彌撒中，在真誠的聖經分享中，教會的形像最鮮明。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2.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甲、乙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：我們看到教會團體的「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因散而聚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」模式：教友們進到教會，在基督內聚會，然後出去，再帶著一切的成、敗、得、失，再次聚會。我們不是為了聚而聚，而是為了散而聚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>
              <a:lnSpc>
                <a:spcPts val="4000"/>
              </a:lnSpc>
            </a:pPr>
            <a:r>
              <a:rPr lang="en-US" altLang="zh-TW" sz="3200" dirty="0" smtClean="0">
                <a:latin typeface="Arial"/>
                <a:ea typeface="華康粗黑體"/>
                <a:cs typeface="Arial"/>
              </a:rPr>
              <a:t>------------------------------------------------------------------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effectLst/>
                <a:latin typeface="華康粗黑體" panose="020B0709000000000000" pitchFamily="49" charset="-120"/>
                <a:ea typeface="華康粗黑體" panose="020B0709000000000000" pitchFamily="49" charset="-120"/>
                <a:cs typeface="Arial" panose="020B0604020202020204" pitchFamily="34" charset="0"/>
              </a:rPr>
              <a:t>附錄 至一、至聖、至公、從宗徒傳下來的教會</a:t>
            </a:r>
          </a:p>
          <a:p>
            <a:pPr>
              <a:lnSpc>
                <a:spcPts val="4000"/>
              </a:lnSpc>
            </a:pPr>
            <a:r>
              <a:rPr lang="zh-TW" altLang="en-US" sz="32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天主教傳統認為，基督的教會必須同時具有下列四個特徵：至一、至聖、至公、從宗徒傳下來。</a:t>
            </a:r>
          </a:p>
          <a:p>
            <a:pPr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002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-15394"/>
            <a:ext cx="9142447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1. 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至一：基督的教會必須是合一的，不能四分五裂。當然，這個「一」並非指「合模」或「</a:t>
            </a:r>
            <a:r>
              <a:rPr lang="zh-TW" alt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齊一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(Uniformity)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，而是指在信仰上、精神上的</a:t>
            </a:r>
            <a:r>
              <a:rPr lang="zh-TW" altLang="en-US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一心一德，共融相通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。既在「一」中有多元性，在多元性中也不妨礙合一。這個「至一」的教會，同時也要成為人與神，及人類彼此合一的標記和工具，達到真正的世界大同、「</a:t>
            </a:r>
            <a:r>
              <a:rPr lang="zh-TW" alt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天人合一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」。</a:t>
            </a: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2.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至聖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：基督的教會是聖的，因為創立教會的基督是聖的，他也給人提供了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成聖的機會和方法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。但教會同時亦承認自己是「罪人的教會」，它願意不斷的自我淨化。</a:t>
            </a: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3.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至公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：基督的教會是大公的。它不囿於時間</a:t>
            </a:r>
            <a:r>
              <a:rPr lang="zh-TW" altLang="zh-HK" sz="24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、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地域、政治、和經濟的體系。它不願劃地自</a:t>
            </a:r>
            <a:r>
              <a:rPr lang="zh-TW" altLang="en-US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限，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-15394"/>
            <a:ext cx="9142447" cy="573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反而要由一點開始，像光芒一樣向四方八面擴散，使接觸到它的人，都能夠感受到這光的照耀，因而奔向基督。</a:t>
            </a:r>
          </a:p>
          <a:p>
            <a:pPr indent="355600"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4.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從宗徒傳下來的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：基督選了十二使徒，把教會建立在他們之上，把傳教的使命交給了他們。使徒們到處建立地方教會，又選定了自己的繼任人，去管理教會，教會就這樣一代代的傳下去。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十二徒中，以伯多祿為首，後來在天主教會中，也以教宗為首。</a:t>
            </a:r>
          </a:p>
          <a:p>
            <a:pPr indent="355600" algn="just" hangingPunct="0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綜合了上述四大點，天主教相信自己就是基督所建立的教會。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42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183594"/>
            <a:ext cx="9142447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hangingPunct="0">
              <a:lnSpc>
                <a:spcPts val="4000"/>
              </a:lnSpc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en-US" altLang="zh-TW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教友是教會的主體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indent="-715963" algn="just" hangingPunct="0">
              <a:lnSpc>
                <a:spcPts val="4000"/>
              </a:lnSpc>
              <a:buFont typeface="+mj-ea"/>
              <a:buAutoNum type="ea1ChtPeriod"/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基督新教和佛教在傳教上比我們略勝一籌，那是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全靠他們的「平信徒」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積極參與。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indent="-715963" algn="just" hangingPunct="0">
              <a:lnSpc>
                <a:spcPts val="4000"/>
              </a:lnSpc>
              <a:buFont typeface="+mj-ea"/>
              <a:buAutoNum type="ea1ChtPeriod"/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在教會內，雖然某些人被立為導師、管理者，可是在眾人中仍存著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真正的平等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教會憲章．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32)</a:t>
            </a:r>
            <a:endParaRPr lang="en-US" altLang="zh-HK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indent="-715963" algn="just" hangingPunct="0">
              <a:lnSpc>
                <a:spcPts val="4000"/>
              </a:lnSpc>
              <a:buFont typeface="+mj-ea"/>
              <a:buAutoNum type="ea1ChtPeriod"/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教友要在世俗事務中，照天主的計劃，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從內部聖化世界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。為使一切世俗事務得按基督的意志而進行，就要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「靠」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與這些事務密切相連的教友發揚領導。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教會憲章．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31)</a:t>
            </a:r>
            <a:endParaRPr lang="en-US" altLang="zh-HK" sz="3200" dirty="0" smtClean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indent="-715963" algn="just" hangingPunct="0">
              <a:lnSpc>
                <a:spcPts val="4000"/>
              </a:lnSpc>
              <a:buFont typeface="+mj-ea"/>
              <a:buAutoNum type="ea1ChtPeriod"/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教友的司祭、先知、君王職務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，都是直接源於基督。所以他們是為天主而不是為神職人員工作。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5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183594"/>
            <a:ext cx="914244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indent="-715963" algn="just" hangingPunct="0">
              <a:lnSpc>
                <a:spcPts val="4000"/>
              </a:lnSpc>
              <a:buFont typeface="+mj-ea"/>
              <a:buAutoNum type="ea1ChtPeriod" startAt="5"/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只有教友才能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深入社會中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的千家萬戶及所有階層，作地上的鹽和光；也只有教友能在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孩子的成長過程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中，一步步地把福音的種子有效地種在他們的心靈內。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教會的前途就在教友的手中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------------------------------------------------------------------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marL="715963" algn="just" hangingPunct="0"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半畝方塘一鑑開，天光雲影共徘徊；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問渠那得清如許，為有源頭活水來。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                                           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（朱熹）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1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60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我喜歡立體的人生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所以無論是基督的博愛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solidFill>
                  <a:srgbClr val="00206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佛陀的慈悲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solidFill>
                  <a:srgbClr val="CC33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孔子的仁愛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solidFill>
                  <a:srgbClr val="9900CC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或雷峰的犧牲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都值得長照宇宙</a:t>
            </a:r>
          </a:p>
          <a:p>
            <a:pPr algn="ctr" eaLnBrk="1" hangingPunct="1">
              <a:lnSpc>
                <a:spcPct val="105000"/>
              </a:lnSpc>
              <a:buFontTx/>
              <a:buNone/>
            </a:pPr>
            <a:r>
              <a:rPr lang="zh-TW" altLang="en-US" sz="4800" dirty="0" smtClean="0"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永留人間</a:t>
            </a:r>
          </a:p>
        </p:txBody>
      </p:sp>
    </p:spTree>
    <p:extLst>
      <p:ext uri="{BB962C8B-B14F-4D97-AF65-F5344CB8AC3E}">
        <p14:creationId xmlns:p14="http://schemas.microsoft.com/office/powerpoint/2010/main" val="120824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altLang="zh-TW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華康粗黑體" pitchFamily="49" charset="-120"/>
              <a:cs typeface="華康黑體(P)-GB5" pitchFamily="34" charset="-12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粗黑體" pitchFamily="49" charset="-120"/>
                <a:cs typeface="華康黑體(P)-GB5" pitchFamily="34" charset="-120"/>
              </a:rPr>
              <a:t>                        </a:t>
            </a:r>
            <a:r>
              <a:rPr lang="zh-TW" altLang="en-US" sz="4000" dirty="0" smtClean="0">
                <a:solidFill>
                  <a:srgbClr val="000099"/>
                </a:solidFill>
                <a:ea typeface="華康粗黑體" pitchFamily="49" charset="-120"/>
                <a:cs typeface="華康黑體(P)-GB5" pitchFamily="34" charset="-120"/>
              </a:rPr>
              <a:t>立 體 人 生 原 則</a:t>
            </a: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粗黑體" pitchFamily="49" charset="-120"/>
                <a:cs typeface="華康黑體(P)-GB5" pitchFamily="34" charset="-120"/>
              </a:rPr>
              <a:t>             </a:t>
            </a:r>
            <a:r>
              <a:rPr lang="en-US" altLang="zh-TW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粗黑體" pitchFamily="49" charset="-120"/>
                <a:cs typeface="華康黑體(P)-GB5" pitchFamily="34" charset="-120"/>
              </a:rPr>
              <a:t>He who knows one, knows none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H="1">
            <a:off x="2124075" y="2997200"/>
            <a:ext cx="2016125" cy="2016125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140200" y="3141663"/>
            <a:ext cx="0" cy="2520950"/>
          </a:xfrm>
          <a:prstGeom prst="line">
            <a:avLst/>
          </a:prstGeom>
          <a:noFill/>
          <a:ln w="57150">
            <a:solidFill>
              <a:srgbClr val="66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140200" y="2997200"/>
            <a:ext cx="1584325" cy="165735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124075" y="5013325"/>
            <a:ext cx="2016125" cy="649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4140200" y="4652963"/>
            <a:ext cx="1584325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2124075" y="4652963"/>
            <a:ext cx="3527425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50825" y="4149725"/>
            <a:ext cx="187166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 dirty="0" smtClean="0">
                <a:solidFill>
                  <a:srgbClr val="0000CC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啟示的真理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724525" y="3429000"/>
            <a:ext cx="30956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發現的真理</a:t>
            </a:r>
            <a:r>
              <a:rPr lang="en-US" altLang="zh-TW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:</a:t>
            </a:r>
            <a:r>
              <a:rPr lang="zh-TW" altLang="en-US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其它宗教</a:t>
            </a:r>
            <a:r>
              <a:rPr lang="en-US" altLang="zh-TW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,</a:t>
            </a:r>
            <a:r>
              <a:rPr lang="zh-TW" altLang="en-US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文化</a:t>
            </a:r>
            <a:r>
              <a:rPr lang="en-US" altLang="zh-TW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;</a:t>
            </a:r>
            <a:r>
              <a:rPr lang="zh-TW" altLang="en-US" sz="4000" smtClean="0">
                <a:solidFill>
                  <a:srgbClr val="0066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人文科學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987675" y="5661025"/>
            <a:ext cx="30241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3600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我的信仰實踐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339975" y="2133600"/>
            <a:ext cx="38893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 u="sng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  <a:cs typeface="華康黑體(P)-GB5" pitchFamily="34" charset="-120"/>
              </a:rPr>
              <a:t>神；真理的追尋</a:t>
            </a:r>
          </a:p>
        </p:txBody>
      </p:sp>
    </p:spTree>
    <p:extLst>
      <p:ext uri="{BB962C8B-B14F-4D97-AF65-F5344CB8AC3E}">
        <p14:creationId xmlns:p14="http://schemas.microsoft.com/office/powerpoint/2010/main" val="294078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 animBg="1"/>
      <p:bldP spid="6150" grpId="0" animBg="1"/>
      <p:bldP spid="6151" grpId="0" animBg="1"/>
      <p:bldP spid="61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zh-TW" altLang="en-US" sz="40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以主為基，以人為本，以史為鑑</a:t>
            </a:r>
          </a:p>
          <a:p>
            <a:pPr eaLnBrk="1" hangingPunct="1"/>
            <a:r>
              <a:rPr lang="zh-TW" altLang="en-US" sz="400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世界歷史是個人歷史的放大</a:t>
            </a:r>
          </a:p>
          <a:p>
            <a:pPr eaLnBrk="1" hangingPunct="1"/>
            <a:r>
              <a:rPr lang="zh-TW" altLang="en-US" smtClean="0">
                <a:solidFill>
                  <a:srgbClr val="990099"/>
                </a:solidFill>
                <a:latin typeface="華康粗黑體" pitchFamily="49" charset="-120"/>
                <a:ea typeface="華康粗黑體" pitchFamily="49" charset="-120"/>
              </a:rPr>
              <a:t>認識個人歷史就明白世界歷史</a:t>
            </a:r>
          </a:p>
          <a:p>
            <a:pPr eaLnBrk="1" hangingPunct="1"/>
            <a:r>
              <a:rPr lang="zh-TW" altLang="en-US" smtClean="0">
                <a:solidFill>
                  <a:srgbClr val="990099"/>
                </a:solidFill>
                <a:latin typeface="華康粗黑體" pitchFamily="49" charset="-120"/>
                <a:ea typeface="華康粗黑體" pitchFamily="49" charset="-120"/>
              </a:rPr>
              <a:t>認識人類史，就知道個人的興衰之理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H="1">
            <a:off x="1042988" y="2997200"/>
            <a:ext cx="3168650" cy="2952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211638" y="2997200"/>
            <a:ext cx="4176712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V="1">
            <a:off x="1042988" y="4581525"/>
            <a:ext cx="7345362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>
            <a:off x="1835150" y="4941888"/>
            <a:ext cx="576263" cy="503237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V="1">
            <a:off x="1835150" y="5229225"/>
            <a:ext cx="1081088" cy="21590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2411413" y="4941888"/>
            <a:ext cx="504825" cy="287337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 smtClean="0">
              <a:solidFill>
                <a:srgbClr val="000000"/>
              </a:solidFill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555875" y="5949950"/>
            <a:ext cx="6337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32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以鏡</a:t>
            </a:r>
            <a:r>
              <a:rPr lang="zh-TW" altLang="en-US" sz="32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自照見顏容</a:t>
            </a:r>
            <a:r>
              <a:rPr lang="zh-TW" altLang="en-US" sz="32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，以</a:t>
            </a:r>
            <a:r>
              <a:rPr lang="zh-TW" altLang="en-US" sz="3200" dirty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史</a:t>
            </a:r>
            <a:r>
              <a:rPr lang="zh-TW" altLang="en-US" sz="32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自照見吉凶</a:t>
            </a:r>
          </a:p>
        </p:txBody>
      </p:sp>
    </p:spTree>
    <p:extLst>
      <p:ext uri="{BB962C8B-B14F-4D97-AF65-F5344CB8AC3E}">
        <p14:creationId xmlns:p14="http://schemas.microsoft.com/office/powerpoint/2010/main" val="16794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4" grpId="0" animBg="1"/>
      <p:bldP spid="2054" grpId="1" animBg="1"/>
      <p:bldP spid="2055" grpId="0" animBg="1"/>
      <p:bldP spid="2056" grpId="0" animBg="1"/>
      <p:bldP spid="20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en-US" altLang="zh-TW" sz="4000" dirty="0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latin typeface="華康粗黑體" pitchFamily="49" charset="-120"/>
                <a:ea typeface="華康粗黑體" pitchFamily="49" charset="-120"/>
              </a:rPr>
              <a:t>滅六國者六國也，非秦也</a:t>
            </a:r>
            <a:endParaRPr lang="en-US" altLang="zh-TW" sz="4800" dirty="0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latin typeface="華康粗黑體" pitchFamily="49" charset="-120"/>
                <a:ea typeface="華康粗黑體" pitchFamily="49" charset="-120"/>
              </a:rPr>
              <a:t>族秦者秦也，非天下也</a:t>
            </a:r>
            <a:endParaRPr lang="en-US" altLang="zh-TW" sz="4800" dirty="0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秦人不暇自哀</a:t>
            </a:r>
            <a:endParaRPr lang="en-US" altLang="zh-TW" sz="4800" dirty="0" smtClean="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而後人哀之</a:t>
            </a:r>
            <a:endParaRPr lang="en-US" altLang="zh-TW" sz="4800" dirty="0" smtClean="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5400" dirty="0" smtClean="0">
                <a:solidFill>
                  <a:srgbClr val="990099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zh-TW" altLang="en-US" sz="48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哀之而不鑑之</a:t>
            </a:r>
            <a:endParaRPr lang="en-US" altLang="zh-TW" sz="4800" dirty="0" smtClean="0">
              <a:solidFill>
                <a:srgbClr val="FF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/>
            <a:r>
              <a:rPr lang="zh-TW" altLang="en-US" sz="48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亦使</a:t>
            </a:r>
            <a:r>
              <a:rPr lang="zh-TW" altLang="en-US" sz="4800" dirty="0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zh-TW" altLang="en-US" sz="48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而復哀</a:t>
            </a:r>
            <a:r>
              <a:rPr lang="zh-TW" altLang="en-US" sz="5400" dirty="0" smtClean="0">
                <a:solidFill>
                  <a:srgbClr val="990099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zh-TW" altLang="en-US" sz="4800" dirty="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也</a:t>
            </a:r>
          </a:p>
        </p:txBody>
      </p:sp>
      <p:sp>
        <p:nvSpPr>
          <p:cNvPr id="3075" name="文字方塊 9"/>
          <p:cNvSpPr txBox="1">
            <a:spLocks noChangeArrowheads="1"/>
          </p:cNvSpPr>
          <p:nvPr/>
        </p:nvSpPr>
        <p:spPr bwMode="auto">
          <a:xfrm>
            <a:off x="8180388" y="285750"/>
            <a:ext cx="677862" cy="65722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六國</a:t>
            </a:r>
            <a:r>
              <a:rPr lang="en-US" altLang="zh-TW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…</a:t>
            </a:r>
            <a:r>
              <a:rPr lang="zh-TW" altLang="en-US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秦</a:t>
            </a:r>
            <a:r>
              <a:rPr lang="en-US" altLang="zh-TW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…</a:t>
            </a:r>
            <a:r>
              <a:rPr lang="zh-TW" altLang="en-US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天下</a:t>
            </a:r>
            <a:r>
              <a:rPr lang="en-US" altLang="zh-TW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…</a:t>
            </a:r>
            <a:r>
              <a:rPr lang="zh-TW" altLang="en-US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en-US" altLang="zh-TW" sz="32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…</a:t>
            </a:r>
            <a:r>
              <a:rPr lang="zh-TW" altLang="en-US" sz="3200" b="1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後人</a:t>
            </a:r>
            <a:r>
              <a:rPr lang="en-US" altLang="zh-TW" sz="3200" b="1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……</a:t>
            </a:r>
            <a:endParaRPr lang="zh-TW" altLang="en-US" sz="3200" b="1" smtClean="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15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3075" name="Picture 3" descr="金字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27384"/>
            <a:ext cx="8707393" cy="6469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0825" y="1052513"/>
            <a:ext cx="8642350" cy="9144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有 縱 的 從 屬 ， 少 </a:t>
            </a:r>
            <a:r>
              <a:rPr lang="zh-TW" altLang="en-US" sz="5400" b="1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橫</a:t>
            </a:r>
            <a:r>
              <a:rPr lang="zh-TW" altLang="en-US" sz="4000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的 聯 繫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325768" y="198972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教宗</a:t>
            </a:r>
            <a:endParaRPr lang="zh-HK" altLang="en-US" sz="24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123728" y="32849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主教</a:t>
            </a:r>
            <a:endParaRPr lang="zh-HK" altLang="en-US" sz="24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79512" y="53732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教友</a:t>
            </a:r>
            <a:endParaRPr lang="zh-HK" altLang="en-US" sz="24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99592" y="447950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神父</a:t>
            </a:r>
            <a:endParaRPr lang="zh-HK" altLang="en-US" sz="24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177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4099" name="Picture 3" descr="同心圓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8642350" cy="648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0825" y="1412875"/>
            <a:ext cx="8642350" cy="74771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3500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以主為基，</a:t>
            </a:r>
            <a:r>
              <a:rPr lang="zh-TW" altLang="en-US" sz="4300" b="1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以人為本</a:t>
            </a:r>
            <a:r>
              <a:rPr lang="zh-TW" altLang="en-US" sz="3500" smtClean="0">
                <a:solidFill>
                  <a:srgbClr val="CC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；眾人都是兄弟姊妹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4897437" cy="82391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2800" smtClean="0">
                <a:solidFill>
                  <a:srgbClr val="0000FF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乙、</a:t>
            </a:r>
            <a:r>
              <a:rPr lang="zh-TW" altLang="en-US" sz="4800" smtClean="0">
                <a:solidFill>
                  <a:srgbClr val="FF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同心圓</a:t>
            </a:r>
            <a:r>
              <a:rPr lang="zh-TW" altLang="en-US" sz="2800" smtClean="0">
                <a:solidFill>
                  <a:srgbClr val="000000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：</a:t>
            </a:r>
            <a:r>
              <a:rPr lang="zh-TW" altLang="en-US" sz="3200" smtClean="0">
                <a:solidFill>
                  <a:srgbClr val="0000FF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因散而聚</a:t>
            </a:r>
          </a:p>
        </p:txBody>
      </p:sp>
    </p:spTree>
    <p:extLst>
      <p:ext uri="{BB962C8B-B14F-4D97-AF65-F5344CB8AC3E}">
        <p14:creationId xmlns:p14="http://schemas.microsoft.com/office/powerpoint/2010/main" val="421407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/>
            <a:endParaRPr lang="en-US" altLang="zh-TW" dirty="0"/>
          </a:p>
          <a:p>
            <a:pPr algn="l" eaLnBrk="1" hangingPunct="1"/>
            <a:endParaRPr lang="en-US" altLang="zh-TW" sz="3600" dirty="0" smtClean="0"/>
          </a:p>
          <a:p>
            <a:pPr algn="l" eaLnBrk="1" hangingPunct="1"/>
            <a:r>
              <a:rPr lang="en-US" altLang="zh-TW" sz="3600" dirty="0"/>
              <a:t> </a:t>
            </a:r>
            <a:r>
              <a:rPr lang="en-US" altLang="zh-TW" sz="3600" dirty="0" smtClean="0"/>
              <a:t>    </a:t>
            </a:r>
            <a:r>
              <a:rPr lang="en-US" altLang="zh-TW" sz="3600" dirty="0" smtClean="0"/>
              <a:t>Unity in diversity</a:t>
            </a:r>
          </a:p>
          <a:p>
            <a:pPr algn="l" eaLnBrk="1" hangingPunct="1"/>
            <a:r>
              <a:rPr lang="zh-TW" altLang="en-US" sz="360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      </a:t>
            </a:r>
            <a:r>
              <a:rPr lang="zh-TW" altLang="en-US" sz="36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聖三奧蹟</a:t>
            </a:r>
            <a:endParaRPr lang="zh-TW" altLang="zh-TW" sz="36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pic>
        <p:nvPicPr>
          <p:cNvPr id="4099" name="Picture 3" descr="同心圓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73481"/>
            <a:ext cx="4752528" cy="356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金字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541" y="116632"/>
            <a:ext cx="4511963" cy="3352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8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51. </a:t>
            </a:r>
            <a:r>
              <a:rPr lang="zh-TW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天主子民的教會，眾人的教會</a:t>
            </a:r>
            <a:endParaRPr lang="zh-HK" alt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782197" cy="4837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6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51. </a:t>
            </a:r>
            <a:r>
              <a:rPr lang="zh-TW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天主子民的教會，眾人的教會</a:t>
            </a:r>
            <a:endParaRPr lang="zh-HK" alt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764704"/>
            <a:ext cx="8412163" cy="515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89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51. </a:t>
            </a:r>
            <a:r>
              <a:rPr lang="zh-TW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天主子民的教會，眾人的教會</a:t>
            </a:r>
            <a:endParaRPr lang="zh-HK" altLang="en-US" dirty="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8070683" cy="575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51. </a:t>
            </a:r>
            <a:r>
              <a:rPr lang="zh-TW" altLang="zh-HK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天主子民的教會，眾人的教會</a:t>
            </a:r>
            <a:endParaRPr lang="zh-HK" altLang="en-US" dirty="0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294191"/>
              </p:ext>
            </p:extLst>
          </p:nvPr>
        </p:nvGraphicFramePr>
        <p:xfrm>
          <a:off x="423863" y="1687513"/>
          <a:ext cx="8297862" cy="348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工作表" r:id="rId3" imgW="8298142" imgH="3482226" progId="Excel.Sheet.12">
                  <p:embed/>
                </p:oleObj>
              </mc:Choice>
              <mc:Fallback>
                <p:oleObj name="工作表" r:id="rId3" imgW="8298142" imgH="348222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3863" y="1687513"/>
                        <a:ext cx="8297862" cy="348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42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52" y="-15394"/>
            <a:ext cx="9142447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01600" algn="just" hangingPunct="0">
              <a:lnSpc>
                <a:spcPts val="8000"/>
              </a:lnSpc>
            </a:pPr>
            <a:r>
              <a:rPr lang="en-US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We are the Church 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我們就是教會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indent="101600"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在以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神職人員</a:t>
            </a:r>
            <a:r>
              <a:rPr lang="zh-TW" altLang="en-US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為中心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的教會</a:t>
            </a:r>
            <a:r>
              <a:rPr lang="zh-TW" altLang="en-US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中</a:t>
            </a:r>
            <a:r>
              <a:rPr lang="en-US" altLang="zh-TW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教友的本分是：</a:t>
            </a:r>
            <a:endParaRPr lang="zh-TW" altLang="zh-HK" sz="3200" dirty="0" smtClean="0">
              <a:solidFill>
                <a:srgbClr val="9900CC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indent="101600"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to pray, to pay &amp; to obey</a:t>
            </a:r>
            <a:endParaRPr lang="zh-TW" altLang="zh-HK" sz="3200" dirty="0" smtClean="0">
              <a:solidFill>
                <a:srgbClr val="9900CC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  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祈禱</a:t>
            </a:r>
            <a:r>
              <a:rPr lang="en-US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捐獻</a:t>
            </a:r>
            <a:r>
              <a:rPr lang="en-US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聽話</a:t>
            </a:r>
            <a:endParaRPr lang="en-US" altLang="zh-TW" sz="3200" dirty="0" smtClean="0">
              <a:solidFill>
                <a:srgbClr val="9900CC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是救主耶穌建立的，她「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在基督內，好像一件聖事，就是說教會是與天主親密結合，以及</a:t>
            </a:r>
            <a:r>
              <a:rPr lang="en-US" altLang="zh-TW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/>
            </a:r>
            <a:br>
              <a:rPr lang="en-US" altLang="zh-TW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</a:b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全人類彼此團結的記號和工具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教會憲章．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endParaRPr lang="zh-TW" altLang="zh-HK" sz="28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她是基督的奧體、天主的子民；她是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有形可見的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，但也是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精神的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。她的奧蹟特質和她多樣化的內容，使她在教會的歷史中，依不同的時空需要，而呈現不同的面貌。有時她較具制度化的特質，有時她又有較多的精神上共融的傾向。</a:t>
            </a:r>
            <a:endParaRPr lang="en-US" altLang="zh-TW" sz="3200" dirty="0" smtClean="0">
              <a:solidFill>
                <a:srgbClr val="C00000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1153</Words>
  <Application>Microsoft Office PowerPoint</Application>
  <PresentationFormat>如螢幕大小 (4:3)</PresentationFormat>
  <Paragraphs>85</Paragraphs>
  <Slides>19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4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33" baseType="lpstr">
      <vt:lpstr>華康中黑體</vt:lpstr>
      <vt:lpstr>華康粗黑體</vt:lpstr>
      <vt:lpstr>華康黑體(P)-GB5</vt:lpstr>
      <vt:lpstr>華康黑體-GB5</vt:lpstr>
      <vt:lpstr>華康儷中黑</vt:lpstr>
      <vt:lpstr>新細明體</vt:lpstr>
      <vt:lpstr>Arial</vt:lpstr>
      <vt:lpstr>Calibri</vt:lpstr>
      <vt:lpstr>Wingdings</vt:lpstr>
      <vt:lpstr>Office 佈景主題</vt:lpstr>
      <vt:lpstr>預設簡報設計</vt:lpstr>
      <vt:lpstr>1_預設簡報設計</vt:lpstr>
      <vt:lpstr>2_預設簡報設計</vt:lpstr>
      <vt:lpstr>工作表</vt:lpstr>
      <vt:lpstr>PowerPoint 簡報</vt:lpstr>
      <vt:lpstr>PowerPoint 簡報</vt:lpstr>
      <vt:lpstr>PowerPoint 簡報</vt:lpstr>
      <vt:lpstr>PowerPoint 簡報</vt:lpstr>
      <vt:lpstr>51. 天主子民的教會，眾人的教會</vt:lpstr>
      <vt:lpstr>51. 天主子民的教會，眾人的教會</vt:lpstr>
      <vt:lpstr>51. 天主子民的教會，眾人的教會</vt:lpstr>
      <vt:lpstr>51. 天主子民的教會，眾人的教會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Jeanne</dc:creator>
  <cp:lastModifiedBy>Jin Yao Xu</cp:lastModifiedBy>
  <cp:revision>25</cp:revision>
  <dcterms:created xsi:type="dcterms:W3CDTF">2018-01-31T05:16:37Z</dcterms:created>
  <dcterms:modified xsi:type="dcterms:W3CDTF">2023-05-28T01:52:21Z</dcterms:modified>
</cp:coreProperties>
</file>