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1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70" r:id="rId14"/>
    <p:sldId id="266" r:id="rId15"/>
    <p:sldId id="267" r:id="rId16"/>
    <p:sldId id="268" r:id="rId17"/>
    <p:sldId id="269" r:id="rId18"/>
    <p:sldId id="271" r:id="rId19"/>
    <p:sldId id="263" r:id="rId20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63116-1DCB-443C-BC78-CE5B2B68F9A1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82F2A-C675-4C20-B500-F87A545B77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977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66AB9-BEF1-4AB6-9773-BFFE92D739D4}" type="slidenum">
              <a:rPr lang="zh-HK" altLang="en-US">
                <a:solidFill>
                  <a:prstClr val="black"/>
                </a:solidFill>
              </a:rPr>
              <a:pPr/>
              <a:t>7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6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66AB9-BEF1-4AB6-9773-BFFE92D739D4}" type="slidenum">
              <a:rPr lang="zh-HK" altLang="en-US">
                <a:solidFill>
                  <a:prstClr val="black"/>
                </a:solidFill>
              </a:rPr>
              <a:pPr/>
              <a:t>8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6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88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271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1707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0DA6F-8C01-4A92-9B69-243E801C933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928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366A-A25D-4735-8549-84D619B01C2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68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631F-A79D-47E2-B63A-A7D035B0AAD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03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E121-DCDE-4B35-B3C4-AEAE7E2CB0C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35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8812F-240F-420A-8032-1135631168D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772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39CE7-EAB9-4FDB-89C2-E3F051C0D3E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7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589CC-E57F-4928-A87E-A4C5BDB424A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68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827FD-4772-4BC5-A022-5573ED15D4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051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CD38C-4CA6-47BA-9A71-5B98DAFC2F6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09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DBE5F-0655-4FDC-A6E0-3AD26C87667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89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DE971-CA66-4E10-A5E4-0393CA9CE9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87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0DA6F-8C01-4A92-9B69-243E801C933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117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366A-A25D-4735-8549-84D619B01C2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5275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631F-A79D-47E2-B63A-A7D035B0AAD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5662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E121-DCDE-4B35-B3C4-AEAE7E2CB0C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991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8812F-240F-420A-8032-1135631168D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4747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39CE7-EAB9-4FDB-89C2-E3F051C0D3E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194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589CC-E57F-4928-A87E-A4C5BDB424A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6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2775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827FD-4772-4BC5-A022-5573ED15D4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657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CD38C-4CA6-47BA-9A71-5B98DAFC2F6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278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DBE5F-0655-4FDC-A6E0-3AD26C87667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4221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DE971-CA66-4E10-A5E4-0393CA9CE9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7937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FE34F-97D3-4558-B94E-CB67EE18DA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1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12537-0862-46BA-AD22-82824D8D58C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858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DAB0-B089-412F-9FD4-5BEDC5B8ED6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658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782CE-31CA-4B06-AE5D-A79394E63FB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1870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9678E-799E-46AC-AF25-D2CECF2340B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130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4EC59-B235-4846-87F0-BC1771384A8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8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83598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4C4A7-9727-4710-AEF6-3999D00C6D1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205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D0F99-2A22-441A-AB36-9367223CDAF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502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9A87D-D64A-432D-80A7-50C8573DB3A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6860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E326E-510C-4857-917C-58BFC478615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38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E8D77-65BF-4EAE-823A-6F4E066F081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1256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F1CD8-C7B9-44AF-8BE3-FC442B1679A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335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CEDBD-518C-4F34-B733-B697AB687EB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5492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1EC50-C556-4295-8FB6-5D9C307A03C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5642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B5BE3-E971-42C8-B84C-C7C82E5192E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7397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E376D-1E8B-43B0-80EA-47FF6E2311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5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68736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413A0-C7CF-4BA4-BFAD-99B99A2C949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7414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909BA-5E2C-45C8-8964-08FE5B7C9BD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269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45D8-1548-41E1-B683-00A35294659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6956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87CC9-8FBD-4464-A276-A43158132B4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350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38A9D-6FE5-476E-AC16-FC2CD9B137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4026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EDC77-16A5-446D-8030-63CC6D7161E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89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481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321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517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968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D5DE5-49C4-4B55-B848-D52C68C9E72C}" type="datetimeFigureOut">
              <a:rPr lang="zh-HK" altLang="en-US" smtClean="0"/>
              <a:t>20/5/2024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CDB3E-5ADA-493A-AE6D-DA17F28FBF0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457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25AB22-DA35-4987-BC14-D8CB1A00E6D3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25AB22-DA35-4987-BC14-D8CB1A00E6D3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63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E7D82D-EEA5-468D-BB42-5910EDB8FC06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82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7D7208-A7D0-4BEC-BDC7-29244924651E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lnSpc>
                <a:spcPts val="5500"/>
              </a:lnSpc>
            </a:pPr>
            <a:r>
              <a:rPr lang="en-US" altLang="zh-HK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49.</a:t>
            </a:r>
            <a:r>
              <a:rPr lang="zh-TW" altLang="zh-HK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基督徒需要基督徒環境</a:t>
            </a:r>
            <a:endParaRPr lang="zh-TW" altLang="zh-HK" sz="36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一、環境對我們的影響力遠較我們所願意承認的、或所想像的更強，即使我們有相當大的意志力，也往往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難以與不利的環境持久對抗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青年教友常在中學時有這種經驗。原先人們教他相信基督是重要的，後來，他們置身於多數人抱持相反看法的環境中，於是，他們便漸漸亦把基督放在不重要的位置了；即使他們在內心深處，彷佛仍認為基督重要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二、我們的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信念、價值觀與行為模式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，都有賴於他人；我們大部分都是從周圍的人身上採取以上種種。近代大部分心理學家都承認：是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環境塑造了我們的思想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、觀念，或是非對錯的準則；有些人甚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spcAft>
                <a:spcPct val="40000"/>
              </a:spcAft>
              <a:buFontTx/>
              <a:buNone/>
            </a:pPr>
            <a:r>
              <a:rPr lang="zh-TW" altLang="en-US" sz="106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話說</a:t>
            </a:r>
            <a:r>
              <a:rPr lang="zh-TW" altLang="en-US" sz="10600" dirty="0">
                <a:solidFill>
                  <a:srgbClr val="00CC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基</a:t>
            </a:r>
            <a:r>
              <a:rPr lang="zh-TW" altLang="en-US" sz="10600" dirty="0">
                <a:solidFill>
                  <a:srgbClr val="3333FF"/>
                </a:solidFill>
                <a:ea typeface="華康粗黑體" panose="020B0709000000000000" pitchFamily="49" charset="-120"/>
                <a:cs typeface="華康黑體(P)-GB5" pitchFamily="34" charset="-120"/>
              </a:rPr>
              <a:t>基</a:t>
            </a:r>
            <a:r>
              <a:rPr lang="zh-TW" altLang="en-US" sz="10600" dirty="0">
                <a:solidFill>
                  <a:srgbClr val="CC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團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zh-TW" altLang="en-US" sz="88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基督徒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zh-TW" altLang="en-US" sz="8800" dirty="0">
                <a:solidFill>
                  <a:srgbClr val="008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      基 層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zh-TW" altLang="en-US" sz="88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           團 體</a:t>
            </a:r>
          </a:p>
        </p:txBody>
      </p:sp>
    </p:spTree>
    <p:extLst>
      <p:ext uri="{BB962C8B-B14F-4D97-AF65-F5344CB8AC3E}">
        <p14:creationId xmlns:p14="http://schemas.microsoft.com/office/powerpoint/2010/main" val="88935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5"/>
            <a:ext cx="9144000" cy="6643688"/>
          </a:xfrm>
        </p:spPr>
        <p:txBody>
          <a:bodyPr/>
          <a:lstStyle/>
          <a:p>
            <a:pPr eaLnBrk="1" hangingPunct="1">
              <a:lnSpc>
                <a:spcPts val="6400"/>
              </a:lnSpc>
              <a:spcBef>
                <a:spcPts val="1800"/>
              </a:spcBef>
              <a:buFontTx/>
              <a:buNone/>
            </a:pPr>
            <a:r>
              <a:rPr lang="zh-TW" altLang="en-US" sz="72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基</a:t>
            </a:r>
            <a:r>
              <a:rPr lang="zh-TW" altLang="en-US" sz="5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督徒：以基督為中心</a:t>
            </a:r>
            <a:endParaRPr lang="en-US" altLang="zh-TW" sz="5400" dirty="0">
              <a:solidFill>
                <a:srgbClr val="0000CC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6400"/>
              </a:lnSpc>
              <a:spcBef>
                <a:spcPct val="10000"/>
              </a:spcBef>
              <a:buFontTx/>
              <a:buNone/>
            </a:pPr>
            <a:r>
              <a:rPr lang="zh-TW" altLang="en-US" sz="5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   </a:t>
            </a:r>
            <a:r>
              <a:rPr lang="en-US" altLang="zh-TW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zh-TW" altLang="en-US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以聖經</a:t>
            </a:r>
            <a:r>
              <a:rPr lang="en-US" altLang="zh-TW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祈禱為重</a:t>
            </a:r>
            <a:r>
              <a:rPr lang="en-US" altLang="zh-TW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;</a:t>
            </a:r>
            <a:r>
              <a:rPr lang="zh-TW" altLang="en-US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 在主內默想</a:t>
            </a:r>
            <a:r>
              <a:rPr lang="en-US" altLang="zh-TW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br>
              <a:rPr lang="en-US" altLang="zh-TW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</a:br>
            <a:r>
              <a:rPr lang="zh-TW" altLang="en-US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   思考「人」；回應天主</a:t>
            </a:r>
            <a:r>
              <a:rPr lang="en-US" altLang="zh-TW" sz="4400" dirty="0">
                <a:solidFill>
                  <a:srgbClr val="00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endParaRPr lang="zh-TW" altLang="en-US" sz="5400" dirty="0">
              <a:solidFill>
                <a:srgbClr val="0000CC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6400"/>
              </a:lnSpc>
              <a:spcBef>
                <a:spcPts val="1200"/>
              </a:spcBef>
              <a:buFontTx/>
              <a:buNone/>
            </a:pPr>
            <a:r>
              <a:rPr lang="zh-TW" altLang="en-US" sz="72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基</a:t>
            </a:r>
            <a:r>
              <a:rPr lang="zh-TW" altLang="en-US" sz="5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層：以教友為中心</a:t>
            </a:r>
            <a:endParaRPr lang="en-US" altLang="zh-TW" sz="5400" dirty="0">
              <a:solidFill>
                <a:srgbClr val="FF0000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6400"/>
              </a:lnSpc>
              <a:spcBef>
                <a:spcPct val="100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   </a:t>
            </a:r>
            <a:r>
              <a:rPr lang="en-US" altLang="zh-TW" sz="4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zh-TW" altLang="en-US" sz="4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把信仰變成生活</a:t>
            </a:r>
            <a:r>
              <a:rPr lang="en-US" altLang="zh-TW" sz="4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;</a:t>
            </a:r>
            <a:r>
              <a:rPr lang="zh-TW" altLang="en-US" sz="4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 獨立而共融</a:t>
            </a:r>
            <a:r>
              <a:rPr lang="en-US" altLang="zh-TW" sz="4400" dirty="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endParaRPr lang="zh-TW" altLang="en-US" sz="4400" dirty="0">
              <a:solidFill>
                <a:srgbClr val="FF0000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6400"/>
              </a:lnSpc>
              <a:spcBef>
                <a:spcPts val="1200"/>
              </a:spcBef>
              <a:buFontTx/>
              <a:buNone/>
            </a:pPr>
            <a:r>
              <a:rPr lang="zh-TW" altLang="en-US" sz="72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團</a:t>
            </a:r>
            <a:r>
              <a:rPr lang="zh-TW" altLang="en-US" sz="5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體：以愛及分享為中心</a:t>
            </a:r>
            <a:endParaRPr lang="en-US" altLang="zh-TW" sz="5400" dirty="0">
              <a:solidFill>
                <a:srgbClr val="9900CC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6400"/>
              </a:lnSpc>
              <a:spcBef>
                <a:spcPct val="10000"/>
              </a:spcBef>
              <a:buFontTx/>
              <a:buNone/>
            </a:pPr>
            <a:r>
              <a:rPr lang="zh-TW" altLang="en-US" sz="5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       </a:t>
            </a:r>
            <a:r>
              <a:rPr lang="en-US" altLang="zh-TW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(</a:t>
            </a:r>
            <a:r>
              <a:rPr lang="zh-TW" altLang="en-US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成為團體</a:t>
            </a:r>
            <a:r>
              <a:rPr lang="en-US" altLang="zh-TW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互相支持</a:t>
            </a:r>
            <a:r>
              <a:rPr lang="en-US" altLang="zh-TW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,</a:t>
            </a:r>
            <a:r>
              <a:rPr lang="zh-TW" altLang="en-US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信仰成長</a:t>
            </a:r>
            <a:r>
              <a:rPr lang="en-US" altLang="zh-TW" sz="4400" dirty="0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)</a:t>
            </a:r>
            <a:endParaRPr lang="zh-TW" altLang="en-US" sz="8800" dirty="0">
              <a:solidFill>
                <a:srgbClr val="9900CC"/>
              </a:solidFill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884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TW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基基團滲透社區、基督臨在社區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250825" y="908050"/>
            <a:ext cx="8642350" cy="5761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000000"/>
              </a:solidFill>
            </a:endParaRP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708400" y="3068638"/>
            <a:ext cx="1873250" cy="18002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zh-TW">
              <a:solidFill>
                <a:srgbClr val="CCFFCC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779838" y="3051175"/>
            <a:ext cx="17287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2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聖 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發電站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靈感泉源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785813" y="4143375"/>
            <a:ext cx="2959100" cy="94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5580063" y="4076700"/>
            <a:ext cx="2736850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4572000" y="4941888"/>
            <a:ext cx="71438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H="1" flipV="1">
            <a:off x="1476375" y="1844675"/>
            <a:ext cx="259080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V="1">
            <a:off x="5292725" y="1341438"/>
            <a:ext cx="151130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V="1">
            <a:off x="2268538" y="2133600"/>
            <a:ext cx="388778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476375" y="1844675"/>
            <a:ext cx="523875" cy="279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>
            <a:off x="2627313" y="4508500"/>
            <a:ext cx="21590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2771775" y="560387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V="1">
            <a:off x="4722813" y="4652963"/>
            <a:ext cx="2160587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5795963" y="2708275"/>
            <a:ext cx="295275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V="1">
            <a:off x="6848475" y="2432050"/>
            <a:ext cx="14398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HK" altLang="en-US">
              <a:solidFill>
                <a:srgbClr val="000000"/>
              </a:solidFill>
            </a:endParaRP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611188" y="3357563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38100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2195513" y="3068638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3729038" y="1157288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4387850" y="2309813"/>
            <a:ext cx="720725" cy="6477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3203575" y="4643438"/>
            <a:ext cx="792163" cy="71913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3429000" y="5781675"/>
            <a:ext cx="792163" cy="719138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1547813" y="5013325"/>
            <a:ext cx="792162" cy="719138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7740650" y="3068638"/>
            <a:ext cx="792163" cy="719137"/>
          </a:xfrm>
          <a:prstGeom prst="smileyFace">
            <a:avLst>
              <a:gd name="adj" fmla="val 4653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6637338" y="2071688"/>
            <a:ext cx="792162" cy="71913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6143625" y="5353050"/>
            <a:ext cx="792163" cy="719138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>
            <a:off x="5076825" y="4724400"/>
            <a:ext cx="792163" cy="719138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38100">
            <a:solidFill>
              <a:srgbClr val="99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6227763" y="3573463"/>
            <a:ext cx="792162" cy="719137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0" y="5734050"/>
            <a:ext cx="16922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>
                <a:solidFill>
                  <a:srgbClr val="FF0000"/>
                </a:solidFill>
                <a:ea typeface="華康黑體(P)-GB5" pitchFamily="34" charset="-120"/>
                <a:cs typeface="華康黑體(P)-GB5" pitchFamily="34" charset="-120"/>
              </a:rPr>
              <a:t>韓信將兵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>
                <a:solidFill>
                  <a:srgbClr val="FF0000"/>
                </a:solidFill>
                <a:ea typeface="華康黑體(P)-GB5" pitchFamily="34" charset="-120"/>
                <a:cs typeface="華康黑體(P)-GB5" pitchFamily="34" charset="-120"/>
              </a:rPr>
              <a:t>劉邦將將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7524750" y="5734050"/>
            <a:ext cx="16192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>
                <a:solidFill>
                  <a:srgbClr val="FF0000"/>
                </a:solidFill>
                <a:ea typeface="華康黑體(P)-GB5" pitchFamily="34" charset="-120"/>
                <a:cs typeface="華康黑體(P)-GB5" pitchFamily="34" charset="-120"/>
              </a:rPr>
              <a:t>神父是合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>
                <a:solidFill>
                  <a:srgbClr val="FF0000"/>
                </a:solidFill>
                <a:ea typeface="華康黑體(P)-GB5" pitchFamily="34" charset="-120"/>
                <a:cs typeface="華康黑體(P)-GB5" pitchFamily="34" charset="-120"/>
              </a:rPr>
              <a:t>一的領導</a:t>
            </a:r>
          </a:p>
        </p:txBody>
      </p:sp>
    </p:spTree>
    <p:extLst>
      <p:ext uri="{BB962C8B-B14F-4D97-AF65-F5344CB8AC3E}">
        <p14:creationId xmlns:p14="http://schemas.microsoft.com/office/powerpoint/2010/main" val="16560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 animBg="1"/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8" grpId="0" animBg="1"/>
      <p:bldP spid="3089" grpId="0" animBg="1"/>
      <p:bldP spid="3090" grpId="0" animBg="1"/>
      <p:bldP spid="3091" grpId="0" animBg="1"/>
      <p:bldP spid="3092" grpId="0" animBg="1"/>
      <p:bldP spid="3093" grpId="0" animBg="1"/>
      <p:bldP spid="3094" grpId="0" animBg="1"/>
      <p:bldP spid="3095" grpId="0" animBg="1"/>
      <p:bldP spid="3096" grpId="0" animBg="1"/>
      <p:bldP spid="3097" grpId="0" animBg="1"/>
      <p:bldP spid="3098" grpId="0" animBg="1"/>
      <p:bldP spid="3099" grpId="0" animBg="1"/>
      <p:bldP spid="3100" grpId="0" animBg="1"/>
      <p:bldP spid="3101" grpId="0" animBg="1"/>
      <p:bldP spid="31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基基團的不穩定和新陳代謝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395288" y="836613"/>
            <a:ext cx="8569325" cy="5761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55650" y="1268413"/>
            <a:ext cx="7129463" cy="4537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1116013" y="1628775"/>
            <a:ext cx="5472112" cy="3743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331913" y="1989138"/>
            <a:ext cx="3816350" cy="2881312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636838"/>
            <a:ext cx="3024188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8800">
                <a:solidFill>
                  <a:srgbClr val="FF0000"/>
                </a:solidFill>
              </a:rPr>
              <a:t>1-4</a:t>
            </a:r>
            <a:r>
              <a:rPr lang="zh-TW" altLang="en-US" sz="8800" b="1">
                <a:solidFill>
                  <a:srgbClr val="FF0000"/>
                </a:solidFill>
              </a:rPr>
              <a:t>人</a:t>
            </a:r>
            <a:r>
              <a:rPr lang="zh-TW" altLang="en-US" sz="4000" b="1">
                <a:solidFill>
                  <a:srgbClr val="0000CC"/>
                </a:solidFill>
                <a:ea typeface="華康黑體(P)-GB5" pitchFamily="34" charset="-120"/>
                <a:cs typeface="華康黑體(P)-GB5" pitchFamily="34" charset="-120"/>
              </a:rPr>
              <a:t>核  心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148263" y="2924175"/>
            <a:ext cx="14398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6000">
                <a:solidFill>
                  <a:srgbClr val="CC0000"/>
                </a:solidFill>
              </a:rPr>
              <a:t>2-4</a:t>
            </a:r>
            <a:r>
              <a:rPr lang="zh-TW" altLang="en-US" sz="3600" b="1">
                <a:solidFill>
                  <a:srgbClr val="0000CC"/>
                </a:solidFill>
                <a:ea typeface="華康黑體(P)-GB5" pitchFamily="34" charset="-120"/>
                <a:cs typeface="華康黑體(P)-GB5" pitchFamily="34" charset="-120"/>
              </a:rPr>
              <a:t>支持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516688" y="3141663"/>
            <a:ext cx="1368425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5400" dirty="0">
                <a:solidFill>
                  <a:srgbClr val="A5002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2-4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4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需鼓勵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4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偶然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 rot="-1902079">
            <a:off x="5867400" y="4868863"/>
            <a:ext cx="27035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5400">
                <a:solidFill>
                  <a:srgbClr val="A5002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2-4</a:t>
            </a:r>
            <a:r>
              <a:rPr lang="en-US" altLang="zh-TW" sz="40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zh-TW" altLang="en-US" sz="400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暫離</a:t>
            </a:r>
          </a:p>
        </p:txBody>
      </p:sp>
    </p:spTree>
    <p:extLst>
      <p:ext uri="{BB962C8B-B14F-4D97-AF65-F5344CB8AC3E}">
        <p14:creationId xmlns:p14="http://schemas.microsoft.com/office/powerpoint/2010/main" val="350901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3" grpId="0"/>
      <p:bldP spid="4104" grpId="0"/>
      <p:bldP spid="4105" grpId="0"/>
      <p:bldP spid="41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lnSpc>
                <a:spcPts val="7000"/>
              </a:lnSpc>
              <a:buFontTx/>
              <a:buNone/>
            </a:pPr>
            <a:r>
              <a:rPr lang="zh-TW" altLang="en-US" sz="4000" dirty="0">
                <a:ea typeface="華康粗黑體" pitchFamily="49" charset="-120"/>
                <a:cs typeface="Arial" charset="0"/>
              </a:rPr>
              <a:t>教會需要基基團</a:t>
            </a:r>
            <a:r>
              <a:rPr lang="zh-TW" altLang="en-US" dirty="0">
                <a:ea typeface="華康粗黑體" pitchFamily="49" charset="-120"/>
                <a:cs typeface="Arial" charset="0"/>
              </a:rPr>
              <a:t>，因為</a:t>
            </a:r>
          </a:p>
          <a:p>
            <a:pPr eaLnBrk="1" hangingPunct="1">
              <a:buFontTx/>
              <a:buNone/>
            </a:pPr>
            <a:r>
              <a:rPr lang="en-US" altLang="zh-TW" dirty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1.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人際關係的需要（</a:t>
            </a:r>
            <a:r>
              <a:rPr lang="en-US" altLang="zh-TW" dirty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mutual support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）</a:t>
            </a:r>
          </a:p>
          <a:p>
            <a:pPr eaLnBrk="1" hangingPunct="1">
              <a:buFontTx/>
              <a:buNone/>
            </a:pPr>
            <a:r>
              <a:rPr lang="en-US" altLang="zh-TW" dirty="0">
                <a:ea typeface="華康粗黑體" pitchFamily="49" charset="-120"/>
                <a:cs typeface="Arial" charset="0"/>
              </a:rPr>
              <a:t>2.</a:t>
            </a:r>
            <a:r>
              <a:rPr lang="zh-TW" altLang="en-US" dirty="0">
                <a:ea typeface="華康粗黑體" pitchFamily="49" charset="-120"/>
                <a:cs typeface="Arial" charset="0"/>
              </a:rPr>
              <a:t>經驗天主的需要（兩三個人）</a:t>
            </a:r>
            <a:endParaRPr lang="en-US" altLang="zh-TW" dirty="0">
              <a:ea typeface="華康粗黑體" pitchFamily="49" charset="-12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zh-TW" dirty="0">
                <a:solidFill>
                  <a:srgbClr val="0000FF"/>
                </a:solidFill>
                <a:ea typeface="華康粗黑體" pitchFamily="49" charset="-120"/>
                <a:cs typeface="Arial" charset="0"/>
              </a:rPr>
              <a:t>3.</a:t>
            </a:r>
            <a:r>
              <a:rPr lang="zh-TW" altLang="en-US" dirty="0">
                <a:solidFill>
                  <a:srgbClr val="0000FF"/>
                </a:solidFill>
                <a:ea typeface="華康粗黑體" pitchFamily="49" charset="-120"/>
                <a:cs typeface="Arial" charset="0"/>
              </a:rPr>
              <a:t>教友常常讀經、祈禱的需要</a:t>
            </a:r>
          </a:p>
          <a:p>
            <a:pPr eaLnBrk="1" hangingPunct="1">
              <a:buFontTx/>
              <a:buNone/>
            </a:pPr>
            <a:r>
              <a:rPr lang="en-US" altLang="zh-TW" dirty="0">
                <a:ea typeface="華康粗黑體" pitchFamily="49" charset="-120"/>
                <a:cs typeface="Arial" charset="0"/>
              </a:rPr>
              <a:t>4.</a:t>
            </a:r>
            <a:r>
              <a:rPr lang="zh-TW" altLang="en-US" dirty="0">
                <a:ea typeface="華康粗黑體" pitchFamily="49" charset="-120"/>
                <a:cs typeface="Arial" charset="0"/>
              </a:rPr>
              <a:t>信仰由「應否」到「如何」的需要</a:t>
            </a:r>
          </a:p>
          <a:p>
            <a:pPr eaLnBrk="1" hangingPunct="1">
              <a:buFontTx/>
              <a:buNone/>
            </a:pPr>
            <a:r>
              <a:rPr lang="en-US" altLang="zh-TW" dirty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5.</a:t>
            </a:r>
            <a:r>
              <a:rPr lang="zh-TW" altLang="en-US" dirty="0">
                <a:solidFill>
                  <a:srgbClr val="9900CC"/>
                </a:solidFill>
                <a:ea typeface="華康粗黑體" pitchFamily="49" charset="-120"/>
                <a:cs typeface="Arial" charset="0"/>
              </a:rPr>
              <a:t>信仰成長的需要（信仰與行為的互動）</a:t>
            </a:r>
          </a:p>
          <a:p>
            <a:pPr eaLnBrk="1" hangingPunct="1">
              <a:buFontTx/>
              <a:buNone/>
            </a:pPr>
            <a:r>
              <a:rPr lang="en-US" altLang="zh-TW" dirty="0">
                <a:ea typeface="華康粗黑體" pitchFamily="49" charset="-120"/>
                <a:cs typeface="Arial" charset="0"/>
              </a:rPr>
              <a:t>6.</a:t>
            </a:r>
            <a:r>
              <a:rPr lang="zh-TW" altLang="en-US" dirty="0">
                <a:ea typeface="華康粗黑體" pitchFamily="49" charset="-120"/>
                <a:cs typeface="Arial" charset="0"/>
              </a:rPr>
              <a:t>讓世人「看到」教會的需要（</a:t>
            </a:r>
            <a:r>
              <a:rPr lang="zh-TW" altLang="en-US">
                <a:ea typeface="華康粗黑體" pitchFamily="49" charset="-120"/>
                <a:cs typeface="Arial" charset="0"/>
              </a:rPr>
              <a:t>臨在社區）</a:t>
            </a:r>
            <a:endParaRPr lang="en-US" altLang="zh-TW" dirty="0">
              <a:ea typeface="華康粗黑體" pitchFamily="49" charset="-12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zh-TW" dirty="0">
                <a:ea typeface="華康粗黑體" pitchFamily="49" charset="-120"/>
                <a:cs typeface="Arial" charset="0"/>
              </a:rPr>
              <a:t>7.</a:t>
            </a:r>
            <a:r>
              <a:rPr lang="zh-TW" altLang="en-US" dirty="0">
                <a:ea typeface="華康粗黑體" pitchFamily="49" charset="-120"/>
                <a:cs typeface="Arial" charset="0"/>
              </a:rPr>
              <a:t>滲透社會的需要（靠教友）</a:t>
            </a:r>
            <a:endParaRPr lang="en-US" altLang="zh-TW" dirty="0">
              <a:ea typeface="華康粗黑體" pitchFamily="49" charset="-12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zh-TW" dirty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8.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  <a:cs typeface="Arial" charset="0"/>
              </a:rPr>
              <a:t>教育下一代的需要（孩子的宗教環境）</a:t>
            </a:r>
          </a:p>
        </p:txBody>
      </p:sp>
    </p:spTree>
    <p:extLst>
      <p:ext uri="{BB962C8B-B14F-4D97-AF65-F5344CB8AC3E}">
        <p14:creationId xmlns:p14="http://schemas.microsoft.com/office/powerpoint/2010/main" val="43014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20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5500"/>
              </a:lnSpc>
              <a:spcAft>
                <a:spcPts val="0"/>
              </a:spcAft>
            </a:pPr>
            <a:endParaRPr lang="en-US" altLang="zh-TW" sz="3600" dirty="0">
              <a:solidFill>
                <a:srgbClr val="FF0000"/>
              </a:solidFill>
              <a:effectLst/>
              <a:latin typeface="Arial"/>
              <a:ea typeface="華康粗黑體"/>
              <a:cs typeface="Arial"/>
            </a:endParaRPr>
          </a:p>
          <a:p>
            <a:pPr algn="just">
              <a:lnSpc>
                <a:spcPts val="5500"/>
              </a:lnSpc>
              <a:spcAft>
                <a:spcPts val="0"/>
              </a:spcAft>
            </a:pPr>
            <a:r>
              <a:rPr lang="zh-TW" altLang="zh-HK" sz="36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附錄</a:t>
            </a:r>
            <a:r>
              <a:rPr lang="en-US" altLang="zh-HK" sz="3600" dirty="0">
                <a:solidFill>
                  <a:srgbClr val="FF0000"/>
                </a:solidFill>
                <a:effectLst/>
                <a:latin typeface="Arial"/>
                <a:ea typeface="華康粗黑體"/>
              </a:rPr>
              <a:t>  </a:t>
            </a:r>
            <a:r>
              <a:rPr lang="zh-TW" altLang="zh-HK" sz="36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全面發展信仰小團體</a:t>
            </a:r>
            <a:endParaRPr lang="zh-TW" altLang="zh-HK" sz="3600" dirty="0">
              <a:effectLst/>
              <a:latin typeface="Times New Roman"/>
              <a:ea typeface="全真新細明"/>
            </a:endParaRPr>
          </a:p>
          <a:p>
            <a:pPr algn="just">
              <a:lnSpc>
                <a:spcPts val="5500"/>
              </a:lnSpc>
              <a:spcAft>
                <a:spcPts val="0"/>
              </a:spcAft>
            </a:pP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一、信仰小團體的內涵</a:t>
            </a:r>
            <a:endParaRPr lang="zh-TW" altLang="zh-HK" sz="32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以基督為中心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	2.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以聖言</a:t>
            </a:r>
            <a:r>
              <a:rPr lang="zh-TW" altLang="zh-HK" sz="24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聖事</a:t>
            </a:r>
            <a:r>
              <a:rPr lang="zh-TW" altLang="zh-HK" sz="24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、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祈禱為滋養</a:t>
            </a: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3.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為福音服務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4.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真正的團體生活</a:t>
            </a: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5.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基層的特質</a:t>
            </a:r>
          </a:p>
          <a:p>
            <a:pPr algn="just">
              <a:lnSpc>
                <a:spcPts val="5500"/>
              </a:lnSpc>
              <a:spcAft>
                <a:spcPts val="0"/>
              </a:spcAft>
            </a:pP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二、信仰小團體的組織</a:t>
            </a:r>
            <a:endParaRPr lang="zh-TW" altLang="zh-HK" sz="32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1.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人數適中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	        2.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定期聚會</a:t>
            </a: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3. 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多元化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		4.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善會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	         5.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領袖</a:t>
            </a:r>
          </a:p>
          <a:p>
            <a:pPr indent="266700" algn="just">
              <a:lnSpc>
                <a:spcPts val="4000"/>
              </a:lnSpc>
              <a:spcAft>
                <a:spcPts val="0"/>
              </a:spcAft>
            </a:pPr>
            <a:r>
              <a:rPr lang="zh-TW" altLang="zh-HK" sz="28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（以上節錄自胡振中樞機主教牧函：邁向光輝的十年）</a:t>
            </a:r>
          </a:p>
          <a:p>
            <a:pPr algn="just">
              <a:lnSpc>
                <a:spcPts val="4000"/>
              </a:lnSpc>
              <a:spcAft>
                <a:spcPts val="0"/>
              </a:spcAft>
            </a:pP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 </a:t>
            </a:r>
            <a:endParaRPr lang="zh-TW" altLang="zh-HK" sz="3200" dirty="0"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6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至主張「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存在確定意識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</a:t>
            </a:r>
            <a:r>
              <a:rPr lang="en-US" altLang="zh-TW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en-US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Existence determines consciousness</a:t>
            </a:r>
            <a:r>
              <a:rPr lang="en-US" altLang="zh-TW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。中國古人也相信「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橘生淮南則為橘，生於淮北則為枳</a:t>
            </a:r>
            <a:r>
              <a:rPr lang="zh-TW" altLang="zh-HK" sz="3200" dirty="0"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」，意思是：原本是甜的橘，生長在淮水之南仍然是甜的橘，生長在淮水之北就會變成苦、澀的枳了。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‧</a:t>
            </a:r>
            <a:r>
              <a:rPr lang="zh-TW" altLang="zh-HK" sz="32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二三十年前，墮胎被視為罪惡，離婚被視為不名譽。今日，不少人已視墮胎為等閒之事，不斷的離婚和再婚甚至能被視為夠吸引力的象徵。這是個人道德水準有問題，還是社會道德降低了？</a:t>
            </a:r>
            <a:endParaRPr lang="en-US" altLang="zh-TW" sz="3200" dirty="0">
              <a:solidFill>
                <a:srgbClr val="0000FF"/>
              </a:solidFill>
              <a:effectLst/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三、實際上，我們在許多情況下亦瞭解這點。我們本能地知道：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如果要維持我們的道德標準，便不該與某些人交往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。在決心革新我們的生活時</a:t>
            </a: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例如要成為更熱心的教友</a:t>
            </a: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，我們本能地就尋找志同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59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道合的人，或有利的環境。我們深知，作為團體的一份子，要比「獨力進行」容易成功得多了。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孟母三遷的故事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，不外也是告訴我們這個道理</a:t>
            </a: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墳場旁</a:t>
            </a: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屠房旁</a:t>
            </a: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學宮旁。</a:t>
            </a:r>
            <a:r>
              <a:rPr lang="en-US" altLang="zh-TW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effectLst/>
                <a:latin typeface="Arial"/>
                <a:ea typeface="華康粗黑體"/>
                <a:cs typeface="Arial"/>
              </a:rPr>
              <a:t>    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四、「一個教友必須作為基督徒環境的一份子」。為明白這話的意義，必須對「基督徒環境」有清晰的瞭解。在這方面，</a:t>
            </a:r>
            <a:r>
              <a:rPr lang="zh-TW" altLang="zh-HK" sz="3200" dirty="0">
                <a:solidFill>
                  <a:srgbClr val="0000FF"/>
                </a:solidFill>
                <a:effectLst/>
                <a:latin typeface="Arial"/>
                <a:ea typeface="華康粗黑體"/>
                <a:cs typeface="Arial"/>
              </a:rPr>
              <a:t>最普通的錯誤觀念是以為：只要人人是基督徒，則環境即是基督徒環境了。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這一說法其實是一種誤解。拿一家酒店為例：酒店的常客也許真的是愛國者，但卻不能單單因此便斷定這酒店有愛國的氣氛。該酒店也許只醞釀著玩樂、男女關係，或顧客在酒店裡所關心的其它主題，而顧客的交互行為間，很可能卻從未有愛國言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50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論發生。換言之，某一種特殊環境是何種環境，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該視環境中的人們如何彼此交往而定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。某團體的成員雖然都愛國，卻從未談論國是或以其它任何方式顯示愛國對自身的重要，那麼這一環境便並非愛國環境，也並不培養愛國情操。它雖然可能並不反對愛國，且因此不會進行賣國陰謀，但到底不是愛國環境。</a:t>
            </a:r>
            <a:endParaRPr lang="en-US" altLang="zh-TW" sz="3200" dirty="0"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五、基督徒組織起來，或走在一起，未必便能自動形成一個基督徒環境。雖然過去人們一直認為：只要參加全是教友組成的團體，便足夠使人成為好教友。但屢見不鮮的是，</a:t>
            </a:r>
            <a:r>
              <a:rPr lang="zh-TW" altLang="en-US" sz="3200" dirty="0">
                <a:solidFill>
                  <a:srgbClr val="FF00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天主教思想或基督信仰未必在全為教友的團體中蘊育培養。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那麼，即使每位成員都是基督徒，這也未必是一個基督徒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25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環境。更可悲的是：</a:t>
            </a:r>
            <a:r>
              <a:rPr lang="zh-TW" altLang="en-US" sz="3200" dirty="0">
                <a:solidFill>
                  <a:srgbClr val="9900CC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有些基督徒團體竟然在不知不覺中流露出漠視基督的傾向來</a:t>
            </a:r>
            <a:r>
              <a:rPr lang="zh-TW" altLang="en-US" sz="3200" dirty="0"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，他們不單缺乏對基督的重視和探討，有時更讓人感覺到做教友是件苦事。有時我們還會見到，</a:t>
            </a:r>
            <a:r>
              <a:rPr lang="zh-TW" altLang="en-US" sz="3200" dirty="0">
                <a:solidFill>
                  <a:srgbClr val="0000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有些教友在天主教學校中竟然不敢、或羞於承認自己是教友！</a:t>
            </a:r>
            <a:endParaRPr lang="en-US" altLang="zh-TW" sz="3200" dirty="0">
              <a:solidFill>
                <a:srgbClr val="0000FF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effectLst/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六、為叫一個環境真正成為基督徒環境，則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基督信仰應成為成員相互活動的一部分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。他們必須「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討論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」對基督的信仰，以顯示對它重視並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接受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；必須「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作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」一些具體的事，以顯示信仰為他們確實有價值。成員不該只滿足於作為基督徒而已，也應向別人明白「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顯示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」自己真是基督徒，為基督作見證；而且環境整體也必須接受基督信仰，在其中人們可以學到有關基督的信仰，而且深深感到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作基督</a:t>
            </a:r>
            <a:endParaRPr lang="zh-HK" altLang="en-US" sz="3200" dirty="0"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890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-27384"/>
            <a:ext cx="9144000" cy="676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lnSpc>
                <a:spcPts val="4000"/>
              </a:lnSpc>
            </a:pP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徒是一件光榮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、快樂的事。</a:t>
            </a:r>
            <a:endParaRPr lang="en-US" altLang="zh-TW" sz="3200" dirty="0">
              <a:effectLst/>
              <a:latin typeface="Arial"/>
              <a:ea typeface="華康粗黑體"/>
              <a:cs typeface="Arial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TW" sz="3200" dirty="0">
                <a:effectLst/>
                <a:latin typeface="Arial"/>
                <a:ea typeface="華康粗黑體"/>
                <a:cs typeface="Arial"/>
              </a:rPr>
              <a:t>   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七、對於今日教會中許多人來說，他們所曾經驗過的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唯一真實基督徒環境是自己的家庭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。在有些家庭中，父母仍有習慣：或彼此，或對兒女們談論基督。他們一起祈禱，一起參與彌撒，甚或一起閱讀聖經。基督信仰是他們相互活動的一部分，是他們相互活動的基礎。不過</a:t>
            </a:r>
            <a:r>
              <a:rPr lang="en-US" altLang="zh-TW" sz="3200" dirty="0">
                <a:effectLst/>
                <a:latin typeface="Arial"/>
                <a:ea typeface="華康粗黑體"/>
                <a:cs typeface="Arial"/>
              </a:rPr>
              <a:t>,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這種家庭已日益減少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。</a:t>
            </a:r>
            <a:endParaRPr lang="zh-TW" altLang="zh-HK" sz="2800" dirty="0">
              <a:effectLst/>
              <a:latin typeface="Times New Roman"/>
              <a:ea typeface="全真新細明"/>
            </a:endParaRPr>
          </a:p>
          <a:p>
            <a:pPr algn="just" hangingPunct="0">
              <a:lnSpc>
                <a:spcPts val="4000"/>
              </a:lnSpc>
            </a:pPr>
            <a:r>
              <a:rPr lang="en-US" altLang="zh-HK" sz="3200" dirty="0">
                <a:effectLst/>
                <a:latin typeface="Arial"/>
                <a:ea typeface="華康粗黑體"/>
              </a:rPr>
              <a:t>   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八、如果基督徒欲度活潑的基督徒生活，那麼，在他生活的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許多環境中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（例如家庭、親戚、朋友、學校、工作間等），便</a:t>
            </a:r>
            <a:r>
              <a:rPr lang="zh-TW" altLang="zh-HK" sz="3200" dirty="0">
                <a:solidFill>
                  <a:srgbClr val="FF0000"/>
                </a:solidFill>
                <a:effectLst/>
                <a:latin typeface="Arial"/>
                <a:ea typeface="華康粗黑體"/>
                <a:cs typeface="Arial"/>
              </a:rPr>
              <a:t>至少應該有一個基督徒環境</a:t>
            </a:r>
            <a:r>
              <a:rPr lang="zh-TW" altLang="zh-HK" sz="3200" dirty="0">
                <a:effectLst/>
                <a:latin typeface="Arial"/>
                <a:ea typeface="華康粗黑體"/>
                <a:cs typeface="Arial"/>
              </a:rPr>
              <a:t>，在這裡，基督信仰該被公開地接受、公開地</a:t>
            </a:r>
            <a:r>
              <a:rPr lang="zh-TW" altLang="zh-HK" sz="3200" dirty="0">
                <a:latin typeface="Arial"/>
                <a:ea typeface="華康粗黑體"/>
                <a:cs typeface="Arial"/>
              </a:rPr>
              <a:t>討論，也公開地付諸實踐。若沒有這種基督徒環境，則他的整個基督徒生活將日形枯萎，甚至死去。</a:t>
            </a:r>
            <a:endParaRPr lang="en-US" altLang="zh-TW" sz="3200" dirty="0">
              <a:latin typeface="Arial"/>
              <a:ea typeface="華康粗黑體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4495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</a:t>
            </a:r>
            <a:r>
              <a:rPr lang="zh-TW" altLang="en-US" sz="44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需要</a:t>
            </a:r>
            <a:r>
              <a:rPr lang="zh-TW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基督徒環境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50825" y="765175"/>
            <a:ext cx="8642350" cy="5903913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1258888" y="1557338"/>
            <a:ext cx="1873250" cy="18732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76375" y="2133600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a typeface="華康黑體W7(P)-GB5" pitchFamily="34" charset="-120"/>
              </a:rPr>
              <a:t>家庭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492500" y="908050"/>
            <a:ext cx="2016125" cy="1800225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779838" y="1412875"/>
            <a:ext cx="14398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學校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1116013" y="3646488"/>
            <a:ext cx="2016125" cy="172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403350" y="4167188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鄰居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3635375" y="2852738"/>
            <a:ext cx="1944688" cy="172878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852863" y="3068638"/>
            <a:ext cx="1439862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朋友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>
                <a:solidFill>
                  <a:srgbClr val="CC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工作間</a:t>
            </a:r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5795963" y="1484313"/>
            <a:ext cx="1944687" cy="1871662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84888" y="1557338"/>
            <a:ext cx="13684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國家</a:t>
            </a:r>
            <a:r>
              <a:rPr lang="zh-TW" altLang="en-US" sz="3200" b="1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社會</a:t>
            </a:r>
            <a:r>
              <a:rPr lang="zh-TW" altLang="en-US" sz="3200" b="1">
                <a:solidFill>
                  <a:srgbClr val="CC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世界</a:t>
            </a: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6300788" y="3500438"/>
            <a:ext cx="2016125" cy="1943100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732588" y="3789363"/>
            <a:ext cx="1295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大眾傳媒</a:t>
            </a:r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2843213" y="4724400"/>
            <a:ext cx="3816350" cy="18002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276600" y="4797425"/>
            <a:ext cx="29527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5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基基團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信仰小團體</a:t>
            </a:r>
          </a:p>
        </p:txBody>
      </p:sp>
    </p:spTree>
    <p:extLst>
      <p:ext uri="{BB962C8B-B14F-4D97-AF65-F5344CB8AC3E}">
        <p14:creationId xmlns:p14="http://schemas.microsoft.com/office/powerpoint/2010/main" val="170783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/>
      <p:bldP spid="12294" grpId="0" animBg="1"/>
      <p:bldP spid="12295" grpId="0"/>
      <p:bldP spid="12296" grpId="0" animBg="1"/>
      <p:bldP spid="12297" grpId="0"/>
      <p:bldP spid="12298" grpId="0" animBg="1"/>
      <p:bldP spid="12299" grpId="0"/>
      <p:bldP spid="12300" grpId="0" animBg="1"/>
      <p:bldP spid="12301" grpId="0"/>
      <p:bldP spid="12302" grpId="0" animBg="1"/>
      <p:bldP spid="12303" grpId="0"/>
      <p:bldP spid="12304" grpId="0" animBg="1"/>
      <p:bldP spid="123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</a:t>
            </a:r>
            <a:r>
              <a:rPr lang="zh-TW" altLang="en-US" sz="44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需要</a:t>
            </a:r>
            <a:r>
              <a:rPr lang="zh-TW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基督徒環境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50825" y="765175"/>
            <a:ext cx="8642350" cy="5903913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1258888" y="1557338"/>
            <a:ext cx="1873250" cy="18732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76375" y="2133600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a typeface="華康黑體W7(P)-GB5" pitchFamily="34" charset="-120"/>
              </a:rPr>
              <a:t>家庭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3492500" y="908050"/>
            <a:ext cx="2016125" cy="1800225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779838" y="1412875"/>
            <a:ext cx="14398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0000"/>
                </a:solidFill>
                <a:ea typeface="華康黑體W7(P)-GB5" pitchFamily="34" charset="-120"/>
              </a:rPr>
              <a:t>學校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1116013" y="3646488"/>
            <a:ext cx="2016125" cy="17272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403350" y="4167188"/>
            <a:ext cx="1368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0000"/>
                </a:solidFill>
                <a:ea typeface="華康黑體W7(P)-GB5" pitchFamily="34" charset="-120"/>
              </a:rPr>
              <a:t>鄰居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3635375" y="2852738"/>
            <a:ext cx="1944688" cy="172878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852863" y="3068638"/>
            <a:ext cx="1439862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0000FF"/>
                </a:solidFill>
                <a:ea typeface="華康黑體W7(P)-GB5" pitchFamily="34" charset="-120"/>
              </a:rPr>
              <a:t>朋友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>
                <a:solidFill>
                  <a:srgbClr val="CC0000"/>
                </a:solidFill>
                <a:ea typeface="華康黑體W7(P)-GB5" pitchFamily="34" charset="-120"/>
              </a:rPr>
              <a:t>工作間</a:t>
            </a:r>
          </a:p>
        </p:txBody>
      </p:sp>
      <p:sp>
        <p:nvSpPr>
          <p:cNvPr id="12300" name="Oval 12"/>
          <p:cNvSpPr>
            <a:spLocks noChangeArrowheads="1"/>
          </p:cNvSpPr>
          <p:nvPr/>
        </p:nvSpPr>
        <p:spPr bwMode="auto">
          <a:xfrm>
            <a:off x="5795963" y="1484313"/>
            <a:ext cx="1944687" cy="1871662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084888" y="1557338"/>
            <a:ext cx="136842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660066"/>
                </a:solidFill>
                <a:ea typeface="華康黑體W7(P)-GB5" pitchFamily="34" charset="-120"/>
              </a:rPr>
              <a:t>國家</a:t>
            </a:r>
            <a:r>
              <a:rPr lang="zh-TW" altLang="en-US" sz="3200" b="1">
                <a:solidFill>
                  <a:srgbClr val="000000"/>
                </a:solidFill>
                <a:ea typeface="華康黑體W7(P)-GB5" pitchFamily="34" charset="-120"/>
              </a:rPr>
              <a:t>社會</a:t>
            </a:r>
            <a:r>
              <a:rPr lang="zh-TW" altLang="en-US" sz="3200" b="1">
                <a:solidFill>
                  <a:srgbClr val="CC0000"/>
                </a:solidFill>
                <a:ea typeface="華康黑體W7(P)-GB5" pitchFamily="34" charset="-120"/>
              </a:rPr>
              <a:t>世界</a:t>
            </a: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auto">
          <a:xfrm>
            <a:off x="6300788" y="3500438"/>
            <a:ext cx="2016125" cy="1943100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732588" y="3789363"/>
            <a:ext cx="1295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FF"/>
                </a:solidFill>
                <a:ea typeface="華康黑體W7(P)-GB5" pitchFamily="34" charset="-120"/>
              </a:rPr>
              <a:t>大眾傳媒</a:t>
            </a:r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2843213" y="4724400"/>
            <a:ext cx="3816350" cy="18002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276600" y="4797425"/>
            <a:ext cx="29527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5400">
                <a:solidFill>
                  <a:srgbClr val="FFFFFF"/>
                </a:solidFill>
                <a:ea typeface="華康黑體W7(P)-GB5" pitchFamily="34" charset="-120"/>
              </a:rPr>
              <a:t>基基團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ea typeface="華康黑體W7(P)-GB5" pitchFamily="34" charset="-120"/>
              </a:rPr>
              <a:t>信仰小團體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 rot="-913169">
            <a:off x="533400" y="1484313"/>
            <a:ext cx="8142288" cy="3292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36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沒有</a:t>
            </a:r>
            <a:r>
              <a:rPr lang="zh-TW" altLang="en-US" sz="4400" dirty="0">
                <a:solidFill>
                  <a:srgbClr val="CC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</a:t>
            </a:r>
            <a:r>
              <a:rPr lang="zh-TW" altLang="en-US" sz="7200" dirty="0">
                <a:solidFill>
                  <a:srgbClr val="CC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環境</a:t>
            </a:r>
            <a:r>
              <a:rPr lang="zh-TW" altLang="en-US" sz="40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 sz="36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信仰不能成長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甚至</a:t>
            </a:r>
            <a:r>
              <a:rPr lang="zh-TW" altLang="en-US" sz="66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不能</a:t>
            </a:r>
            <a:r>
              <a:rPr lang="zh-TW" altLang="en-US" sz="4800" dirty="0">
                <a:solidFill>
                  <a:srgbClr val="00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保持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A5002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所以教友</a:t>
            </a:r>
            <a:r>
              <a:rPr lang="zh-TW" altLang="en-US" sz="7200" dirty="0">
                <a:solidFill>
                  <a:srgbClr val="A5002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必須</a:t>
            </a:r>
            <a:r>
              <a:rPr lang="zh-TW" altLang="en-US" sz="4800" dirty="0">
                <a:solidFill>
                  <a:srgbClr val="A5002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加入基基團！</a:t>
            </a:r>
          </a:p>
        </p:txBody>
      </p:sp>
    </p:spTree>
    <p:extLst>
      <p:ext uri="{BB962C8B-B14F-4D97-AF65-F5344CB8AC3E}">
        <p14:creationId xmlns:p14="http://schemas.microsoft.com/office/powerpoint/2010/main" val="1620634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/>
            <a:r>
              <a:rPr lang="zh-TW" altLang="en-US" sz="2800" dirty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教宗若望保祿二世</a:t>
            </a:r>
            <a:r>
              <a:rPr lang="en-US" altLang="zh-TW" sz="2800" dirty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《</a:t>
            </a:r>
            <a:r>
              <a:rPr lang="zh-TW" altLang="en-US" sz="2800" dirty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救主的使命</a:t>
            </a:r>
            <a:r>
              <a:rPr lang="en-US" altLang="zh-TW" sz="2800" dirty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》</a:t>
            </a:r>
            <a:r>
              <a:rPr lang="zh-TW" altLang="en-US" sz="2800" dirty="0">
                <a:solidFill>
                  <a:srgbClr val="C00000"/>
                </a:solidFill>
                <a:ea typeface="華康粗黑體" panose="020B0709000000000000" pitchFamily="49" charset="-120"/>
                <a:cs typeface="華康黑體-GB5" pitchFamily="49" charset="-120"/>
              </a:rPr>
              <a:t>通諭論「基層團體」</a:t>
            </a:r>
            <a:r>
              <a:rPr lang="zh-TW" altLang="en-US" sz="2800" dirty="0">
                <a:ea typeface="華康粗黑體" panose="020B0709000000000000" pitchFamily="49" charset="-120"/>
                <a:cs typeface="華康黑體-GB5" pitchFamily="49" charset="-120"/>
              </a:rPr>
              <a:t>：</a:t>
            </a:r>
          </a:p>
          <a:p>
            <a:pPr algn="l" eaLnBrk="1" hangingPunct="1">
              <a:spcAft>
                <a:spcPts val="600"/>
              </a:spcAft>
            </a:pP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在新興教會裡有一種快速成長的現象，即是</a:t>
            </a:r>
            <a:r>
              <a:rPr lang="en-US" altLang="zh-TW" dirty="0">
                <a:ea typeface="華康粗黑體" panose="020B0709000000000000" pitchFamily="49" charset="-120"/>
                <a:cs typeface="華康黑體-GB5" pitchFamily="49" charset="-120"/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教會基層團體</a:t>
            </a:r>
            <a:r>
              <a:rPr lang="en-US" altLang="zh-TW" dirty="0">
                <a:ea typeface="華康粗黑體" panose="020B0709000000000000" pitchFamily="49" charset="-120"/>
                <a:cs typeface="華康黑體-GB5" pitchFamily="49" charset="-120"/>
              </a:rPr>
              <a:t>』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。情況正在顯示這是基督徒的</a:t>
            </a:r>
            <a:r>
              <a:rPr lang="zh-TW" altLang="en-US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陶成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和往外</a:t>
            </a:r>
            <a:r>
              <a:rPr lang="zh-TW" altLang="en-US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傳教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的良好所在。他們在家庭層次或在相似的</a:t>
            </a:r>
            <a:r>
              <a:rPr lang="zh-TW" altLang="en-US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侷限埸所 </a:t>
            </a:r>
            <a:r>
              <a:rPr lang="en-US" altLang="zh-TW" sz="2800" dirty="0">
                <a:ea typeface="華康粗黑體" panose="020B0709000000000000" pitchFamily="49" charset="-120"/>
                <a:cs typeface="華康黑體-GB5" pitchFamily="49" charset="-120"/>
              </a:rPr>
              <a:t>(=</a:t>
            </a:r>
            <a:r>
              <a:rPr lang="zh-TW" altLang="en-US" sz="2800" dirty="0">
                <a:ea typeface="華康粗黑體" panose="020B0709000000000000" pitchFamily="49" charset="-120"/>
                <a:cs typeface="華康黑體-GB5" pitchFamily="49" charset="-120"/>
              </a:rPr>
              <a:t>基層</a:t>
            </a:r>
            <a:r>
              <a:rPr lang="en-US" altLang="zh-TW" sz="2800" dirty="0"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，相聚在一起</a:t>
            </a:r>
            <a:endParaRPr lang="en-US" altLang="zh-TW" dirty="0"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  </a:t>
            </a:r>
            <a:r>
              <a:rPr lang="en-US" altLang="zh-TW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1.</a:t>
            </a:r>
            <a:r>
              <a:rPr lang="zh-TW" altLang="en-US" sz="3600" b="1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祈禱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， </a:t>
            </a:r>
            <a:r>
              <a:rPr lang="en-US" altLang="zh-TW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2.</a:t>
            </a:r>
            <a:r>
              <a:rPr lang="zh-TW" altLang="en-US" sz="2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閱讀</a:t>
            </a:r>
            <a:r>
              <a:rPr lang="zh-TW" altLang="en-US" sz="3600" b="1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聖經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， </a:t>
            </a:r>
            <a:r>
              <a:rPr lang="en-US" altLang="zh-TW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3.</a:t>
            </a:r>
            <a:r>
              <a:rPr lang="zh-TW" altLang="en-US" sz="2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學習</a:t>
            </a:r>
            <a:r>
              <a:rPr lang="zh-TW" altLang="en-US" sz="3600" b="1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教理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，</a:t>
            </a:r>
            <a:endParaRPr lang="en-US" altLang="zh-TW" dirty="0"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spcBef>
                <a:spcPct val="0"/>
              </a:spcBef>
            </a:pPr>
            <a:r>
              <a:rPr lang="zh-TW" altLang="en-US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    </a:t>
            </a:r>
            <a:r>
              <a:rPr lang="en-US" altLang="zh-TW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4.</a:t>
            </a:r>
            <a:r>
              <a:rPr lang="zh-TW" altLang="en-US" sz="2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討論</a:t>
            </a:r>
            <a:r>
              <a:rPr lang="zh-TW" altLang="en-US" sz="3600" b="1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人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和  </a:t>
            </a:r>
            <a:r>
              <a:rPr lang="en-US" altLang="zh-TW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5.</a:t>
            </a:r>
            <a:r>
              <a:rPr lang="zh-TW" altLang="en-US" sz="24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討論</a:t>
            </a:r>
            <a:r>
              <a:rPr lang="zh-TW" altLang="en-US" sz="3600" b="1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教會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的問題。 </a:t>
            </a:r>
            <a:r>
              <a:rPr lang="en-US" altLang="zh-TW" sz="2400" i="1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2400" i="1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不單只分享聖經</a:t>
            </a:r>
            <a:r>
              <a:rPr lang="en-US" altLang="zh-TW" sz="2400" i="1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endParaRPr lang="en-US" altLang="zh-TW" i="1" dirty="0">
              <a:solidFill>
                <a:srgbClr val="0000FF"/>
              </a:solidFill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/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他們保持與堂區團體的結合，成為基督徒生活的酵母，</a:t>
            </a:r>
            <a:r>
              <a:rPr lang="zh-TW" altLang="en-US" sz="36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照顧貧窮者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和被忽視者，並致力於</a:t>
            </a:r>
            <a:r>
              <a:rPr lang="zh-TW" altLang="en-US" sz="36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社會的改變</a:t>
            </a:r>
            <a:r>
              <a:rPr lang="en-US" altLang="zh-TW" sz="2800" dirty="0"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lang="zh-TW" altLang="en-US" sz="2800" dirty="0">
                <a:ea typeface="華康粗黑體" panose="020B0709000000000000" pitchFamily="49" charset="-120"/>
                <a:cs typeface="華康黑體-GB5" pitchFamily="49" charset="-120"/>
              </a:rPr>
              <a:t>移風易俗：毒奶、毒債券</a:t>
            </a:r>
            <a:r>
              <a:rPr lang="en-US" altLang="zh-TW" sz="2800" dirty="0">
                <a:ea typeface="華康粗黑體" panose="020B0709000000000000" pitchFamily="49" charset="-120"/>
                <a:cs typeface="華康黑體-GB5" pitchFamily="49" charset="-120"/>
              </a:rPr>
              <a:t>)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，面對不同的文化，而置身於</a:t>
            </a:r>
            <a:r>
              <a:rPr lang="zh-TW" altLang="en-US" sz="36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本土化</a:t>
            </a:r>
            <a:r>
              <a:rPr lang="zh-TW" altLang="en-US" dirty="0">
                <a:ea typeface="華康粗黑體" panose="020B0709000000000000" pitchFamily="49" charset="-120"/>
                <a:cs typeface="華康黑體-GB5" pitchFamily="49" charset="-120"/>
              </a:rPr>
              <a:t>的進程；透過本土化，教會變成一個更可理解的標誌、更有效的</a:t>
            </a:r>
            <a:r>
              <a:rPr lang="zh-TW" altLang="en-US" sz="36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itchFamily="49" charset="-120"/>
              </a:rPr>
              <a:t>傳教工具。</a:t>
            </a:r>
            <a:endParaRPr lang="zh-TW" altLang="en-US" dirty="0">
              <a:ea typeface="華康粗黑體" panose="020B0709000000000000" pitchFamily="49" charset="-120"/>
              <a:cs typeface="華康黑體-GB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138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1612</Words>
  <Application>Microsoft Office PowerPoint</Application>
  <PresentationFormat>如螢幕大小 (4:3)</PresentationFormat>
  <Paragraphs>90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5</vt:i4>
      </vt:variant>
      <vt:variant>
        <vt:lpstr>投影片標題</vt:lpstr>
      </vt:variant>
      <vt:variant>
        <vt:i4>15</vt:i4>
      </vt:variant>
    </vt:vector>
  </HeadingPairs>
  <TitlesOfParts>
    <vt:vector size="29" baseType="lpstr">
      <vt:lpstr>全真新細明</vt:lpstr>
      <vt:lpstr>華康粗黑體</vt:lpstr>
      <vt:lpstr>華康黑體(P)-GB5</vt:lpstr>
      <vt:lpstr>華康黑體-GB5</vt:lpstr>
      <vt:lpstr>華康黑體W7(P)-GB5</vt:lpstr>
      <vt:lpstr>新細明體</vt:lpstr>
      <vt:lpstr>Arial</vt:lpstr>
      <vt:lpstr>Calibri</vt:lpstr>
      <vt:lpstr>Times New Roman</vt:lpstr>
      <vt:lpstr>Office 佈景主題</vt:lpstr>
      <vt:lpstr>預設簡報設計</vt:lpstr>
      <vt:lpstr>1_預設簡報設計</vt:lpstr>
      <vt:lpstr>2_預設簡報設計</vt:lpstr>
      <vt:lpstr>3_預設簡報設計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Jeanne</dc:creator>
  <cp:lastModifiedBy>user</cp:lastModifiedBy>
  <cp:revision>11</cp:revision>
  <dcterms:created xsi:type="dcterms:W3CDTF">2018-01-31T03:10:07Z</dcterms:created>
  <dcterms:modified xsi:type="dcterms:W3CDTF">2024-05-20T06:24:45Z</dcterms:modified>
</cp:coreProperties>
</file>