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5"/>
  </p:notesMasterIdLst>
  <p:sldIdLst>
    <p:sldId id="285" r:id="rId3"/>
    <p:sldId id="286" r:id="rId4"/>
    <p:sldId id="287" r:id="rId5"/>
    <p:sldId id="341" r:id="rId6"/>
    <p:sldId id="288" r:id="rId7"/>
    <p:sldId id="289" r:id="rId8"/>
    <p:sldId id="290" r:id="rId9"/>
    <p:sldId id="291" r:id="rId10"/>
    <p:sldId id="292" r:id="rId11"/>
    <p:sldId id="293" r:id="rId12"/>
    <p:sldId id="295" r:id="rId13"/>
    <p:sldId id="296" r:id="rId14"/>
    <p:sldId id="297" r:id="rId15"/>
    <p:sldId id="298" r:id="rId16"/>
    <p:sldId id="300" r:id="rId17"/>
    <p:sldId id="302" r:id="rId18"/>
    <p:sldId id="304" r:id="rId19"/>
    <p:sldId id="306" r:id="rId20"/>
    <p:sldId id="307" r:id="rId21"/>
    <p:sldId id="309" r:id="rId22"/>
    <p:sldId id="311" r:id="rId23"/>
    <p:sldId id="312" r:id="rId24"/>
    <p:sldId id="313" r:id="rId25"/>
    <p:sldId id="314" r:id="rId26"/>
    <p:sldId id="316" r:id="rId27"/>
    <p:sldId id="320" r:id="rId28"/>
    <p:sldId id="321" r:id="rId29"/>
    <p:sldId id="323" r:id="rId30"/>
    <p:sldId id="325" r:id="rId31"/>
    <p:sldId id="326" r:id="rId32"/>
    <p:sldId id="327" r:id="rId33"/>
    <p:sldId id="328" r:id="rId34"/>
    <p:sldId id="329" r:id="rId35"/>
    <p:sldId id="330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94660"/>
  </p:normalViewPr>
  <p:slideViewPr>
    <p:cSldViewPr>
      <p:cViewPr varScale="1">
        <p:scale>
          <a:sx n="59" d="100"/>
          <a:sy n="59" d="100"/>
        </p:scale>
        <p:origin x="13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6226D221-1BAF-4425-86D5-54FF0E2A4E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0242063-6EAC-4297-8760-00D8CBD45C1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9109799D-530A-4030-BD68-B7471CE2CA46}" type="datetimeFigureOut">
              <a:rPr lang="zh-HK" altLang="en-US"/>
              <a:pPr>
                <a:defRPr/>
              </a:pPr>
              <a:t>22/4/2024</a:t>
            </a:fld>
            <a:endParaRPr lang="zh-HK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A7AE0A75-12BD-4842-8B53-7ADAFD2F1F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A6205B6F-0F8C-4442-BC47-F71315CAC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40AB688-FCA9-4BAC-B461-0038A2DB75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8EFB653-B6C2-46A0-AF12-B3EB3D5B49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2EE553-940E-4201-8CB8-49CB90058381}" type="slidenum">
              <a:rPr lang="zh-HK" altLang="en-US"/>
              <a:pPr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5488289-B19B-4595-8BF9-DCF16889AD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410AB60-07C8-43AA-811F-D12A9F9B191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5D692594-E5A7-4ECB-8367-6CCF1F46E1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6549B71-81B5-41EF-AEAD-1FDE6349155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D4704A88-EC0C-41A0-8D23-57791B1075A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57126B5-A65E-4F63-AD6F-2BAF5B77800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0559B58-DCAC-4DE5-A4B1-D5A5504E72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9FA62B7-AFAB-421E-8858-5278D02C1A2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A68A4AB-B677-4CBC-87E7-3F194ACB4E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2920F44-6456-4E64-A4F5-203BC1FE7C6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F5EFA04-69F4-40CC-BB30-CC200EE4F4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01C4ED5-EA67-49C8-8B60-AB71F0873F7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3C40C69D-0C65-434C-9E30-B2D51393EE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DC2084C3-ADB5-4BED-AFEB-940198C1E27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E6B2942-9DC9-4626-A8A7-61C141630D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E4A3F712-143B-4BFC-AA6A-79796F1D79C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327374B-9370-41C7-A3DB-ED03A91290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54B1E3E6-AB16-4CB4-A70D-D7A29738FC6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743F5395-DD4A-46FD-ADDB-D6C7461C05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471D8D0-D375-4BD8-BF4F-DA78F2DA35A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466B11A-FF2F-4844-8992-29F5777DFC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AB154D0-8DF6-489C-90A4-6B77073D1E1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1917397-BB5C-421A-BB26-268AD21272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E454F56-4F9A-4256-81DB-B0743369EA9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8257198D-8EEF-4DAE-BF91-7B6B7A607A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338D3A1D-12DA-4F7A-AEC7-79E9B69037E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ABE68002-6226-49ED-A2EC-790C6AEBCE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9BDF6179-06BD-40B7-9AC6-F41876ACD70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8CA8059-A3D8-4FFA-A37C-BAE56B265D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92C31196-CF38-4EE5-9722-E023917EBB5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07FEF14F-327E-462C-BC10-AA6352D830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9666AD6-5C11-46FB-B836-4015DFCE373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B31659B0-AA48-4D37-BA10-17F3C2BCF7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D3BAA3E5-343B-409A-80FF-AB91BB749A4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126548A8-9B6F-4FF7-9528-B28D2B1038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65BF69A9-BF17-4FAE-A1D8-2248CE97AF8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99F331C9-6854-4CD3-99AB-C721A9FED4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5F30A4D9-EBFF-4CDF-8308-1180012F803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BDFC5F8-3C45-4C39-B6E2-C3C52EB6DF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6F3D9ED3-1659-45AA-A1D1-86431C8A3B8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D6EA2F6B-BFD2-4468-9B52-01E2AA23AB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6F96B97-5895-4FAB-B311-D5E1BEF8E21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B042620B-27E2-4780-AF42-4E7891DA49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9DE79E67-A083-4549-94CD-4477DA004B1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85DDCCC-A103-4F0C-9CCC-DA32EBCD81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CDEDB3F-9814-466E-A253-0E8BCB70A34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CC46F90-3447-4192-81A0-0EA43D21CF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C57514F-8CBA-4DBF-AAEE-79B6BCC5094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F331F31-9CE8-421E-93D7-D984120E2E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C7541D3-CF9F-460B-9F16-97FB5B50D80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5CEE470-7B9D-4350-ABD5-C1E561E9EE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F42820E-1614-40C3-9179-F30CCCAE8A1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8755A97-3DDD-47B9-B642-A58A768F3F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D326241-2ED6-432A-AB71-CE213FEF2B7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323F9C2-761D-49AB-B561-92F58B4A61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99F4A8A-E0DC-4474-A25A-619BC145B3A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77072E42-5D1D-437C-979F-A7E440CD7D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D05C5B9-6A61-4828-B01C-616329B92FA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64419C-0A52-4B7C-9A87-D31BB65B0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E6A1EF-56C6-4A6E-993D-A4AB55F199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92AB79-F336-4572-803A-35C576AB8A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E564B-0BAF-437A-A2A3-7A8F63AC19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515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C28CD9-E0EB-42F9-A142-E9B317B25E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4A20D9-587B-41F4-A91A-F10129A7C2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44BA70-7925-4B7A-83DB-2C6BCBB63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6A99-2131-4A52-A0F5-30AE82A7C2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953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7BE493-30B9-437D-B2BA-5F3B85C5B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BF6D15-BE73-4D34-AD2F-EF56D96C55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F739A2-62C8-43E3-9D83-B65EFA263F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6C030-DDFB-4BBA-A4EC-EC04C0A9463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3543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402412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349926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103650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02118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961868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72024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973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83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4BA89B-C006-4C7C-B92A-AABED22307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D1BA1E-0CE0-44CE-9516-88C0949988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01F019-2C3C-4DF7-87A5-3AE0C17A5B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4C0B4-0DB9-4F1F-BCCA-9A8D5D4501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247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32701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73229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9515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9515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30276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5D4D91-C99B-45E0-9994-C6C616F241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0D1579-1626-4BF7-BD11-50C7B4646E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1CCCB5-8CD5-46D4-A6D8-79A34B7509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9E7C4-B1A5-4E18-8D8D-C0B37D17C2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579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6E347E-2BAB-4381-9D4E-2C195881D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D8589F-F899-42BA-BC8A-14DBDD3F88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40A3F3-F921-44FC-A398-CE10E4605B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CF92A-BCF0-4FD6-8E69-22901B33DA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73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995073-EB6B-4CED-9224-2FC11A7AB7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EB74104-49B0-4868-97B4-DFDCD661C5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EBCF4E6-D774-4451-A23D-CAEF2234DE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AC529-C83C-4F5E-9DB6-8C04B2A89F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256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400680-DBC2-4208-AFB1-40794D8951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E9D02B-735F-4041-9266-439B991256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3CA8855-66D2-4E54-8AE6-F78DAC3B9A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6D1D2-862E-470A-9A49-6BD8585EA1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875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66DDB29-73A0-41D9-BEB7-ABF4DE0AB0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E477E52-994F-44B6-987A-9F143E8191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B0CB6D-C01B-4287-A6FE-A1FBA2061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BCBC0-5E53-4651-98EF-8FBE4751BE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312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320832-968B-47C0-AC1E-2B9DFF5956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A7A456-BA5E-4A74-B1C0-2FE2D8D44A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1A0E6-05B7-4645-8CE3-695F44AFC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8A1C8-4182-49E9-B3A6-AC2D18B5FDE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956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30C713-156E-4340-990D-95AE22F778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4F14D8-D30B-430A-8FB7-9518E4A71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08AAC5-79DB-4688-A6BB-F571671C7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69EF9-0E5E-4BFA-A3D1-2CA9BAC380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713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C54CE5-7823-405F-A8C3-32E1D0DD1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D8012A-BB6C-45B9-8236-F5D5289C4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B54803-0E49-4B32-918F-8091FF2CBD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6F5CC72-2C4F-40C9-B790-53D96927E5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99F458-8F5F-4D0E-892F-15F6B60625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995014-46BE-49F1-8C6D-E8987121358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>
            <a:extLst>
              <a:ext uri="{FF2B5EF4-FFF2-40B4-BE49-F238E27FC236}">
                <a16:creationId xmlns:a16="http://schemas.microsoft.com/office/drawing/2014/main" id="{C8B8E3EF-1373-4FA2-956A-97B5F5944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kumimoji="0" lang="zh-TW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4786E6B5-136D-4FBB-8830-634DAF6D7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kumimoji="0" lang="zh-TW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92769927-E224-4F42-A60A-EAE3056E7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8657108E-774E-4C9F-96DE-8C6D5B8B8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altLang="zh-TW"/>
              <a:t>Δεύτερο επίπεδο διάρθρωσης</a:t>
            </a:r>
          </a:p>
          <a:p>
            <a:pPr lvl="2"/>
            <a:r>
              <a:rPr lang="en-GB" altLang="zh-TW"/>
              <a:t>Τρίτο επίπεδο διάρθρωσης</a:t>
            </a:r>
          </a:p>
          <a:p>
            <a:pPr lvl="3"/>
            <a:r>
              <a:rPr lang="en-GB" altLang="zh-TW"/>
              <a:t>Τέταρτο επίπεδο διάρθρωσης</a:t>
            </a:r>
          </a:p>
          <a:p>
            <a:pPr lvl="4"/>
            <a:r>
              <a:rPr lang="en-GB" altLang="zh-TW"/>
              <a:t>Πέμπτο επίπεδο διάρθρωσης</a:t>
            </a:r>
          </a:p>
          <a:p>
            <a:pPr lvl="4"/>
            <a:r>
              <a:rPr lang="en-GB" altLang="zh-TW"/>
              <a:t>Έκτο επίπεδο διάρθρωσης</a:t>
            </a:r>
          </a:p>
          <a:p>
            <a:pPr lvl="4"/>
            <a:r>
              <a:rPr lang="en-GB" altLang="zh-TW"/>
              <a:t>Έβδομο επίπεδο διάρθρωσης</a:t>
            </a:r>
          </a:p>
          <a:p>
            <a:pPr lvl="4"/>
            <a:r>
              <a:rPr lang="en-GB" altLang="zh-TW"/>
              <a:t>Όγδοο επίπεδο διάρθρωσης</a:t>
            </a:r>
          </a:p>
          <a:p>
            <a:pPr lvl="4"/>
            <a:r>
              <a:rPr lang="en-GB" altLang="zh-TW"/>
              <a:t>Ένατο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>
            <a:extLst>
              <a:ext uri="{FF2B5EF4-FFF2-40B4-BE49-F238E27FC236}">
                <a16:creationId xmlns:a16="http://schemas.microsoft.com/office/drawing/2014/main" id="{7C5481DB-6300-4BBC-A922-30964CF5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>
              <a:lnSpc>
                <a:spcPts val="5500"/>
              </a:lnSpc>
              <a:spcBef>
                <a:spcPct val="0"/>
              </a:spcBef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46.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聖母、聖人、聖物、聖地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恭敬聖母、聖人；祝聖聖物、聖地、聖堂；視某些時間或日子為聖時、聖日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……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。這一切都是我們教會內的優良傳統，我們必須深入瞭解它們的真正意義。但另一方面也要小心別沾染上迷信的色彩。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一、天主的「聖」與其它的「聖」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任何受造物，本身都不能被稱為「聖」，因為聖的只有一位，就是上主。天使向上主高呼「聖、聖、聖」（依</a:t>
            </a:r>
            <a:r>
              <a:rPr lang="en-US" altLang="zh-TW">
                <a:ea typeface="華康粗黑體" panose="020B0709000000000000" pitchFamily="49" charset="-120"/>
              </a:rPr>
              <a:t>6</a:t>
            </a:r>
            <a:r>
              <a:rPr lang="en-US" altLang="en-US">
                <a:ea typeface="華康粗黑體" panose="020B0709000000000000" pitchFamily="49" charset="-120"/>
              </a:rPr>
              <a:t>:3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），彌撒中的榮福頌也向上主說：「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只有你是聖的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受造物分享上主本體時，才可被稱為「聖」。人與主共融時，彼此共用同一的生命，其親密程度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>
            <a:extLst>
              <a:ext uri="{FF2B5EF4-FFF2-40B4-BE49-F238E27FC236}">
                <a16:creationId xmlns:a16="http://schemas.microsoft.com/office/drawing/2014/main" id="{B7CD18BC-0F4C-44B1-A921-2FC921C3E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208963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zh-TW" sz="4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粗黑體" pitchFamily="49" charset="-120"/>
                <a:cs typeface="Arial" pitchFamily="34" charset="0"/>
              </a:rPr>
              <a:t>Travel with NASA from the biggest to the smallest distance of the universe.</a:t>
            </a:r>
          </a:p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altLang="zh-TW" sz="4400" b="1" i="1" dirty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ea typeface="華康粗黑體" pitchFamily="49" charset="-120"/>
              <a:cs typeface="Arial" pitchFamily="34" charset="0"/>
            </a:endParaRPr>
          </a:p>
          <a:p>
            <a:pPr algn="ctr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400" dirty="0">
                <a:solidFill>
                  <a:srgbClr val="FFFF66"/>
                </a:solidFill>
                <a:ea typeface="華康粗黑體" pitchFamily="49" charset="-120"/>
                <a:cs typeface="Arial" pitchFamily="34" charset="0"/>
              </a:rPr>
              <a:t>誠意邀請你走一遍宇宙中</a:t>
            </a:r>
          </a:p>
          <a:p>
            <a:pPr algn="ctr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400" dirty="0">
                <a:solidFill>
                  <a:srgbClr val="FFFFFF"/>
                </a:solidFill>
                <a:ea typeface="華康粗黑體" pitchFamily="49" charset="-120"/>
                <a:cs typeface="Arial" pitchFamily="34" charset="0"/>
              </a:rPr>
              <a:t>最 遠</a:t>
            </a:r>
            <a:r>
              <a:rPr kumimoji="0" lang="zh-TW" altLang="en-GB" sz="4400" dirty="0">
                <a:solidFill>
                  <a:srgbClr val="FFFF66"/>
                </a:solidFill>
                <a:ea typeface="華康粗黑體" pitchFamily="49" charset="-120"/>
                <a:cs typeface="Arial" pitchFamily="34" charset="0"/>
              </a:rPr>
              <a:t> 和</a:t>
            </a:r>
          </a:p>
          <a:p>
            <a:pPr algn="ctr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400" dirty="0">
                <a:solidFill>
                  <a:srgbClr val="FFFFFF"/>
                </a:solidFill>
                <a:ea typeface="華康粗黑體" pitchFamily="49" charset="-120"/>
                <a:cs typeface="Arial" pitchFamily="34" charset="0"/>
              </a:rPr>
              <a:t>最 近 的 旅 程</a:t>
            </a:r>
          </a:p>
          <a:p>
            <a:pPr algn="r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zh-TW" altLang="en-GB" sz="2400" dirty="0">
              <a:solidFill>
                <a:srgbClr val="FFFFFF"/>
              </a:solidFill>
              <a:ea typeface="華康粗黑體" pitchFamily="49" charset="-120"/>
              <a:cs typeface="Arial" pitchFamily="34" charset="0"/>
            </a:endParaRPr>
          </a:p>
          <a:p>
            <a:pPr algn="r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zh-TW" altLang="en-GB" sz="2000" dirty="0">
              <a:solidFill>
                <a:srgbClr val="FFFFFF"/>
              </a:solidFill>
              <a:ea typeface="華康粗黑體" pitchFamily="49" charset="-120"/>
              <a:cs typeface="Arial" pitchFamily="34" charset="0"/>
            </a:endParaRPr>
          </a:p>
          <a:p>
            <a:pPr algn="r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2000" dirty="0">
                <a:solidFill>
                  <a:srgbClr val="FFFFFF"/>
                </a:solidFill>
                <a:ea typeface="華康粗黑體" pitchFamily="49" charset="-120"/>
                <a:cs typeface="Arial" pitchFamily="34" charset="0"/>
              </a:rPr>
              <a:t>徐錦堯提供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C7A5F94F-8669-43CF-BE4B-15A670FDE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07963"/>
            <a:ext cx="6661150" cy="67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268B3AB3-6AE6-4587-B62B-DDBC3AF3F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333375"/>
            <a:ext cx="2790825" cy="513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32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起點</a:t>
            </a:r>
            <a:r>
              <a:rPr kumimoji="0" lang="en-US" altLang="zh-TW" sz="20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(</a:t>
            </a:r>
            <a:r>
              <a:rPr kumimoji="0" lang="zh-TW" altLang="en-US" sz="20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奔向地球</a:t>
            </a:r>
            <a:r>
              <a:rPr kumimoji="0" lang="en-US" altLang="zh-TW" sz="20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)</a:t>
            </a:r>
            <a:endParaRPr kumimoji="0" lang="zh-TW" altLang="en-GB" sz="3200" b="1" dirty="0">
              <a:solidFill>
                <a:srgbClr val="FFFF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0" hangingPunct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3200" b="1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一千萬光年</a:t>
            </a:r>
          </a:p>
          <a:p>
            <a:pPr algn="ctr" eaLnBrk="0" hangingPunct="0">
              <a:lnSpc>
                <a:spcPct val="93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TW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(</a:t>
            </a:r>
            <a:r>
              <a:rPr kumimoji="0" lang="zh-TW" altLang="en-GB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一千萬萬萬億公尺之外</a:t>
            </a:r>
            <a:r>
              <a:rPr kumimoji="0" lang="en-US" altLang="zh-TW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)</a:t>
            </a:r>
          </a:p>
          <a:p>
            <a:pPr algn="ctr" eaLnBrk="0" hangingPunct="0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zh-TW" altLang="en-GB" sz="1050" dirty="0">
              <a:solidFill>
                <a:srgbClr val="FFFF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0" hangingPunct="0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000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遙看銀河</a:t>
            </a:r>
          </a:p>
          <a:p>
            <a:pPr algn="ctr" eaLnBrk="0" hangingPunct="0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000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很矇矓</a:t>
            </a:r>
          </a:p>
          <a:p>
            <a:pPr algn="ctr" eaLnBrk="0" hangingPunct="0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altLang="zh-TW" dirty="0">
              <a:solidFill>
                <a:srgbClr val="FFFFFF"/>
              </a:solidFill>
              <a:latin typeface="Arial" charset="0"/>
            </a:endParaRPr>
          </a:p>
          <a:p>
            <a:pPr algn="ctr" eaLnBrk="0" hangingPunct="0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zh-TW" dirty="0">
                <a:solidFill>
                  <a:srgbClr val="FFFFFF"/>
                </a:solidFill>
                <a:latin typeface="Arial" charset="0"/>
              </a:rPr>
              <a:t>10 million light years (10</a:t>
            </a:r>
            <a:r>
              <a:rPr kumimoji="0" lang="en-GB" altLang="zh-TW" baseline="30000" dirty="0">
                <a:solidFill>
                  <a:srgbClr val="FFFFFF"/>
                </a:solidFill>
                <a:latin typeface="Arial" charset="0"/>
              </a:rPr>
              <a:t>23</a:t>
            </a:r>
            <a:r>
              <a:rPr kumimoji="0" lang="en-GB" altLang="zh-TW" dirty="0">
                <a:solidFill>
                  <a:srgbClr val="FFFFFF"/>
                </a:solidFill>
                <a:latin typeface="Arial" charset="0"/>
              </a:rPr>
              <a:t>m) the distance to galaxy Milky-Way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44D987AC-4B19-4FFA-A052-AE6D155CE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8207375" cy="70167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3600">
                <a:solidFill>
                  <a:srgbClr val="FFFFFF"/>
                </a:solidFill>
                <a:latin typeface="Arial" panose="020B0604020202020204" pitchFamily="34" charset="0"/>
                <a:ea typeface="華康黑體W7(P)-GB5" pitchFamily="34" charset="-120"/>
              </a:rPr>
              <a:t>100,000,000,000,000,000,000,000</a:t>
            </a:r>
            <a:r>
              <a:rPr lang="zh-TW" altLang="en-US" sz="4000">
                <a:solidFill>
                  <a:srgbClr val="FFFFFF"/>
                </a:solidFill>
                <a:latin typeface="Arial" panose="020B0604020202020204" pitchFamily="34" charset="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AECA95B-062E-4737-82FF-7F39724D9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一千萬光年 </a:t>
            </a:r>
            <a:r>
              <a:rPr lang="en-US" altLang="zh-TW" sz="5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=</a:t>
            </a:r>
            <a:r>
              <a:rPr lang="en-US" altLang="zh-TW" sz="48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一千萬萬萬億公尺</a:t>
            </a:r>
          </a:p>
          <a:p>
            <a:pPr>
              <a:spcAft>
                <a:spcPct val="50000"/>
              </a:spcAft>
              <a:buFont typeface="Times New Roman" panose="02020603050405020304" pitchFamily="18" charset="0"/>
              <a:buNone/>
            </a:pP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 </a:t>
            </a:r>
            <a:r>
              <a:rPr lang="zh-TW" altLang="en-US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這有多遠？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黑體W7-GB5" pitchFamily="49" charset="-120"/>
              </a:rPr>
              <a:t>  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光走一秒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 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地球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7.5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圈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光走一日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 648,000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圈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(64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萬圈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</a:t>
            </a: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 </a:t>
            </a:r>
            <a:r>
              <a:rPr lang="zh-TW" altLang="en-US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香港北京來回</a:t>
            </a: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500</a:t>
            </a:r>
            <a:r>
              <a:rPr lang="zh-TW" altLang="en-US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萬次。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>
                <a:solidFill>
                  <a:srgbClr val="00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光走一年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 236,520,000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圈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(2.36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億圈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</a:t>
            </a:r>
            <a:r>
              <a:rPr lang="zh-TW" altLang="en-US" sz="24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en-US">
                <a:solidFill>
                  <a:srgbClr val="00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香港北京來回</a:t>
            </a:r>
            <a:r>
              <a:rPr lang="en-US" altLang="zh-TW">
                <a:solidFill>
                  <a:srgbClr val="00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18</a:t>
            </a:r>
            <a:r>
              <a:rPr lang="zh-TW" altLang="en-US">
                <a:solidFill>
                  <a:srgbClr val="00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億次</a:t>
            </a:r>
            <a:endParaRPr lang="en-US" altLang="zh-TW">
              <a:solidFill>
                <a:srgbClr val="00FF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4000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你坐著一架光速的飛機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4000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也得有一千萬歲壽命才能到起點那裡</a:t>
            </a:r>
            <a:r>
              <a:rPr lang="en-US" altLang="zh-TW" sz="4000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﹗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93C8CA9D-6675-4621-8FB2-4BCAECAA3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07963"/>
            <a:ext cx="6661150" cy="67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>
            <a:extLst>
              <a:ext uri="{FF2B5EF4-FFF2-40B4-BE49-F238E27FC236}">
                <a16:creationId xmlns:a16="http://schemas.microsoft.com/office/drawing/2014/main" id="{27482407-4129-4C9F-8442-3954DE055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333375"/>
            <a:ext cx="2965450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起點</a:t>
            </a:r>
            <a:r>
              <a:rPr kumimoji="0" lang="en-US" altLang="zh-TW" sz="2000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kumimoji="0" lang="zh-TW" altLang="en-US" sz="2000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奔向地球</a:t>
            </a:r>
            <a:r>
              <a:rPr kumimoji="0" lang="en-US" altLang="zh-TW" sz="2000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kumimoji="0" lang="zh-TW" altLang="en-GB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</a:t>
            </a:r>
          </a:p>
          <a:p>
            <a:pPr algn="ctr">
              <a:lnSpc>
                <a:spcPct val="93000"/>
              </a:lnSpc>
              <a:spcBef>
                <a:spcPts val="11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一千萬光年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spcAft>
                <a:spcPts val="12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一千萬萬萬億公尺之外！</a:t>
            </a:r>
            <a:r>
              <a:rPr kumimoji="0"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kumimoji="0" lang="zh-TW" altLang="en-GB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遙看銀河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spcAft>
                <a:spcPts val="18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很矇矓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 million light years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23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the distance to galaxy Milky-Way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42203AE0-72D9-4E68-889D-03D596D6A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8207375" cy="70167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3600">
                <a:solidFill>
                  <a:srgbClr val="FFFFFF"/>
                </a:solidFill>
                <a:latin typeface="Arial" panose="020B0604020202020204" pitchFamily="34" charset="0"/>
                <a:ea typeface="華康黑體W7(P)-GB5" pitchFamily="34" charset="-120"/>
              </a:rPr>
              <a:t>100,000,000,000,000,000,000,000</a:t>
            </a:r>
            <a:r>
              <a:rPr lang="zh-TW" altLang="en-US" sz="4000">
                <a:solidFill>
                  <a:srgbClr val="FFFFFF"/>
                </a:solidFill>
                <a:latin typeface="Arial" panose="020B0604020202020204" pitchFamily="34" charset="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3E7114A9-022D-4048-9CB3-4963797B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0"/>
            <a:ext cx="6811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1295F0E4-EF7F-42C9-B88F-31CF09E06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2928938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US" altLang="zh-TW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kumimoji="0" lang="zh-TW" altLang="en-US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以後皆以十倍時間飛馳</a:t>
            </a:r>
            <a:r>
              <a:rPr kumimoji="0" lang="en-US" altLang="zh-TW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</a:p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一百萬光年</a:t>
            </a: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一百萬萬萬億</a:t>
            </a: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公尺</a:t>
            </a: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28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剛看到銀河</a:t>
            </a: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2800">
              <a:solidFill>
                <a:srgbClr val="FFFF00"/>
              </a:solidFill>
              <a:latin typeface="華康黑體W7-GB5" pitchFamily="49" charset="-120"/>
              <a:ea typeface="華康黑體W7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million light years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22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The disc becomes visible.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698EB635-96B2-421B-B079-2BC50CC4A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>
            <a:extLst>
              <a:ext uri="{FF2B5EF4-FFF2-40B4-BE49-F238E27FC236}">
                <a16:creationId xmlns:a16="http://schemas.microsoft.com/office/drawing/2014/main" id="{45AFF2C2-241B-45CC-83A3-E06AF48BF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928688"/>
            <a:ext cx="2667000" cy="532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一萬光年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一萬萬萬億公尺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10.000  light years (10</a:t>
            </a:r>
            <a:r>
              <a:rPr kumimoji="0" lang="en-GB" altLang="zh-TW" sz="1800" baseline="30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20</a:t>
            </a:r>
            <a:r>
              <a:rPr kumimoji="0" lang="en-GB" altLang="zh-TW" sz="1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m)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開始看到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銀河系中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的星星</a:t>
            </a:r>
            <a:endParaRPr kumimoji="0" lang="en-US" altLang="zh-TW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You start to see the stars of our galaxy.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033AD27F-7FB5-4AB8-8AD7-61C5783D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37E8DECC-30BE-42C1-BD1F-18E182BF2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052513"/>
            <a:ext cx="2438400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4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一百光年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一百萬萬億公尺</a:t>
            </a:r>
            <a:endParaRPr kumimoji="0" lang="en-US" altLang="zh-TW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只有星！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light years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18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Nothing but stars.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DAD62660-6DAD-4F12-BC2C-7F40BDC69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0"/>
            <a:ext cx="7054850" cy="700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ECDDEEA3-00A3-4CEF-9540-FFDBA8D25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2928938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一光年</a:t>
            </a:r>
          </a:p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一萬萬億公尺</a:t>
            </a:r>
            <a:endParaRPr kumimoji="0" lang="en-US" altLang="zh-TW" sz="28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28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8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太陽</a:t>
            </a:r>
            <a:r>
              <a:rPr kumimoji="0" lang="zh-TW" altLang="en-US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出現了</a:t>
            </a: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8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只</a:t>
            </a: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是個小點</a:t>
            </a:r>
          </a:p>
          <a:p>
            <a:pPr algn="ctr">
              <a:lnSpc>
                <a:spcPct val="93000"/>
              </a:lnSpc>
              <a:spcBef>
                <a:spcPts val="18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2800">
              <a:solidFill>
                <a:srgbClr val="FFFF00"/>
              </a:solidFill>
              <a:latin typeface="Arial" panose="020B0604020202020204" pitchFamily="34" charset="0"/>
              <a:ea typeface="華康黑體W7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light year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16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With a little attention you can see the sun.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2E285F13-33EC-4A75-AB44-DAED912AF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7620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>
            <a:extLst>
              <a:ext uri="{FF2B5EF4-FFF2-40B4-BE49-F238E27FC236}">
                <a16:creationId xmlns:a16="http://schemas.microsoft.com/office/drawing/2014/main" id="{A9543555-C204-4035-9D20-FF29F4D12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2514600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一百萬億公尺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太</a:t>
            </a: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陽</a:t>
            </a: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系</a:t>
            </a: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出現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billion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14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Our solar system starts to show.</a:t>
            </a:r>
          </a:p>
          <a:p>
            <a:pPr algn="ctr"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600">
                <a:solidFill>
                  <a:srgbClr val="FFFFFF"/>
                </a:solidFill>
                <a:latin typeface="Arial" panose="020B0604020202020204" pitchFamily="34" charset="0"/>
              </a:rPr>
              <a:t>(The orbits of the planets have been painted)</a:t>
            </a:r>
            <a:endParaRPr kumimoji="0" lang="th-TH" altLang="zh-TW" sz="16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2CA7B67B-7422-435C-BB8D-19E547BCB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225"/>
            <a:ext cx="6858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>
            <a:extLst>
              <a:ext uri="{FF2B5EF4-FFF2-40B4-BE49-F238E27FC236}">
                <a16:creationId xmlns:a16="http://schemas.microsoft.com/office/drawing/2014/main" id="{9EB6EC1E-ADCD-4633-AC82-5CFCE35F8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7825"/>
            <a:ext cx="22098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十萬億公尺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太陽系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4000">
              <a:solidFill>
                <a:srgbClr val="FFFF00"/>
              </a:solidFill>
              <a:latin typeface="Arial" panose="020B0604020202020204" pitchFamily="34" charset="0"/>
              <a:ea typeface="華康黑體W7-GB5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10 billion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13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Our solar system.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D94AA1FA-7B24-438D-94C8-3BE38E7F2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237288"/>
            <a:ext cx="69135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TW" altLang="en-US" sz="4400">
              <a:latin typeface="Arial" panose="020B0604020202020204" pitchFamily="34" charset="0"/>
            </a:endParaRP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C8F459DA-779D-4EA1-87A3-F1C32C1CD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43625"/>
            <a:ext cx="4964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b="1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10,000,000,000,000</a:t>
            </a:r>
            <a:r>
              <a:rPr lang="zh-TW" altLang="en-US" b="1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副標題 2">
            <a:extLst>
              <a:ext uri="{FF2B5EF4-FFF2-40B4-BE49-F238E27FC236}">
                <a16:creationId xmlns:a16="http://schemas.microsoft.com/office/drawing/2014/main" id="{27063C04-8A6D-46BA-8C33-ADEB50E01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竟可用血統的觀念來互稱「父子」。新約中，保祿稱信徒為「聖徒」（羅</a:t>
            </a:r>
            <a:r>
              <a:rPr lang="en-US" altLang="zh-TW">
                <a:ea typeface="華康粗黑體" panose="020B0709000000000000" pitchFamily="49" charset="-120"/>
              </a:rPr>
              <a:t>1:7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；格前</a:t>
            </a:r>
            <a:r>
              <a:rPr lang="en-US" altLang="zh-TW">
                <a:ea typeface="華康粗黑體" panose="020B0709000000000000" pitchFamily="49" charset="-120"/>
              </a:rPr>
              <a:t>1:2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；格後</a:t>
            </a:r>
            <a:r>
              <a:rPr lang="en-US" altLang="zh-TW">
                <a:ea typeface="華康粗黑體" panose="020B0709000000000000" pitchFamily="49" charset="-120"/>
              </a:rPr>
              <a:t>1:1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  <a:r>
              <a:rPr lang="en-US" altLang="zh-TW">
                <a:ea typeface="華康粗黑體" panose="020B0709000000000000" pitchFamily="49" charset="-120"/>
              </a:rPr>
              <a:t>13:12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），因為他們分享了天主的生命。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神聖就是完整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Holiness is wholeness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），天主是最完整無缺的，我們的生命也必須「完整」。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靈修是生命的全部而非「局部」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二、敬禮聖母和聖人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一切在天堂上和天主共融的，都是「聖人」。其中有些經過「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立聖品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」（或「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封聖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」）的，則可受到教會公開的敬禮。天主教恭敬聖人，並在一切聖人中，首先恭敬聖母。又由於天主性與人性在基督內成了「一位」（即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兩性一位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），所以她也被稱為「天主之母」，這並非說她生了天主，而是說，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1F9D43C4-75B0-4C33-8A6D-193AAA6BD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052513"/>
            <a:ext cx="2209800" cy="5140325"/>
          </a:xfrm>
          <a:prstGeom prst="rect">
            <a:avLst/>
          </a:prstGeom>
          <a:solidFill>
            <a:srgbClr val="00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4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一億公里</a:t>
            </a: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金星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地球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火星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的軌道</a:t>
            </a:r>
            <a:endParaRPr kumimoji="0" lang="zh-TW" altLang="en-GB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million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11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The orbits of Venus, Earth and Mars.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pic>
        <p:nvPicPr>
          <p:cNvPr id="22531" name="Picture 3">
            <a:extLst>
              <a:ext uri="{FF2B5EF4-FFF2-40B4-BE49-F238E27FC236}">
                <a16:creationId xmlns:a16="http://schemas.microsoft.com/office/drawing/2014/main" id="{067B106A-CA55-493C-85D5-7613CE3BC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0"/>
            <a:ext cx="7010400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A81AD266-98C3-4130-9B27-81BBC5D92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038" y="76200"/>
            <a:ext cx="6811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>
            <a:extLst>
              <a:ext uri="{FF2B5EF4-FFF2-40B4-BE49-F238E27FC236}">
                <a16:creationId xmlns:a16="http://schemas.microsoft.com/office/drawing/2014/main" id="{288A1ED0-031D-4C9C-B0A5-1BF524828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00125"/>
            <a:ext cx="2209800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月球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軌道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million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9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You can see the orbit of Moon. 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B22C999A-E77B-436D-B9B7-9A7A69421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20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>
            <a:extLst>
              <a:ext uri="{FF2B5EF4-FFF2-40B4-BE49-F238E27FC236}">
                <a16:creationId xmlns:a16="http://schemas.microsoft.com/office/drawing/2014/main" id="{7D95888A-CDCE-41B1-A2FD-8817BE396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357313"/>
            <a:ext cx="243840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4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十萬公里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看到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地球了</a:t>
            </a:r>
            <a:endParaRPr kumimoji="0" lang="en-GB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100.000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8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 Our Earth still small.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416201AB-3CA4-40FB-B545-D2886E45F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734050"/>
            <a:ext cx="36052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000">
                <a:solidFill>
                  <a:srgbClr val="FFFF00"/>
                </a:solidFill>
                <a:latin typeface="Arial" panose="020B0604020202020204" pitchFamily="34" charset="0"/>
                <a:ea typeface="華康黑體W7(P)-GB5" pitchFamily="34" charset="-120"/>
                <a:cs typeface="Arial" panose="020B0604020202020204" pitchFamily="34" charset="0"/>
              </a:rPr>
              <a:t>100,000</a:t>
            </a:r>
            <a:r>
              <a:rPr lang="zh-TW" altLang="en-US" sz="4000">
                <a:solidFill>
                  <a:srgbClr val="FFFF00"/>
                </a:solidFill>
                <a:latin typeface="Arial" panose="020B0604020202020204" pitchFamily="34" charset="0"/>
                <a:ea typeface="華康黑體W7(P)-GB5" pitchFamily="34" charset="-120"/>
                <a:cs typeface="Arial" panose="020B0604020202020204" pitchFamily="34" charset="0"/>
              </a:rPr>
              <a:t>公里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extLst>
              <a:ext uri="{FF2B5EF4-FFF2-40B4-BE49-F238E27FC236}">
                <a16:creationId xmlns:a16="http://schemas.microsoft.com/office/drawing/2014/main" id="{1AEE9EC8-C977-435B-A0D6-4DE0DEF99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038" y="76200"/>
            <a:ext cx="6811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>
            <a:extLst>
              <a:ext uri="{FF2B5EF4-FFF2-40B4-BE49-F238E27FC236}">
                <a16:creationId xmlns:a16="http://schemas.microsoft.com/office/drawing/2014/main" id="{85BB14E3-DAAB-4B58-9A15-729DADA9D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908050"/>
            <a:ext cx="24384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一萬公里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黑體-GB5" pitchFamily="49" charset="-120"/>
              </a:rPr>
              <a:t>北半球</a:t>
            </a:r>
            <a:endParaRPr kumimoji="0" lang="en-GB" altLang="zh-TW" sz="1800">
              <a:solidFill>
                <a:srgbClr val="FFFFFF"/>
              </a:solidFill>
              <a:latin typeface="華康布丁體" panose="040B0C09000000000000" pitchFamily="81" charset="-120"/>
              <a:ea typeface="華康布丁體" panose="040B0C09000000000000" pitchFamily="81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10.000 Km(10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7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The northern hemisphere of Earth.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:a16="http://schemas.microsoft.com/office/drawing/2014/main" id="{EAABC07D-8FF3-492D-B36B-0FDB40F45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>
            <a:extLst>
              <a:ext uri="{FF2B5EF4-FFF2-40B4-BE49-F238E27FC236}">
                <a16:creationId xmlns:a16="http://schemas.microsoft.com/office/drawing/2014/main" id="{C1BDCDF9-1F1B-4F7E-8D14-157A84E10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1075"/>
            <a:ext cx="2438400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一千公里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美國的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佛羅里達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1.000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6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Florida USA.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>
            <a:extLst>
              <a:ext uri="{FF2B5EF4-FFF2-40B4-BE49-F238E27FC236}">
                <a16:creationId xmlns:a16="http://schemas.microsoft.com/office/drawing/2014/main" id="{28D051D9-5220-4F18-B997-BF475FFB8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>
            <a:extLst>
              <a:ext uri="{FF2B5EF4-FFF2-40B4-BE49-F238E27FC236}">
                <a16:creationId xmlns:a16="http://schemas.microsoft.com/office/drawing/2014/main" id="{2CC74D6B-3315-46DE-8149-672F79C3D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84313"/>
            <a:ext cx="2286000" cy="384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Arial" panose="020B0604020202020204" pitchFamily="34" charset="0"/>
                <a:ea typeface="華康黑體W7(P)-GB5" pitchFamily="34" charset="-120"/>
                <a:cs typeface="華康黑體-GB5" pitchFamily="49" charset="-120"/>
              </a:rPr>
              <a:t>十公里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>
                <a:solidFill>
                  <a:srgbClr val="FFFFFF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黑體-GB5" pitchFamily="49" charset="-120"/>
              </a:rPr>
              <a:t>地面光景</a:t>
            </a:r>
            <a:endParaRPr kumimoji="0" lang="en-GB" altLang="zh-TW">
              <a:solidFill>
                <a:srgbClr val="FFFFFF"/>
              </a:solidFill>
              <a:latin typeface="華康布丁體" panose="040B0C09000000000000" pitchFamily="81" charset="-120"/>
              <a:ea typeface="華康布丁體" panose="040B0C09000000000000" pitchFamily="81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10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4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You start to distinct places.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:a16="http://schemas.microsoft.com/office/drawing/2014/main" id="{0FA8BEB4-85C7-4C52-8F76-CF1E04D8F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76200"/>
            <a:ext cx="67675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>
            <a:extLst>
              <a:ext uri="{FF2B5EF4-FFF2-40B4-BE49-F238E27FC236}">
                <a16:creationId xmlns:a16="http://schemas.microsoft.com/office/drawing/2014/main" id="{428129FD-F79A-4610-8086-F274A0B58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22098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28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伸手的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距離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 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0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What you see when you reach out your arms…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5EB2F3DE-3A7B-4341-BD84-90A6200AF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6200"/>
            <a:ext cx="67818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>
            <a:extLst>
              <a:ext uri="{FF2B5EF4-FFF2-40B4-BE49-F238E27FC236}">
                <a16:creationId xmlns:a16="http://schemas.microsoft.com/office/drawing/2014/main" id="{96169A5C-60F1-42A8-A1E6-309FBFA61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908050"/>
            <a:ext cx="2057400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十分一公尺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十厘米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手握葉子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10 cm</a:t>
            </a:r>
            <a:b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</a:b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-1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You can catch the leaves.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id="{3BD2A322-551D-433E-BF5D-4803BA181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8425"/>
            <a:ext cx="6858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>
            <a:extLst>
              <a:ext uri="{FF2B5EF4-FFF2-40B4-BE49-F238E27FC236}">
                <a16:creationId xmlns:a16="http://schemas.microsoft.com/office/drawing/2014/main" id="{2D92FAD6-D54D-4BAA-8768-C254860B8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071563"/>
            <a:ext cx="1895475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00"/>
                </a:solidFill>
                <a:latin typeface="Arial" panose="020B0604020202020204" pitchFamily="34" charset="0"/>
                <a:ea typeface="華康黑體W7(P)-GB5" pitchFamily="34" charset="-120"/>
              </a:rPr>
              <a:t>千分一公尺</a:t>
            </a:r>
          </a:p>
          <a:p>
            <a:pPr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20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近看</a:t>
            </a:r>
            <a:endParaRPr kumimoji="0" lang="en-US" altLang="zh-TW" sz="36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葉紋</a:t>
            </a:r>
            <a:endParaRPr kumimoji="0" lang="en-GB" altLang="zh-TW" sz="18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 mm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-3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Even closer.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0563C9AA-93D4-4F79-8F92-6BD59FF8A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734050"/>
            <a:ext cx="3527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1/1,000</a:t>
            </a:r>
            <a:r>
              <a:rPr lang="zh-TW" altLang="en-US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extLst>
              <a:ext uri="{FF2B5EF4-FFF2-40B4-BE49-F238E27FC236}">
                <a16:creationId xmlns:a16="http://schemas.microsoft.com/office/drawing/2014/main" id="{98131435-56E4-4758-B08E-E6E6400F6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6934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>
            <a:extLst>
              <a:ext uri="{FF2B5EF4-FFF2-40B4-BE49-F238E27FC236}">
                <a16:creationId xmlns:a16="http://schemas.microsoft.com/office/drawing/2014/main" id="{556A7694-C10E-444D-A1C4-6D4822356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341438"/>
            <a:ext cx="2200275" cy="383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十萬分一公尺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 micron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-5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The cells look clearer. 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近看細胞</a:t>
            </a:r>
            <a:endParaRPr kumimoji="0" lang="zh-TW" altLang="th-TH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EFDBF70E-1D2F-439C-8E84-28E0C7290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734050"/>
            <a:ext cx="43148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1/100,000</a:t>
            </a:r>
            <a:r>
              <a:rPr lang="zh-TW" altLang="en-US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>
            <a:extLst>
              <a:ext uri="{FF2B5EF4-FFF2-40B4-BE49-F238E27FC236}">
                <a16:creationId xmlns:a16="http://schemas.microsoft.com/office/drawing/2014/main" id="{CB556C1A-CCB8-4AAB-B3F1-52144EA9E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她生了耶穌，是耶穌的母親，而耶穌又是「真天主」，所以她也是「天主之母」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。她一生服從（路</a:t>
            </a:r>
            <a:r>
              <a:rPr lang="en-US" altLang="zh-TW">
                <a:ea typeface="華康粗黑體" panose="020B0709000000000000" pitchFamily="49" charset="-120"/>
              </a:rPr>
              <a:t>1:38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），就好像基督一樣。她為我們受了利刃剌心之苦（路</a:t>
            </a:r>
            <a:r>
              <a:rPr lang="en-US" altLang="zh-TW">
                <a:ea typeface="華康粗黑體" panose="020B0709000000000000" pitchFamily="49" charset="-120"/>
              </a:rPr>
              <a:t>2:35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），但仍至死忠於上主。在基督臨死前，她仍然堅強地站在十字架之下，為人類而慷慨地獻上了自己的唯一兒子（若</a:t>
            </a:r>
            <a:r>
              <a:rPr lang="en-US" altLang="zh-TW">
                <a:ea typeface="華康粗黑體" panose="020B0709000000000000" pitchFamily="49" charset="-120"/>
              </a:rPr>
              <a:t>19:25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）。為此，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天主寵愛了她，使她始胎無染原罪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，一生「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充滿恩寵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，與主同在」（路</a:t>
            </a:r>
            <a:r>
              <a:rPr lang="en-US" altLang="zh-TW">
                <a:ea typeface="華康粗黑體" panose="020B0709000000000000" pitchFamily="49" charset="-120"/>
              </a:rPr>
              <a:t>1:28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）。天主並且舉揚了她，使她死後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肉身靈魂升天</a:t>
            </a:r>
            <a:r>
              <a:rPr lang="en-US" altLang="zh-HK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默</a:t>
            </a:r>
            <a:r>
              <a:rPr lang="en-US" altLang="zh-TW">
                <a:ea typeface="華康粗黑體" panose="020B0709000000000000" pitchFamily="49" charset="-120"/>
              </a:rPr>
              <a:t>12:1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。她便是那位在預許中，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「她的後裔」要踏碎毒蛇頭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的那個女人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創</a:t>
            </a:r>
            <a:r>
              <a:rPr lang="en-US" altLang="zh-TW">
                <a:ea typeface="華康粗黑體" panose="020B0709000000000000" pitchFamily="49" charset="-120"/>
              </a:rPr>
              <a:t>3:15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。她是我們的母親和模範，她「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貞女與母親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」的雙重身份，教我們要對天主忠貞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貞女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，也為天國誕生新人類、新生命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母親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id="{F34D5403-C9A4-4C49-B6A0-B9738CF6B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7086600" cy="692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>
            <a:extLst>
              <a:ext uri="{FF2B5EF4-FFF2-40B4-BE49-F238E27FC236}">
                <a16:creationId xmlns:a16="http://schemas.microsoft.com/office/drawing/2014/main" id="{4D9D324A-AEA3-427E-B2CB-492C06F2F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19812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百萬分之一公尺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華康黑體W7-GB5" pitchFamily="49" charset="-120"/>
                <a:ea typeface="華康黑體W7-GB5" pitchFamily="49" charset="-120"/>
              </a:rPr>
              <a:t>1 micron (10</a:t>
            </a:r>
            <a:r>
              <a:rPr kumimoji="0" lang="en-GB" altLang="zh-TW" sz="1800" baseline="30000">
                <a:solidFill>
                  <a:srgbClr val="FFFFFF"/>
                </a:solidFill>
                <a:latin typeface="華康黑體W7-GB5" pitchFamily="49" charset="-120"/>
                <a:ea typeface="華康黑體W7-GB5" pitchFamily="49" charset="-120"/>
              </a:rPr>
              <a:t>-6</a:t>
            </a:r>
            <a:r>
              <a:rPr kumimoji="0" lang="en-GB" altLang="zh-TW" sz="1800">
                <a:solidFill>
                  <a:srgbClr val="FFFFFF"/>
                </a:solidFill>
                <a:latin typeface="華康黑體W7-GB5" pitchFamily="49" charset="-120"/>
                <a:ea typeface="華康黑體W7-GB5" pitchFamily="49" charset="-120"/>
              </a:rPr>
              <a:t>m). 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華康黑體W7-GB5" pitchFamily="49" charset="-120"/>
                <a:ea typeface="華康黑體W7-GB5" pitchFamily="49" charset="-120"/>
              </a:rPr>
              <a:t>The cell itself.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細胞</a:t>
            </a: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本身</a:t>
            </a:r>
            <a:endParaRPr kumimoji="0" lang="zh-TW" altLang="th-TH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00949D0E-A175-40F1-8067-75326BAD3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734050"/>
            <a:ext cx="48244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1/1,000,000</a:t>
            </a:r>
            <a:r>
              <a:rPr lang="zh-TW" altLang="en-US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>
            <a:extLst>
              <a:ext uri="{FF2B5EF4-FFF2-40B4-BE49-F238E27FC236}">
                <a16:creationId xmlns:a16="http://schemas.microsoft.com/office/drawing/2014/main" id="{AB7B5FC4-40CB-4041-9593-C290BA765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7620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">
            <a:extLst>
              <a:ext uri="{FF2B5EF4-FFF2-40B4-BE49-F238E27FC236}">
                <a16:creationId xmlns:a16="http://schemas.microsoft.com/office/drawing/2014/main" id="{B106F3B8-29E1-4530-8398-EF0479AAA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2016125" cy="336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千萬分一公尺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1.000 angstrom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-7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You can see the chromosomes.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染色體</a:t>
            </a:r>
            <a:endParaRPr kumimoji="0" lang="zh-TW" altLang="th-TH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>
            <a:extLst>
              <a:ext uri="{FF2B5EF4-FFF2-40B4-BE49-F238E27FC236}">
                <a16:creationId xmlns:a16="http://schemas.microsoft.com/office/drawing/2014/main" id="{820F8647-8BCF-40F8-B789-8C0C5B079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20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>
            <a:extLst>
              <a:ext uri="{FF2B5EF4-FFF2-40B4-BE49-F238E27FC236}">
                <a16:creationId xmlns:a16="http://schemas.microsoft.com/office/drawing/2014/main" id="{1946782A-C529-4EC0-B01D-E37DA33DD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1944688" cy="44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angstrom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-8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一億分之一公尺</a:t>
            </a:r>
          </a:p>
          <a:p>
            <a:pPr algn="ctr">
              <a:lnSpc>
                <a:spcPct val="93000"/>
              </a:lnSpc>
              <a:spcBef>
                <a:spcPts val="17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7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基因鍊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You can see the DNA chain.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E2222A98-A728-4DD4-A1F6-167526F69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876925"/>
            <a:ext cx="5256213" cy="762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>
            <a:extLst>
              <a:ext uri="{FF2B5EF4-FFF2-40B4-BE49-F238E27FC236}">
                <a16:creationId xmlns:a16="http://schemas.microsoft.com/office/drawing/2014/main" id="{4AA58947-CF0B-4655-9672-CADFF1667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20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>
            <a:extLst>
              <a:ext uri="{FF2B5EF4-FFF2-40B4-BE49-F238E27FC236}">
                <a16:creationId xmlns:a16="http://schemas.microsoft.com/office/drawing/2014/main" id="{BDB87E74-F7AD-497A-88ED-272F882EC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2017713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nanometre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-9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十億分之一公尺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染色體</a:t>
            </a: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內部</a:t>
            </a:r>
            <a:endParaRPr kumimoji="0" lang="zh-TW" altLang="en-GB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The chromosomes parties.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3A16BD6B-CE79-4A36-87C5-FD314FCC0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805488"/>
            <a:ext cx="5688012" cy="762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>
            <a:extLst>
              <a:ext uri="{FF2B5EF4-FFF2-40B4-BE49-F238E27FC236}">
                <a16:creationId xmlns:a16="http://schemas.microsoft.com/office/drawing/2014/main" id="{14B8FAF4-E1F5-47DD-B8A2-4EDF77BA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2075"/>
            <a:ext cx="69342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>
            <a:extLst>
              <a:ext uri="{FF2B5EF4-FFF2-40B4-BE49-F238E27FC236}">
                <a16:creationId xmlns:a16="http://schemas.microsoft.com/office/drawing/2014/main" id="{359099CD-D03F-47E2-9E23-D73B9CECF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60350"/>
            <a:ext cx="1828800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angstrom     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-10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一百億分之一公尺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6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6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原子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 The atom of carbon. Life consists of it…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372C160E-211C-4593-B0F9-7E1C75EA9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" y="5953125"/>
            <a:ext cx="6116638" cy="76993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>
            <a:extLst>
              <a:ext uri="{FF2B5EF4-FFF2-40B4-BE49-F238E27FC236}">
                <a16:creationId xmlns:a16="http://schemas.microsoft.com/office/drawing/2014/main" id="{D5399F27-35E2-4227-ACD0-7FE00321F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>
            <a:extLst>
              <a:ext uri="{FF2B5EF4-FFF2-40B4-BE49-F238E27FC236}">
                <a16:creationId xmlns:a16="http://schemas.microsoft.com/office/drawing/2014/main" id="{97561720-67B2-4CFB-B638-C9237EEFA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2895600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十萬億分之一公尺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Fermi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-13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The inner of an atom.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00"/>
              </a:solidFill>
              <a:latin typeface="Arial" panose="020B0604020202020204" pitchFamily="34" charset="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400">
                <a:solidFill>
                  <a:srgbClr val="FFFF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ngsana New" panose="02020603050405020304" pitchFamily="18" charset="-34"/>
              </a:rPr>
              <a:t>原子內部</a:t>
            </a:r>
            <a:endParaRPr kumimoji="0" lang="zh-TW" altLang="th-TH" sz="4400">
              <a:solidFill>
                <a:srgbClr val="FFFFFF"/>
              </a:solidFill>
              <a:latin typeface="Arial" panose="020B0604020202020204" pitchFamily="34" charset="0"/>
              <a:ea typeface="華康粗黑體" panose="020B0709000000000000" pitchFamily="49" charset="-120"/>
              <a:cs typeface="Angsana New" panose="02020603050405020304" pitchFamily="18" charset="-34"/>
            </a:endParaRP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688C14A3-9A26-42E5-8B1F-AF7E7BA17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734050"/>
            <a:ext cx="7777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1/10,000,000,000,000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>
            <a:extLst>
              <a:ext uri="{FF2B5EF4-FFF2-40B4-BE49-F238E27FC236}">
                <a16:creationId xmlns:a16="http://schemas.microsoft.com/office/drawing/2014/main" id="{CD5109DB-52F3-412A-8AA6-ECDCA0794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7620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 Box 3">
            <a:extLst>
              <a:ext uri="{FF2B5EF4-FFF2-40B4-BE49-F238E27FC236}">
                <a16:creationId xmlns:a16="http://schemas.microsoft.com/office/drawing/2014/main" id="{62651479-7CBE-4978-802F-E8D4D854E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2700338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百萬億分之一公尺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 Fermi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-14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  <a:b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Closer.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近看</a:t>
            </a:r>
            <a:endParaRPr kumimoji="0" lang="en-US" altLang="zh-TW" sz="40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Angsana New" panose="02020603050405020304" pitchFamily="18" charset="-34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原子內部</a:t>
            </a:r>
            <a:endParaRPr kumimoji="0" lang="en-US" altLang="zh-TW" sz="40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Angsana New" panose="02020603050405020304" pitchFamily="18" charset="-34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US" altLang="zh-TW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(</a:t>
            </a:r>
            <a:r>
              <a:rPr kumimoji="0" lang="zh-TW" altLang="en-US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仍有空隙</a:t>
            </a:r>
            <a:r>
              <a:rPr kumimoji="0" lang="en-US" altLang="zh-TW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)</a:t>
            </a:r>
            <a:endParaRPr kumimoji="0" lang="th-TH" altLang="zh-TW" sz="200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Angsana New" panose="02020603050405020304" pitchFamily="18" charset="-34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6A4F34B6-57BB-49EF-A7CC-E42CD4B20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5881688"/>
            <a:ext cx="7777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1/100,000,000,000,000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>
            <a:extLst>
              <a:ext uri="{FF2B5EF4-FFF2-40B4-BE49-F238E27FC236}">
                <a16:creationId xmlns:a16="http://schemas.microsoft.com/office/drawing/2014/main" id="{B7535815-8C54-472A-A3D9-133B88507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>
            <a:extLst>
              <a:ext uri="{FF2B5EF4-FFF2-40B4-BE49-F238E27FC236}">
                <a16:creationId xmlns:a16="http://schemas.microsoft.com/office/drawing/2014/main" id="{3CA4C087-AFB3-4155-9E5F-A7E0D440C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5175"/>
            <a:ext cx="17272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千萬億分之一公尺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Fermi       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-15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54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5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中子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The surface of a neutron.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1DA34352-B0C7-4A2F-A90A-1814A15C0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734050"/>
            <a:ext cx="8175625" cy="7699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1/1,000,000,000,000,000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>
            <a:extLst>
              <a:ext uri="{FF2B5EF4-FFF2-40B4-BE49-F238E27FC236}">
                <a16:creationId xmlns:a16="http://schemas.microsoft.com/office/drawing/2014/main" id="{C588D79A-1BF3-4216-9E5E-3EC08E7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 Box 3">
            <a:extLst>
              <a:ext uri="{FF2B5EF4-FFF2-40B4-BE49-F238E27FC236}">
                <a16:creationId xmlns:a16="http://schemas.microsoft.com/office/drawing/2014/main" id="{7CD92E8E-C5AF-4D69-8163-E3EFEC9BD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2268538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夸克</a:t>
            </a:r>
          </a:p>
          <a:p>
            <a:pPr algn="ctr">
              <a:lnSpc>
                <a:spcPct val="93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2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kumimoji="0" lang="zh-TW" altLang="en-GB" sz="2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基本粒子</a:t>
            </a:r>
            <a:r>
              <a:rPr kumimoji="0" lang="en-GB" altLang="zh-TW" sz="2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</a:p>
          <a:p>
            <a:pPr algn="ctr">
              <a:lnSpc>
                <a:spcPct val="93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一萬萬億分之一公尺</a:t>
            </a:r>
          </a:p>
          <a:p>
            <a:pPr algn="ctr">
              <a:lnSpc>
                <a:spcPct val="93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600">
                <a:solidFill>
                  <a:srgbClr val="FFFFFF"/>
                </a:solidFill>
                <a:latin typeface="Arial" panose="020B0604020202020204" pitchFamily="34" charset="0"/>
              </a:rPr>
              <a:t>100 atom metre (10</a:t>
            </a:r>
            <a:r>
              <a:rPr kumimoji="0" lang="en-GB" altLang="zh-TW" sz="1600" baseline="30000">
                <a:solidFill>
                  <a:srgbClr val="FFFFFF"/>
                </a:solidFill>
                <a:latin typeface="Arial" panose="020B0604020202020204" pitchFamily="34" charset="0"/>
              </a:rPr>
              <a:t>-16</a:t>
            </a:r>
            <a:r>
              <a:rPr kumimoji="0" lang="en-GB" altLang="zh-TW" sz="1600">
                <a:solidFill>
                  <a:srgbClr val="FFFFFF"/>
                </a:solidFill>
                <a:latin typeface="Arial" panose="020B0604020202020204" pitchFamily="34" charset="0"/>
              </a:rPr>
              <a:t>m) we can see the quark.</a:t>
            </a:r>
          </a:p>
          <a:p>
            <a:pPr algn="ctr"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6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1250"/>
              </a:spcBef>
              <a:buClr>
                <a:srgbClr val="FF3300"/>
              </a:buClr>
              <a:buFont typeface="Arial" panose="020B0604020202020204" pitchFamily="34" charset="0"/>
              <a:buNone/>
            </a:pPr>
            <a:r>
              <a:rPr kumimoji="0" lang="en-GB" altLang="zh-TW" sz="2400">
                <a:solidFill>
                  <a:srgbClr val="FFFFFF"/>
                </a:solidFill>
                <a:latin typeface="Arial" panose="020B0604020202020204" pitchFamily="34" charset="0"/>
              </a:rPr>
              <a:t>End of trip!</a:t>
            </a:r>
          </a:p>
          <a:p>
            <a:pPr algn="ctr"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5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終點站</a:t>
            </a:r>
            <a:endParaRPr kumimoji="0" lang="zh-TW" altLang="th-TH" sz="54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AE9A8660-BDD0-4AA6-9C60-B36E63D1F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5805488"/>
            <a:ext cx="7858125" cy="70802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0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1/10,000,000,000,000,000</a:t>
            </a:r>
            <a:r>
              <a:rPr lang="zh-TW" altLang="en-US" sz="40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82EF25FA-0925-45C9-AD6A-1973EC264AC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524625"/>
          </a:xfrm>
        </p:spPr>
        <p:txBody>
          <a:bodyPr anchor="t"/>
          <a:lstStyle/>
          <a:p>
            <a:pPr marL="341313" indent="-341313">
              <a:lnSpc>
                <a:spcPct val="110000"/>
              </a:lnSpc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sz="40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走完這條路，請問：</a:t>
            </a:r>
          </a:p>
          <a:p>
            <a:pPr marL="341313" indent="-341313">
              <a:lnSpc>
                <a:spcPct val="110000"/>
              </a:lnSpc>
              <a:spcAft>
                <a:spcPct val="30000"/>
              </a:spcAft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sz="40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你有多大</a:t>
            </a:r>
            <a:r>
              <a:rPr lang="en-US" altLang="zh-TW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比內宇宙</a:t>
            </a:r>
            <a:r>
              <a:rPr lang="en-US" altLang="zh-TW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)</a:t>
            </a:r>
            <a:r>
              <a:rPr lang="zh-TW" altLang="en-GB" sz="40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？有多小</a:t>
            </a:r>
            <a:r>
              <a:rPr lang="en-US" altLang="zh-TW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比外宇宙</a:t>
            </a:r>
            <a:r>
              <a:rPr lang="en-US" altLang="zh-TW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) </a:t>
            </a:r>
            <a:r>
              <a:rPr lang="zh-TW" altLang="en-GB" sz="40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？</a:t>
            </a:r>
          </a:p>
          <a:p>
            <a:pPr marL="341313" indent="-341313">
              <a:lnSpc>
                <a:spcPct val="110000"/>
              </a:lnSpc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對於全能、全知、無限偉大、</a:t>
            </a:r>
          </a:p>
          <a:p>
            <a:pPr marL="341313" indent="-341313">
              <a:lnSpc>
                <a:spcPct val="110000"/>
              </a:lnSpc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無所不在</a:t>
            </a:r>
            <a:r>
              <a:rPr lang="zh-TW" altLang="en-US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、創造宇宙</a:t>
            </a:r>
            <a:r>
              <a:rPr lang="zh-TW" altLang="en-GB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的天主</a:t>
            </a:r>
          </a:p>
          <a:p>
            <a:pPr marL="341313" indent="-341313">
              <a:lnSpc>
                <a:spcPct val="110000"/>
              </a:lnSpc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你明白多少？</a:t>
            </a:r>
          </a:p>
          <a:p>
            <a:pPr marL="341313" indent="-341313">
              <a:lnSpc>
                <a:spcPct val="110000"/>
              </a:lnSpc>
              <a:spcAft>
                <a:spcPct val="30000"/>
              </a:spcAft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sz="66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你又能明白多少</a:t>
            </a:r>
            <a:r>
              <a:rPr lang="zh-TW" altLang="en-GB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？</a:t>
            </a:r>
          </a:p>
          <a:p>
            <a:pPr marL="341313" indent="-341313">
              <a:lnSpc>
                <a:spcPct val="93000"/>
              </a:lnSpc>
              <a:spcBef>
                <a:spcPts val="800"/>
              </a:spcBef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zh-TW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After this journey ask yourself: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zh-TW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Can you say whether you are big or small?</a:t>
            </a:r>
            <a:endParaRPr lang="zh-TW" altLang="en-GB" sz="3200" b="1" dirty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粗黑體" pitchFamily="49" charset="-120"/>
              <a:ea typeface="華康粗黑體" pitchFamily="49" charset="-12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2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2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2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2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2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2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2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>
            <a:extLst>
              <a:ext uri="{FF2B5EF4-FFF2-40B4-BE49-F238E27FC236}">
                <a16:creationId xmlns:a16="http://schemas.microsoft.com/office/drawing/2014/main" id="{027865B3-C941-48BA-A1AD-A384F3A92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zh-HK" altLang="en-US"/>
          </a:p>
        </p:txBody>
      </p:sp>
      <p:pic>
        <p:nvPicPr>
          <p:cNvPr id="6147" name="Picture 2" descr="F:\# 繁體正視-錄像用-手指2018\46徐神父的聖母像a.jpg">
            <a:extLst>
              <a:ext uri="{FF2B5EF4-FFF2-40B4-BE49-F238E27FC236}">
                <a16:creationId xmlns:a16="http://schemas.microsoft.com/office/drawing/2014/main" id="{673E0E83-84A1-46B5-8D98-6C377B679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0"/>
            <a:ext cx="533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>
            <a:extLst>
              <a:ext uri="{FF2B5EF4-FFF2-40B4-BE49-F238E27FC236}">
                <a16:creationId xmlns:a16="http://schemas.microsoft.com/office/drawing/2014/main" id="{493E8DA8-F722-4BA8-9539-53EC33DE4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685800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</a:pPr>
            <a:endParaRPr lang="en-US" altLang="zh-TW" sz="2400">
              <a:solidFill>
                <a:srgbClr val="FFFF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 sz="4000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所以下面都可能：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一粒種子可以變為一個樹林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一個人類受精卵變為一個人類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從一粒沙看世界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4.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宇宙被壓縮在一個小石卵中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人有無限潛能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6.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人人都可以成聖成賢，人人都可以：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和聖保祿</a:t>
            </a: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聖德蘭</a:t>
            </a: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聖方濟等相比</a:t>
            </a: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143E56A5-E565-4286-BB3C-BAD8C5888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zh-TW" altLang="en-US" sz="5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聖母和聖人的特點是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zh-TW" altLang="en-US" sz="9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向外</a:t>
            </a:r>
            <a:r>
              <a:rPr lang="zh-TW" altLang="en-US" sz="4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找到最偉大的天主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zh-TW" altLang="en-US" sz="96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向內</a:t>
            </a:r>
            <a:r>
              <a:rPr lang="zh-TW" altLang="en-US" sz="48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找到自己生命的豐盛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zh-TW" altLang="en-US" sz="5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和</a:t>
            </a:r>
            <a:r>
              <a:rPr lang="zh-TW" altLang="en-US" sz="8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在這生命中</a:t>
            </a:r>
            <a:r>
              <a:rPr lang="zh-TW" altLang="en-US" sz="5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的天主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742E05E-D89B-4027-BB86-FA2F62C17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36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你可以做什麼？該做什麼？</a:t>
            </a:r>
            <a:endParaRPr lang="en-US" altLang="zh-TW" sz="36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ts val="600"/>
              </a:spcBef>
            </a:pP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從外：</a:t>
            </a:r>
            <a:endParaRPr lang="en-US" altLang="zh-TW" sz="44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登東山而小魯</a:t>
            </a:r>
            <a:r>
              <a:rPr lang="en-US" altLang="zh-TW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登泰山而小天下</a:t>
            </a:r>
            <a:endParaRPr lang="en-US" altLang="zh-TW" sz="44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登上上主的山</a:t>
            </a:r>
            <a:r>
              <a:rPr lang="en-US" altLang="zh-TW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用天主的眼睛去看</a:t>
            </a:r>
            <a:endParaRPr lang="en-US" altLang="zh-TW" sz="4400">
              <a:solidFill>
                <a:srgbClr val="00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不做井底蛙：多看書</a:t>
            </a:r>
            <a:r>
              <a:rPr lang="en-US" altLang="zh-TW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多接觸</a:t>
            </a:r>
            <a:endParaRPr lang="en-US" altLang="zh-TW" sz="44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從內：</a:t>
            </a:r>
            <a:endParaRPr lang="en-US" altLang="zh-TW" sz="44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默想、默觀、默存在心中</a:t>
            </a:r>
            <a:endParaRPr lang="en-US" altLang="zh-TW" sz="44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向天主、向人、向大自然</a:t>
            </a:r>
            <a:r>
              <a:rPr lang="zh-TW" altLang="en-US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開放</a:t>
            </a:r>
            <a:endParaRPr lang="zh-TW" altLang="en-US" sz="3600">
              <a:solidFill>
                <a:srgbClr val="00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>
            <a:extLst>
              <a:ext uri="{FF2B5EF4-FFF2-40B4-BE49-F238E27FC236}">
                <a16:creationId xmlns:a16="http://schemas.microsoft.com/office/drawing/2014/main" id="{49BCA360-6ECE-4BE3-B486-23AFF9684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教會憲章說：「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由於她兒子的功績，她在一種優越的方式下獲救，並且以一種緊密的聯繫和他相契，享有天主聖子之母的崇高任務和殊榮；為了這一特殊恩賜，她遠遠超出天上人間所有的其它一切受造物。公教會在聖神教導下，以兒女孝愛之忱，尊她為最摯愛的母親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」（節</a:t>
            </a:r>
            <a:r>
              <a:rPr lang="en-US" altLang="zh-TW">
                <a:ea typeface="華康粗黑體" panose="020B0709000000000000" pitchFamily="49" charset="-120"/>
              </a:rPr>
              <a:t>52</a:t>
            </a:r>
            <a:r>
              <a:rPr lang="zh-TW" altLang="en-US">
                <a:ea typeface="華康粗黑體" panose="020B0709000000000000" pitchFamily="49" charset="-120"/>
              </a:rPr>
              <a:t>）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我們相信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基督是「唯一的中保」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，但聖母及聖人在主前的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代禱也是極有效的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。其實我們也是互為中保的，這便是我們要互相代禱的原因。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天主教並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不「拜」聖母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，也不「拜」聖人。我們恭敬聖母，朝拜、欽崇天主。這有三個理由：</a:t>
            </a:r>
            <a:r>
              <a:rPr lang="en-US" altLang="zh-TW">
                <a:ea typeface="華康粗黑體" panose="020B0709000000000000" pitchFamily="49" charset="-120"/>
              </a:rPr>
              <a:t>a.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天主教徒的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唯一宗教本分是彌撒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，而彌撒是欽崇天主的大禮。</a:t>
            </a:r>
            <a:r>
              <a:rPr lang="en-US" altLang="zh-TW">
                <a:ea typeface="華康粗黑體" panose="020B0709000000000000" pitchFamily="49" charset="-120"/>
              </a:rPr>
              <a:t>b.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我們遵守十誡的第一條：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欽崇一天主</a:t>
            </a: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標題 2">
            <a:extLst>
              <a:ext uri="{FF2B5EF4-FFF2-40B4-BE49-F238E27FC236}">
                <a16:creationId xmlns:a16="http://schemas.microsoft.com/office/drawing/2014/main" id="{ACA8ECE3-5D8F-4B96-AC4D-E414E913F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在萬有之上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（當然也在聖母之上！）</a:t>
            </a:r>
            <a:r>
              <a:rPr lang="en-US" altLang="zh-TW">
                <a:ea typeface="華康粗黑體" panose="020B0709000000000000" pitchFamily="49" charset="-120"/>
              </a:rPr>
              <a:t>c.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連我們唸的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玫瑰經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，也是和聖母一起，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默想天主救人的事蹟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，是對天主的感恩。我們為聖母和聖人們的得救而歌頌天主，看到他們的成功而充滿希望和信心，看到他們在聖德路上的努力而感到莫大的鼓舞。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教會不單恭敬聖母及聖人，還用外在的標記與儀式表達：「敬之以禮」。我們對聖母、聖人的敬禮，絕不會奪去天主及耶穌在我們心中的地位。相反地，那是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光榮天主的另一形式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。因為在敬禮聖母或聖人時，我們不單「相信」耶穌是救主，我們還「看到」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救恩在聖母及聖人身上兌現了出來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。所以我們的口號就是：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偕同聖母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及聖人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sz="2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步武基督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2">
            <a:extLst>
              <a:ext uri="{FF2B5EF4-FFF2-40B4-BE49-F238E27FC236}">
                <a16:creationId xmlns:a16="http://schemas.microsoft.com/office/drawing/2014/main" id="{5B50D996-FFF5-4D75-8B08-5652F7E6A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三、聖物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建築物、樹枝、水、十字架、人像、地方、時間、日期等等只是代表著某種作用，並無永久性的存在意義。其作用若能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助人成聖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，則亦可被稱為是「聖」的。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當教會指定某日為「聖日」時，我們是在相信，「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一日是聖日，日日是聖日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」；當教會相信天主臨于聖堂時，我們是在相信天主無所不在。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珍惜那些對我們信仰有幫助的東西是合理的，因為人需要可見的標記的提醒。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提醒我們對聖人的敬禮，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聖枝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是我們歡迎基督的記號，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聖水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使我們回憶曾受洗歸於基督，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聖灰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使我們感到自己的卑微，念珠是我們祈禱和默想的工具，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十字架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更是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副標題 2">
            <a:extLst>
              <a:ext uri="{FF2B5EF4-FFF2-40B4-BE49-F238E27FC236}">
                <a16:creationId xmlns:a16="http://schemas.microsoft.com/office/drawing/2014/main" id="{807BB65B-4A7A-457F-BCE8-84CD59201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我們榮譽的標記。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對聖物的珍惜就是對信仰的重視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，但千萬不可認為這些東西具有「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法力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」或可以僻邪等，這種想法是迷信的！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基督是天主的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活聖殿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，而教會是基督的身體，所以信徒的團體就是新的聖殿（伯前</a:t>
            </a:r>
            <a:r>
              <a:rPr lang="en-US" altLang="zh-TW">
                <a:ea typeface="華康粗黑體" panose="020B0709000000000000" pitchFamily="49" charset="-120"/>
              </a:rPr>
              <a:t>2:4-5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；弗</a:t>
            </a:r>
            <a:r>
              <a:rPr lang="en-US" altLang="zh-TW">
                <a:ea typeface="華康粗黑體" panose="020B0709000000000000" pitchFamily="49" charset="-120"/>
              </a:rPr>
              <a:t>2:19-22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；格後</a:t>
            </a:r>
            <a:r>
              <a:rPr lang="en-US" altLang="zh-TW">
                <a:ea typeface="華康粗黑體" panose="020B0709000000000000" pitchFamily="49" charset="-120"/>
              </a:rPr>
              <a:t>6:16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不是地方使人成聖，而是人使地方成了聖的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聖屋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的意義是表示這個家庭要成為一個父慈子孝、兄友弟恭的培育場所，要成為上主臨在該區的標記，而且要成為鄰人良好家庭生活的模範。請神父去聖屋其實是一種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宣信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，也是在上主前的一種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許諾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：我們要成為一個聖家！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6.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有一次，德日進神父想獻彌撒，又缺乏彌撒的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副標題 2">
            <a:extLst>
              <a:ext uri="{FF2B5EF4-FFF2-40B4-BE49-F238E27FC236}">
                <a16:creationId xmlns:a16="http://schemas.microsoft.com/office/drawing/2014/main" id="{E9B919A3-62FC-4B3B-A0D3-3CA5C5F56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38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用具，他突然想到要以地球為祭台，以生命為祭品。這確是本課最佳的註釋。</a:t>
            </a:r>
          </a:p>
          <a:p>
            <a:pPr algn="just" eaLnBrk="1">
              <a:lnSpc>
                <a:spcPts val="38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7.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「祝聖」有「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分別開來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」和「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賦與特殊用途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雙重意義。例如祝聖木十字架：木本來可作燃料、可做椅子等，但成了十字架後，便從一般木頭中被分別出來了。從此它有一種新用途，它要提醒人紀念救主的愛。所以祝聖十字架的經文大意會是這樣：「上主，求你祝福這十字架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使配戴它的人，能常常記憶你為他們所顯示的慈愛，並蒙受你的祝福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。因父、及子、及聖神之名。亞孟。」</a:t>
            </a:r>
          </a:p>
          <a:p>
            <a:pPr algn="just" eaLnBrk="1">
              <a:lnSpc>
                <a:spcPts val="38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8.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有些基督教徒認為恭敬聖像和聖物是「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拜偶像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」。其實，一切能激勵我們、增加我們信德的，都絕不能稱為「偶像」。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偶像是那些使我們與天主疏遠的東西。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ASA-t">
  <a:themeElements>
    <a:clrScheme name="NASA-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SA-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SA-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A-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2410</Words>
  <Application>Microsoft Office PowerPoint</Application>
  <PresentationFormat>如螢幕大小 (4:3)</PresentationFormat>
  <Paragraphs>270</Paragraphs>
  <Slides>42</Slides>
  <Notes>29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42</vt:i4>
      </vt:variant>
    </vt:vector>
  </HeadingPairs>
  <TitlesOfParts>
    <vt:vector size="56" baseType="lpstr">
      <vt:lpstr>Arial</vt:lpstr>
      <vt:lpstr>新細明體</vt:lpstr>
      <vt:lpstr>Calibri</vt:lpstr>
      <vt:lpstr>Times New Roman</vt:lpstr>
      <vt:lpstr>華康粗黑體</vt:lpstr>
      <vt:lpstr>Wingdings</vt:lpstr>
      <vt:lpstr>華康黑體W7(P)-GB5</vt:lpstr>
      <vt:lpstr>華康黑體W7-GB5</vt:lpstr>
      <vt:lpstr>Angsana New</vt:lpstr>
      <vt:lpstr>華康黑體-GB5</vt:lpstr>
      <vt:lpstr>華康布丁體</vt:lpstr>
      <vt:lpstr>華康儷中黑</vt:lpstr>
      <vt:lpstr>預設簡報設計</vt:lpstr>
      <vt:lpstr>NASA-t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394</cp:revision>
  <dcterms:created xsi:type="dcterms:W3CDTF">2008-05-09T13:42:49Z</dcterms:created>
  <dcterms:modified xsi:type="dcterms:W3CDTF">2024-04-22T09:26:49Z</dcterms:modified>
</cp:coreProperties>
</file>