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5" r:id="rId12"/>
    <p:sldId id="304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97835-25E3-4CC9-94AF-E093C5E3F3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AF39E3-66B8-4C99-9CBE-48ABB3C6E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EC5DFC-6FCB-49C6-B9A8-A3F262CA03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ABD65-206F-4C20-94E7-7E5DC9632E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602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DCF1F4-37C0-4D4C-B898-A9656C261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7AAFF-F359-4345-B14A-FF85BBF9F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A25A9-43C9-48BF-BB4C-895894A3E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43E4D-0769-46F3-A417-F009753094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164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1B16CD-932D-4B9F-8084-1E5657648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FE45B-16FF-422B-97EC-74EB1B7AA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C0609D-1939-4DBB-8A81-7DD53D65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B400-7A64-42E0-9D0D-E5E748C2C7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42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EC0D41-7067-4FB5-9785-5173010DA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545942-12C5-4179-8C98-A01B2C589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023AE1-EE92-4E07-B6BA-BB3599293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5055-ED94-456B-A6FD-269C582204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884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C635F9-207B-4684-9090-653C3B64F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2BA230-155C-438E-A7B2-854DF00587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B496CB-58FF-493D-B68A-DBB0466CD2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FA94C-27AB-4BF9-B6D4-2AE23B2A79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66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B09C3E-6326-47F6-9019-66D0220F6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B33B2-7DB1-4BB3-948C-BBEC015CB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B239FC-B3CF-4567-8242-7F484F1C0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1130-C15F-421D-A1D3-3E90E75E4E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DA3889-B379-4F38-A7EC-4CE8881C7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17C229-4D26-409B-8B10-3256B11330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620B78-2B41-4007-9A34-770C33CEA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4D63-76A4-410D-B51A-C86B5BA3D2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81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1A94D4-D2BE-4DA7-A51E-EFFF22DA51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4689D8-F64C-421F-911F-5EC5C196D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3AFA67-6A58-4CBB-BBB8-E536EE367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3F745-65E8-484D-B725-86D4651591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360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8401D50-0B8C-4420-AB5E-47AB03103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4FB527-F12D-4E2D-9E10-F072A7994F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0ADBB0-E6B1-414F-B998-C8DE88926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A247-5BEA-4F5E-B0C8-7025A4313E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55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DA4D23-E2AF-4505-A0E2-682689CC3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F9E31A-85BA-4B97-973F-3D2F36EB7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C5D58-8DF6-4E32-99CD-C6DA0E5DD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9D6E-6352-4C06-94B4-6F3D60CAAF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693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2D8F2-C622-42E2-AAFD-D248FBB2D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A6BEC-A109-4156-B815-795BE21066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C027A-81FE-4DB4-8D1C-68E281723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CEE4-3BFF-480D-836F-98A4C5D892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179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50EA3F-34B3-47DC-AB9D-75A2BB049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878792-A880-4A73-A68E-6382FA087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8F350F-D976-4AFD-B5AF-C52607FF4B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64FEFE-E2CC-4FA0-9F58-2404F70456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AF76B6-0C80-4E3C-9F83-EEE9AB3086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E43E09-E24B-42CE-A5EE-5A7F40B949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719B435D-FCA8-491B-87C9-F6E447E3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91400" cy="3703638"/>
          </a:xfrm>
        </p:spPr>
        <p:txBody>
          <a:bodyPr/>
          <a:lstStyle/>
          <a:p>
            <a:pPr algn="l" eaLnBrk="1" hangingPunct="1"/>
            <a:r>
              <a:rPr lang="en-US" altLang="zh-TW" sz="5400">
                <a:solidFill>
                  <a:srgbClr val="0000FF"/>
                </a:solidFill>
                <a:latin typeface="Arial Unicode MS" pitchFamily="34" charset="-120"/>
                <a:ea typeface="Arial Unicode MS" pitchFamily="34" charset="-120"/>
              </a:rPr>
              <a:t>7,10</a:t>
            </a:r>
            <a:r>
              <a:rPr lang="zh-TW" altLang="en-US" sz="5400">
                <a:solidFill>
                  <a:srgbClr val="0000FF"/>
                </a:solidFill>
                <a:latin typeface="Arial Unicode MS" pitchFamily="34" charset="-120"/>
                <a:ea typeface="Arial Unicode MS" pitchFamily="34" charset="-120"/>
              </a:rPr>
              <a:t>誡</a:t>
            </a:r>
            <a:b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</a:t>
            </a:r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關於金錢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C4AE31E-3819-4B8C-AE7B-5AA733D6C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1268413"/>
            <a:ext cx="7467600" cy="3810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s-MX" sz="6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不義而富且貴</a:t>
            </a:r>
            <a:b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於我如浮雲</a:t>
            </a:r>
            <a:b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s-MX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孔子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72C86EDF-6FF9-4C62-A2E2-F4C2D9E98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9109075" cy="6192838"/>
          </a:xfrm>
        </p:spPr>
        <p:txBody>
          <a:bodyPr/>
          <a:lstStyle/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話雖如此</a:t>
            </a:r>
            <a:endParaRPr lang="en-US" altLang="zh-TW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誰能不貪錢</a:t>
            </a:r>
            <a:endParaRPr lang="en-US" altLang="zh-TW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HK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為什麼？</a:t>
            </a:r>
            <a:endParaRPr lang="zh-HK" altLang="en-US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57AD1D64-CCB8-46C9-A73A-CF53DB0C7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44.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天主十誡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第六、七、九、十誡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第六誡、第九誡：保護身心的純潔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天主是造物主，他以愛心和智慧創造了人類。他造了男人和女人（創</a:t>
            </a:r>
            <a:r>
              <a:rPr lang="en-US" altLang="zh-TW">
                <a:ea typeface="華康粗黑體" panose="020B0709000000000000" pitchFamily="49" charset="-120"/>
              </a:rPr>
              <a:t>1:27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），願意人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分享他的創造力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。男女在運用性能力和生育能力時，也在反映出天主的愛心與智能。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青年人應接受正確的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性教育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，明白男女在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思想方式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上之不同，懂得互相尊重，為未來的幸福家庭作準備。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基督徒應該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尊重肉體及性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，無論思、言、行為，都要保持純潔的心靈和高貴的操守。（格前</a:t>
            </a:r>
            <a:r>
              <a:rPr lang="en-US" altLang="zh-TW">
                <a:ea typeface="華康粗黑體" panose="020B0709000000000000" pitchFamily="49" charset="-120"/>
              </a:rPr>
              <a:t>6:15-20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性是神聖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且正當的，故此人應極力避免那些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B257A90D-C754-4DCC-8A73-95F02D793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能玷辱人格，及只是滿足個人私欲的一切行為。這些行為包括一切邪淫的言談舉動，或心內私戀、喜歡和願意淫亂之事。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在第六誡毋行邪淫及第九誡毋願他人妻中，我們應該：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尊重自己以及他人的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按照天主的旨意運用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性的本能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避免一切妄用性本能的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思想和行為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非禮勿視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言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我們重視思想的純正和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，不要讓思想像脫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韁的野馬，使自己時常想入非非，因為發於中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必形於外。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5F771192-3F09-4160-B55A-61085219F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在這方面如遇有重大困難，不妨請教父母、師長，或向「神師」傾訴。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青年人不要只請教同輩！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但我們絕不可對性或有關性方面的罪產生過份的恐懼，也別讓「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罪惡感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」不斷騷擾我們。基督徒應依賴上主、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恭敬聖母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，度更積極、更成全、更豐盛的生活，而非整天思量如何才能「不犯罪」。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記著兩條神修的原則：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甲、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多種菜，不怕雜草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乙、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他愛得多，所以獲得的寬赦也多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每一條誡命都有積極的一面，同時也是該誡命的中心思想。第六和第九誡的主要用意，是要我們度一個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健康的愛的生活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。瞭解甚麼是愛和怎麼去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2C6C2C6A-3725-4E69-9048-2DA912B8C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愛，以回應天主給人類性本能的這份禮物。事實上，基督徒的性生活，也和生活中其它事情一樣，必須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受無私的愛所管轄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。所以，基督徒的信仰十分強調：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人在婚姻生活中、藉性的關係，將自己完全交給對方，這個給予是整個人的、毫無保留的，並願與對方共負責任。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我們可以想像到，成熟的愛可以使一個人跳出自私的我而朝向另一個人，為他交出自己。當我們能在無私中去愛時，我們才能體驗到愛的真諦，和更自由地度愛的生活。</a:t>
            </a:r>
          </a:p>
          <a:p>
            <a:pPr eaLnBrk="1">
              <a:lnSpc>
                <a:spcPts val="5500"/>
              </a:lnSpc>
              <a:spcBef>
                <a:spcPts val="1200"/>
              </a:spcBef>
            </a:pPr>
            <a:r>
              <a:rPr lang="en-US" altLang="zh-HK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打破人類最大的罪：自我中心！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235D536F-2FA4-49DD-9BBA-F706F7A46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總括這兩條誡命，一個基督徒應有以下的基本態度：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尊重自己和他人的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身體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，按照天主的旨意運用性本能；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避免一切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妄用性本能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的思想和行為；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只有在愛和婚姻中才發生性關性；無條件地拒絕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婚前性行為和任何婚外情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</a:t>
            </a:r>
            <a:br>
              <a:rPr lang="en-US" altLang="zh-TW" dirty="0">
                <a:latin typeface="華康粗黑體" pitchFamily="49" charset="-120"/>
                <a:ea typeface="華康粗黑體" pitchFamily="49" charset="-120"/>
              </a:rPr>
            </a:br>
            <a:r>
              <a:rPr lang="en-US" altLang="zh-HK" dirty="0"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i="1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欽崇一天主在萬有之上！</a:t>
            </a:r>
            <a:endParaRPr lang="zh-TW" altLang="en-US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在生活中發揮愛的力量，邁向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性的成熟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，做一個身心健全的人。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第七誡、第十誡：尊重他人的財物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HK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en-US" altLang="zh-TW" dirty="0">
                <a:ea typeface="華康粗黑體" pitchFamily="49" charset="-120"/>
              </a:rPr>
              <a:t>1.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七毋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偷盜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貪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他人財物。世界上的財富是天主賜給全人類的，每人都有權享有一部分，以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保障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70FE56BE-685D-47AC-ABD8-E3DCA84E1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各人的自由及安定的家庭生活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。這種私產權同時能鼓勵勤奮，和促進社會繁榮。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私產權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須以合理方法獲取，如勞動、購買、交換、贈送、繼承等。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不義而獲取，如偷、搶、賄賂、欺騙、豪賭、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售假貨、偷工減料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、不守契約等，甚至走私、漏稅、瞞稅等，均屬違反第七誡。基督徒憎惡各式各樣的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賄賂和貪污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，也有責任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舉報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這些影響公益的卑劣行為。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一切的豆腐渣工程，都是由一個貪腐網絡造成的，包括最上級的決策者和最低級的施工工人！</a:t>
            </a:r>
            <a:r>
              <a:rPr lang="en-US" altLang="zh-HK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所以要「舉報」！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我們的財物同時也是天主的。其實財富和物質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E45383DE-F1F9-4EDF-96E3-50C286BDE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的真正主人是天主，我們只是天主所賜給我們的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財物的「管家」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，所以我們須妥善運用財富，不可侈奢浪費，卻要樂善好施，同時也應小心與國家及社會的產權取得協調，以達成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財產的公平分配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ea typeface="華康粗黑體" panose="020B0709000000000000" pitchFamily="49" charset="-120"/>
              </a:rPr>
              <a:t>一切貪婪、剝削、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向「錢」看</a:t>
            </a:r>
            <a:r>
              <a:rPr lang="zh-TW" altLang="en-US">
                <a:ea typeface="華康粗黑體" panose="020B0709000000000000" pitchFamily="49" charset="-120"/>
              </a:rPr>
              <a:t>等行徑皆在禁止之列，因為這些都是不正義之道。孔子說：「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不義而富且貴，於我如浮雲。</a:t>
            </a:r>
            <a:r>
              <a:rPr lang="zh-TW" altLang="en-US">
                <a:ea typeface="華康粗黑體" panose="020B0709000000000000" pitchFamily="49" charset="-120"/>
              </a:rPr>
              <a:t>」孟子也說：「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富與貴，是人之所欲也；不以其道得之，不取也。</a:t>
            </a:r>
            <a:r>
              <a:rPr lang="zh-TW" altLang="en-US">
                <a:ea typeface="華康粗黑體" panose="020B0709000000000000" pitchFamily="49" charset="-120"/>
              </a:rPr>
              <a:t>」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ea typeface="華康粗黑體" panose="020B0709000000000000" pitchFamily="49" charset="-120"/>
              </a:rPr>
              <a:t>聖盎博說：「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</a:rPr>
              <a:t>你所施與窮人的，不是你的財物，而是將屬於他們的還給他們</a:t>
            </a:r>
            <a:r>
              <a:rPr lang="zh-TW" altLang="en-US">
                <a:ea typeface="華康粗黑體" panose="020B0709000000000000" pitchFamily="49" charset="-120"/>
              </a:rPr>
              <a:t>。因為你所占的，是給眾人公共使用的。土地是給眾人，而不是單給富人的。」這就是說，私產並非為個人建立一種無條件而絕對的權利。別人有維持生活的急需時，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標題 2">
            <a:extLst>
              <a:ext uri="{FF2B5EF4-FFF2-40B4-BE49-F238E27FC236}">
                <a16:creationId xmlns:a16="http://schemas.microsoft.com/office/drawing/2014/main" id="{243A1AD3-D70B-45C2-AC19-89B3BEA00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無人可以將多餘財物保留為自己專一的使用。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 6.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發展不是簡單地歸結到經濟的進步</a:t>
            </a:r>
            <a:r>
              <a:rPr lang="zh-TW" altLang="en-US">
                <a:ea typeface="華康粗黑體" panose="020B0709000000000000" pitchFamily="49" charset="-120"/>
              </a:rPr>
              <a:t>而已。真正的發展該是全面的，即振興全體人類，振興整個人性。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ea typeface="華康粗黑體" panose="020B0709000000000000" pitchFamily="49" charset="-120"/>
              </a:rPr>
              <a:t>財富供給人生活的必需品，同時也可以改善人的生活。但是，人的欲望是無止境的，假若要不斷的迎合它，人便失去了自主的自由，只為物欲而生活。「安貧樂道」是基督教導我們的生活準則。他說：「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人縱然賺得了全世界，卻賠上了自己的靈魂，為他有甚麼益處？</a:t>
            </a:r>
            <a:r>
              <a:rPr lang="zh-TW" altLang="en-US">
                <a:ea typeface="華康粗黑體" panose="020B0709000000000000" pitchFamily="49" charset="-120"/>
              </a:rPr>
              <a:t>」（瑪</a:t>
            </a:r>
            <a:r>
              <a:rPr lang="en-US" altLang="zh-TW">
                <a:ea typeface="華康粗黑體" panose="020B0709000000000000" pitchFamily="49" charset="-120"/>
              </a:rPr>
              <a:t>16:26</a:t>
            </a:r>
            <a:r>
              <a:rPr lang="zh-TW" altLang="en-US">
                <a:ea typeface="華康粗黑體" panose="020B0709000000000000" pitchFamily="49" charset="-120"/>
              </a:rPr>
              <a:t>）。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</a:t>
            </a:r>
            <a:r>
              <a:rPr lang="zh-TW" altLang="en-US">
                <a:ea typeface="華康粗黑體" panose="020B0709000000000000" pitchFamily="49" charset="-120"/>
              </a:rPr>
              <a:t>總觀以上兩條誡命，禁止人用一切不正當的、相反公義的途徑攫取財物；要抱著欣賞、分享和「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惜福</a:t>
            </a:r>
            <a:r>
              <a:rPr lang="zh-TW" altLang="en-US">
                <a:ea typeface="華康粗黑體" panose="020B0709000000000000" pitchFamily="49" charset="-120"/>
              </a:rPr>
              <a:t>」的心態，來享用天主在生活中所賜予的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9D25FEA-4183-4C4C-992B-07E5795C0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7651750" cy="5329238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樓</a:t>
            </a: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但不可以買到一個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家</a:t>
            </a:r>
            <a:br>
              <a:rPr lang="es-MX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副標題 2">
            <a:extLst>
              <a:ext uri="{FF2B5EF4-FFF2-40B4-BE49-F238E27FC236}">
                <a16:creationId xmlns:a16="http://schemas.microsoft.com/office/drawing/2014/main" id="{3639726B-23CD-486C-9769-244F9EB2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一切；並運用它來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幫助那些有困難的人</a:t>
            </a:r>
            <a:r>
              <a:rPr lang="zh-TW" altLang="en-US">
                <a:ea typeface="華康粗黑體" panose="020B0709000000000000" pitchFamily="49" charset="-120"/>
              </a:rPr>
              <a:t>，度一個成全、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愛的生活。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E8E0350-D9C7-4D6D-8348-EA5F2D532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286625" cy="5761038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你可以買到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名表</a:t>
            </a: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br>
              <a:rPr lang="es-MX" altLang="zh-HK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5EC9A7D7-0945-469A-8ABD-17B92BF93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9144000" cy="6264275"/>
          </a:xfrm>
        </p:spPr>
        <p:txBody>
          <a:bodyPr/>
          <a:lstStyle/>
          <a:p>
            <a:r>
              <a:rPr lang="zh-TW" altLang="en-US" sz="4800" b="1">
                <a:solidFill>
                  <a:srgbClr val="FF0000"/>
                </a:solidFill>
              </a:rPr>
              <a:t>有了錢 </a:t>
            </a:r>
            <a:endParaRPr lang="en-US" altLang="zh-TW" sz="4000">
              <a:solidFill>
                <a:srgbClr val="FF0000"/>
              </a:solidFill>
            </a:endParaRPr>
          </a:p>
          <a:p>
            <a:pPr algn="l"/>
            <a:endParaRPr lang="en-US" altLang="zh-TW"/>
          </a:p>
          <a:p>
            <a:pPr algn="l"/>
            <a:r>
              <a:rPr lang="zh-TW" altLang="en-US" sz="3600">
                <a:latin typeface="華康儷中黑" panose="020B0509000000000000" pitchFamily="49" charset="-120"/>
                <a:ea typeface="華康儷中黑" panose="020B0509000000000000" pitchFamily="49" charset="-120"/>
              </a:rPr>
              <a:t>可以買到：</a:t>
            </a:r>
            <a:endParaRPr lang="en-US" altLang="zh-TW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r>
              <a:rPr lang="zh-TW" altLang="en-US" sz="36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買不到：</a:t>
            </a:r>
            <a:endParaRPr lang="zh-HK" altLang="en-US" sz="36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AAAFAF4-C3C2-4FEE-BF7E-CDFDC9888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777162" cy="6858000"/>
          </a:xfrm>
        </p:spPr>
        <p:txBody>
          <a:bodyPr/>
          <a:lstStyle/>
          <a:p>
            <a:pPr algn="l" eaLnBrk="1" hangingPunct="1"/>
            <a:endParaRPr lang="es-MX" altLang="zh-HK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548295-F4E5-46EA-BE00-F801C49AD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812087" cy="6119812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2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你可以買一張</a:t>
            </a:r>
            <a:r>
              <a:rPr lang="zh-TW" altLang="es-MX" sz="6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床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2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睡眠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2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更無法達到</a:t>
            </a:r>
            <a:r>
              <a:rPr lang="zh-TW" altLang="es-MX" sz="5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至人無夢</a:t>
            </a:r>
            <a:endParaRPr lang="es-MX" altLang="zh-HK" sz="5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5FF16F9-04D9-46D7-8274-AEBD68AA1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692150"/>
            <a:ext cx="7885112" cy="4797425"/>
          </a:xfrm>
        </p:spPr>
        <p:txBody>
          <a:bodyPr/>
          <a:lstStyle/>
          <a:p>
            <a:pPr eaLnBrk="1" hangingPunct="1"/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你可以買到</a:t>
            </a:r>
            <a:r>
              <a:rPr lang="zh-TW" altLang="es-MX" sz="6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地位</a:t>
            </a: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</a:t>
            </a:r>
            <a:br>
              <a:rPr lang="es-MX" altLang="zh-HK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 sz="40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726683A-8606-44DD-965C-7C22E5ECE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908050"/>
            <a:ext cx="7539037" cy="4537075"/>
          </a:xfrm>
        </p:spPr>
        <p:txBody>
          <a:bodyPr/>
          <a:lstStyle/>
          <a:p>
            <a:pPr eaLnBrk="1" hangingPunct="1"/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</a:t>
            </a:r>
            <a:r>
              <a:rPr lang="zh-TW" altLang="es-MX" sz="6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</a:t>
            </a: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</a:t>
            </a:r>
            <a:br>
              <a:rPr lang="es-MX" altLang="zh-HK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1A2F067-FF55-42D7-A7A7-C483607EE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836613"/>
            <a:ext cx="7178675" cy="42418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跟班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朋友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教堂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教友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    文憑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學問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        電腦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文章</a:t>
            </a:r>
            <a:endParaRPr lang="zh-TW" altLang="es-MX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1493</Words>
  <Application>Microsoft Office PowerPoint</Application>
  <PresentationFormat>如螢幕大小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Arial</vt:lpstr>
      <vt:lpstr>新細明體</vt:lpstr>
      <vt:lpstr>Calibri</vt:lpstr>
      <vt:lpstr>Arial Unicode MS</vt:lpstr>
      <vt:lpstr>華康粗黑體</vt:lpstr>
      <vt:lpstr>華康儷中黑</vt:lpstr>
      <vt:lpstr>華康黑體-GB5</vt:lpstr>
      <vt:lpstr>Wingdings</vt:lpstr>
      <vt:lpstr>Symbol</vt:lpstr>
      <vt:lpstr>預設簡報設計</vt:lpstr>
      <vt:lpstr>7,10誡         關於金錢</vt:lpstr>
      <vt:lpstr>有了錢  你可以買樓  但不可以買到一個家 </vt:lpstr>
      <vt:lpstr>有了錢  你可以買到名表  但不可以買到時間 </vt:lpstr>
      <vt:lpstr>PowerPoint 簡報</vt:lpstr>
      <vt:lpstr>PowerPoint 簡報</vt:lpstr>
      <vt:lpstr>有了錢  你可以買一張床  但不可以買到睡眠  更無法達到至人無夢</vt:lpstr>
      <vt:lpstr>有了錢  你可以買到地位  但不可以買到尊重 </vt:lpstr>
      <vt:lpstr>有了錢  你可以買性  但不可以買到愛 </vt:lpstr>
      <vt:lpstr> 跟班朋友      教堂教友          文憑學問              電腦文章</vt:lpstr>
      <vt:lpstr>不義而富且貴 於我如浮雲 孔子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377</cp:revision>
  <dcterms:created xsi:type="dcterms:W3CDTF">2008-05-09T13:42:49Z</dcterms:created>
  <dcterms:modified xsi:type="dcterms:W3CDTF">2024-04-08T08:28:43Z</dcterms:modified>
</cp:coreProperties>
</file>