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5" r:id="rId4"/>
    <p:sldId id="286" r:id="rId5"/>
    <p:sldId id="287" r:id="rId6"/>
    <p:sldId id="288" r:id="rId7"/>
    <p:sldId id="300" r:id="rId8"/>
    <p:sldId id="296" r:id="rId9"/>
    <p:sldId id="297" r:id="rId10"/>
    <p:sldId id="298" r:id="rId11"/>
    <p:sldId id="299" r:id="rId12"/>
    <p:sldId id="301" r:id="rId13"/>
    <p:sldId id="302" r:id="rId14"/>
    <p:sldId id="289" r:id="rId15"/>
    <p:sldId id="291" r:id="rId16"/>
    <p:sldId id="290" r:id="rId17"/>
    <p:sldId id="292" r:id="rId18"/>
    <p:sldId id="303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A6DFD1-F846-4CA3-BCDA-BDB6CE36C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C31FCC-87C1-43DF-9CD5-5EE10E34B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30D997-50F7-4314-A82A-AA3DBBC21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E994B-47E4-4B00-8281-F9D2CC84A8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232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8008E9-6B0D-45AE-B366-662DBC49D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EFE0E-FD96-453A-B8DF-8CB7D7844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944E79-64FF-425F-9F7F-E4E5A3B9E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E68E-3817-46D8-9202-A02B641574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11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8F9A56-D28B-4524-BB70-BF51A80BF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1034FB-2652-4A09-9B5B-182CEC254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568C3F-D9B0-4A4F-A236-B986AEC58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556A7-E79F-4230-BA1B-446E0799FE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191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BB0B65-75B3-405C-B41C-0D6B27F1E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23500-1C0B-40EC-A317-0D14844A9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5E04E5-6CC7-462A-8223-6BCDD504E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25BCC-F8F0-4B75-931E-C4BF6244C1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19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579F0-E507-4884-AFBD-7B508F342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DF65C-AAED-4222-BEE3-8F21915ED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53ECC9-4119-4D28-9BAE-DD2505E68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1158C-7A89-49A1-AAF9-2FE3C78997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28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4E8B86-C15C-4BE5-ACAC-CDE3DE1D3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6F87A1-D11C-4C04-B522-3F151C150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6D226E-5D3D-4AEE-B8B7-886D1C726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14306-E4B0-4B9E-96E9-C2F2DBC5C4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863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CAC57-8356-4697-BA72-D16E42402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370AB5-6F98-4B60-ACD4-85E066374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99C04B-1B16-413F-A510-9F46FC038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6B31F-CA84-4F29-A8F1-D0F20BB252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614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F702B7E-CF85-43AD-B860-A58EF0C2B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729B61-CFAE-456B-A7CE-57BDE39EC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C559CA-9C54-4645-A730-E930C384F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B98FE-2FC7-4B67-A94C-6A269668A7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368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A49F54-A8FC-4C23-A016-5907E4544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A4B1C4-2D27-425F-8DA8-F9657EAE59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0C82FA-E05D-4C8D-814A-BA3672317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76352-7DC6-4C02-A223-25759BE99A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6324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A53E8F-CD9F-436F-9319-FDD85B8BC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CB5692-BD4F-4B44-8F62-A3C6B26A8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5ED8DB1-FAEE-4DDA-8967-AF61E6309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597E6-405F-43DC-BBEE-1934A5F185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95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0A0DE-3B2D-4C37-B612-267472935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10134-3DD3-4D07-9B8C-DB464B777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2D354F-5D71-4A5C-AEA2-9566B1F3A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D870F-0DB2-4CB2-9B0F-F0309A7E5A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08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A9FB9B-8AE9-440D-B40C-14234B2AA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C4C72E-1840-4808-9983-CD71DABA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0F77E1-A54D-419E-B00B-A84816D25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045BA-FC26-4DB8-BA51-BDF5302A55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794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04F1B8-EB47-4655-80D9-FAC0F8A2F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721CD-7D8B-4558-BBD2-37307DB13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6D4A4-EB01-4E04-8605-8E3C52A97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51F61-797C-457A-B0C0-44D8792334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63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8CDA68-6886-4EA3-A269-FD9A77B54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A188D-DDBA-4DAC-B8D6-62094C8FE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82CB5-07DD-4339-AB2A-5D0453280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EC932-FF13-43F3-A9CC-0B37A9A7FC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645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ADCA8F-651F-4BEE-823D-EFC033D2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D28816-D1B3-4BC5-B67C-106020223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A3EEB-5DE6-4422-A20D-AC8A3D42F0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37F8E-228A-4EC6-AB2B-94884137C5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0444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9B445D-6466-43FF-83C1-643B23E62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56CF77-0C34-47D3-B9D2-6AF42FF16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7B0352-FAC1-44CE-A3DD-C263BA7C3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35B-4CC7-4B09-84FB-CD16B74763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862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039AF3-C7FD-4703-9FFA-3A7E125B8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219E6E-5FFA-43E4-814C-39303D71D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9E4C60-C475-4C9C-95BC-74BC5B1BBD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1F14-D473-494D-A4F0-EB7930E2AE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5498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FB13B6-CA91-4FEE-86ED-287E1BC99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FDCB3B-9BEE-413A-B08C-7C2CEBA2F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EDA1E6-D069-48BD-B742-FBD2DEE7D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303BB-CAEF-414A-A147-F44ADCEAA3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6681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6FF60-DCDB-41C5-814B-0F8028252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41D8F-221E-45B5-B703-2877BBC41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CDF78C-865E-4CAD-A8D9-6CFDCFB66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5739E-0573-4D9E-97FE-A2C482E7CE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1842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A88413-C6DA-4200-9FB1-EC5CF277E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190505-3704-4522-89F4-969FFAD02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E7C451-4383-417C-A1D8-0C175CA4C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82F7-27E8-4DC7-9702-426950F0EC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3297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8E9D02-5F51-4ECA-AA5A-ED8C7F934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7E6198-AECE-411A-8375-3339A4E57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DAB1F0-F35F-4A75-936A-99498FB27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902CB-F486-4139-9919-417EED4CF3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1071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AA6E8E-9B39-4B18-AEAC-ABE916029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957CA8-B542-4183-A7D6-0E706639B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D6530E-8EF7-4C2A-B128-47E701596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9F5E-C9E4-4C0C-A471-64188A5028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2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7CF4E7-476C-4BFA-A751-461C312E70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76EF88-69D0-450D-BC15-634B4A41E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65020-D62D-4040-9570-8A4636AA3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F040-E2E5-4D92-B197-4ECFAF8F1B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2418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4AEC88-EB1D-4A1B-9C58-EC3C0DDF3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9CFF8-7646-45F3-A64B-AF60B3342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EFA947-04B3-42D3-B8D5-AC8EF60CE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F65A7-FC25-41BC-AA24-024D7851DC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6687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C0BE5-12AB-4E6D-AF61-CE3FE78CF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68A916-5C44-4132-ABD3-CE6BA2ECA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29F6D4-9ADD-4149-A6E9-8338A8EB0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1B3C-0232-4578-BDF9-D29A1ABEBB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36037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382DCF-D5E3-4202-AA3B-4EBFCD820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BFC79-D64F-4FF4-9DD6-1731CFC66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1E406F-60AB-4678-9BCB-911D81380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81B93-85B3-405A-B911-6C2E85525F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723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B5B67-4CDB-4BC1-83DA-355D8BBAF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E365B-40ED-4770-B031-8D1DF985D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0C51BE-EA53-4D4C-BC5E-725038DA4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3769C-8DFA-4727-9B72-332D29DAAD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051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1F205-A65B-46B3-95C5-90FD0C7AE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1A2258-D230-4CA1-8026-745B360D3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69FE2-B5C9-4A8F-AF89-908C8BCEB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3DC6A-4CD9-4331-9C84-019982855D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217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873FC2-16EA-49F7-A062-6C7970858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398C0D-423C-4085-953F-D7B2F5B8A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6B95280-2BCD-4179-98B4-A892441DF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1DBD4-008E-4D31-8020-19202D30B3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75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FF7C02-CDEB-45E0-A3BE-C3288E767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AD0BA6-1C81-4695-9BE4-525D12304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952C06-BAAE-4031-9E71-740788AE7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F7504-1CF2-49EC-BF6F-387F2B94FB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591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60EDE5-7DBE-460D-9546-44B9FD88D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2304E5-DA5A-4DD3-A2A6-B8064C2FE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4710B9-21FB-4C8A-9E24-233E34C36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767E1-D053-43FE-9E19-34E0978A3B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884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2C56A8-7024-4B61-B2C9-15785B9EC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62146-1663-4CEE-9B08-167AB21DC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3F0B8E-A8C7-4ACD-B7D4-D079D5F48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ED313-4BB9-4731-A645-CCDFB7104D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79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7926C-BCF2-4DAC-A322-7A566B527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FA1D7E-2FAD-4D9F-9640-4489690BD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718169-82D1-4AF2-9123-17DCA1CA9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4E62D-E24C-4D70-842C-1C098154B8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92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44A4AD-DD8C-4BFA-ACA3-8F997EC78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539B16-2A0E-496B-99D9-1DD39F3B6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26E477-5AFF-44BF-833B-ADF4DF831D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E8A3A3-D8BE-44BC-8EC4-D08E72495B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971A4D-9681-4A4D-96C8-2F76617126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3381EBA-68B4-4EBC-8B44-B46BE9C08B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F66C70F-1BCD-442F-A4B8-DBB40F8BF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30EF6B7-868B-4838-A2E6-23D7F15DD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239B28-43B2-4692-A231-59C670FF27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DA54E2-C547-459B-8754-2F402DE659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3E26D1-EDFD-419D-9B59-D3BAE391FC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E14A2F8A-CEDA-45B4-A2BF-5030B679BCF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9FDB23-FFE8-41F5-AFCF-FD1A15A38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405381-DDC7-466D-B8A5-ECD4BA0BA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75713E-659D-44B4-845A-D4B51E1C29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3543B5-9C1E-44A1-9CDA-A7E7361564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2BA5DF-DB48-4990-B04B-E2605758C7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62D330A9-7756-49A2-B7F7-660F6C1829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883CD596-492D-41AD-B70F-145B1617C8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40.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婚姻和聖秩（神品）聖事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七件聖事中前五件與個人較密切；後二件（即婚姻與聖秩）則用於發展團體。目的是為了建設和延續人類及教會團體，使人類團體及教會，能依天主的計畫，健康地發展，邁向天國的圓滿境界。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一、婚姻聖事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婚姻聖事是二人之間，締結一個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永恆的、愛的盟約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。在這聖事中，聖神祝聖夫婦二人，使他們在基督內結合。保祿稱婚姻為一個偉大的奧跡，因為夫婦的結合，正象徵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基督與教會的結合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弗</a:t>
            </a:r>
            <a:r>
              <a:rPr lang="en-US" altLang="zh-TW" sz="2800">
                <a:ea typeface="華康粗黑體" panose="020B0709000000000000" pitchFamily="49" charset="-120"/>
              </a:rPr>
              <a:t>5:32)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婚姻也是為雙方完全互相交托，又為生養教育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B516D3F7-817B-4968-9C45-68A0D2750C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附錄</a:t>
            </a: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教友結婚須知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婚姻是終身的愛情與忠信的盟約；若雙方均已領洗，婚姻同時又是一件聖事。婚姻在本質上兼具宗教意義和社會意義，教會和政府均極表重視。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教律規定，每一宗至少有一方為天主教教友的婚姻，婚禮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通常須在一位司鐸或執事之前舉行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；而且要有兩名證人在場。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教會不贊成宗教混合的婚姻；但在某種條件下，得容許之。同時司鐸應向有關的男女雙方解釋清楚這些條件，即一、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遠離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使人喪失信德的危險；二、盡己所能，使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子女領洗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，並接受天主教教育。在特殊情形下，主教可豁免教會法定之儀式。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公教徒如與非公教徒或基督教徒結婚，必須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B4552ED7-1D62-4261-89A5-5F7620010E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格外珍惜自己的信仰，加深對自己信仰的認識，鞏固自己的信仰生活，並盡力設法讓將來所生子女接受天主教洗禮及天主教信仰。尤其要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立好表樣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，並誠切為自己的「另一半」祈禱，使他或她最後亦能和你在教會的共融中，一起侍主愛人。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教會懇切奉勸教友在行婚禮前辦妥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修好聖事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（告解）及領聖體。將結婚的教友應已領過堅振。凡未領過堅振聖事的人，倘無重大不便，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應先領堅振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。在一般情況下，應參加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婚前培育課程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170209F3-77D5-4F28-B8F5-34A4E1F116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二、聖秩（神品）聖事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耶穌在升天前，賦予使徒（宗徒）多種職權：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獻彌撒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（路</a:t>
            </a:r>
            <a:r>
              <a:rPr lang="en-US" altLang="zh-TW">
                <a:ea typeface="華康粗黑體" panose="020B0709000000000000" pitchFamily="49" charset="-120"/>
              </a:rPr>
              <a:t>22:19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）；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赦罪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（若</a:t>
            </a:r>
            <a:r>
              <a:rPr lang="en-US" altLang="zh-TW">
                <a:ea typeface="華康粗黑體" panose="020B0709000000000000" pitchFamily="49" charset="-120"/>
              </a:rPr>
              <a:t>20:23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）；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訓導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人類（瑪</a:t>
            </a:r>
            <a:r>
              <a:rPr lang="en-US" altLang="zh-TW">
                <a:ea typeface="華康粗黑體" panose="020B0709000000000000" pitchFamily="49" charset="-120"/>
              </a:rPr>
              <a:t>28:18-20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耶穌願意他們把這些職權也傳授給後人，世代相傳，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直到世界末日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（瑪</a:t>
            </a:r>
            <a:r>
              <a:rPr lang="en-US" altLang="zh-TW">
                <a:ea typeface="華康粗黑體" panose="020B0709000000000000" pitchFamily="49" charset="-120"/>
              </a:rPr>
              <a:t>28:20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）。使徒們遵從耶穌的命令，為自己選拔了繼承者，把自己的職權也傳授給他們。他們常用一種儀式：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覆手禮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（宗</a:t>
            </a:r>
            <a:r>
              <a:rPr lang="en-US" altLang="zh-TW">
                <a:ea typeface="華康粗黑體" panose="020B0709000000000000" pitchFamily="49" charset="-120"/>
              </a:rPr>
              <a:t>13:3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，弟前</a:t>
            </a:r>
            <a:r>
              <a:rPr lang="en-US" altLang="zh-TW">
                <a:ea typeface="華康粗黑體" panose="020B0709000000000000" pitchFamily="49" charset="-120"/>
              </a:rPr>
              <a:t>4:14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）去傳授職權，這禮儀被稱為「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聖秩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」；藉此覆手禮，領受聖秩者獲得神聖的職權和天主特別的聖寵（弟後</a:t>
            </a:r>
            <a:r>
              <a:rPr lang="en-US" altLang="zh-TW">
                <a:ea typeface="華康粗黑體" panose="020B0709000000000000" pitchFamily="49" charset="-120"/>
              </a:rPr>
              <a:t>1:6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領受了聖秩的人，我們稱之為「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神職人員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」，包括有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司鐸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執事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）三種。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60AFE15C-185D-4B4A-AEFB-3DFF1D7181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ea typeface="華康粗黑體" panose="020B0709000000000000" pitchFamily="49" charset="-120"/>
              </a:rPr>
              <a:t>主教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享有最高、最圓滿的聖秩：即最高司祭職。他們從主耶穌手裡接受了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訓導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管理和聖化萬民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的特殊使命（瑪</a:t>
            </a:r>
            <a:r>
              <a:rPr lang="en-US" altLang="zh-TW">
                <a:ea typeface="華康粗黑體" panose="020B0709000000000000" pitchFamily="49" charset="-120"/>
              </a:rPr>
              <a:t>28:18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）。教宗其實也是主教，他是羅馬的主教。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「主教們是宗徒們的繼承人，從擁有天上地下一切權力之主的手裡，接受訓導萬民及向一切受造物宣講福音的使命，為使眾人因信德聖洗及遵守誡命而得救（參閱瑪</a:t>
            </a:r>
            <a:r>
              <a:rPr lang="en-US" altLang="zh-TW">
                <a:ea typeface="華康粗黑體" panose="020B0709000000000000" pitchFamily="49" charset="-120"/>
              </a:rPr>
              <a:t>28:18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；谷</a:t>
            </a:r>
            <a:r>
              <a:rPr lang="en-US" altLang="zh-TW">
                <a:ea typeface="華康粗黑體" panose="020B0709000000000000" pitchFamily="49" charset="-120"/>
              </a:rPr>
              <a:t>16:15-16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；宗</a:t>
            </a:r>
            <a:r>
              <a:rPr lang="en-US" altLang="zh-TW">
                <a:ea typeface="華康粗黑體" panose="020B0709000000000000" pitchFamily="49" charset="-120"/>
              </a:rPr>
              <a:t>26:17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等節）。主托給其子民的牧人的這種職務，實在是一種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服務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，在聖經內特意地稱為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服役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（參閱宗</a:t>
            </a:r>
            <a:r>
              <a:rPr lang="en-US" altLang="zh-TW">
                <a:ea typeface="華康粗黑體" panose="020B0709000000000000" pitchFamily="49" charset="-120"/>
              </a:rPr>
              <a:t>1:17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及</a:t>
            </a:r>
            <a:r>
              <a:rPr lang="en-US" altLang="zh-TW">
                <a:ea typeface="華康粗黑體" panose="020B0709000000000000" pitchFamily="49" charset="-120"/>
              </a:rPr>
              <a:t>25</a:t>
            </a:r>
            <a:r>
              <a:rPr lang="zh-TW" altLang="en-US">
                <a:ea typeface="華康粗黑體" panose="020B0709000000000000" pitchFamily="49" charset="-120"/>
              </a:rPr>
              <a:t>；</a:t>
            </a:r>
            <a:r>
              <a:rPr lang="en-US" altLang="zh-TW">
                <a:ea typeface="華康粗黑體" panose="020B0709000000000000" pitchFamily="49" charset="-120"/>
              </a:rPr>
              <a:t>21:19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；羅</a:t>
            </a:r>
            <a:r>
              <a:rPr lang="en-US" altLang="zh-TW">
                <a:ea typeface="華康粗黑體" panose="020B0709000000000000" pitchFamily="49" charset="-120"/>
              </a:rPr>
              <a:t>11:13</a:t>
            </a:r>
            <a:r>
              <a:rPr lang="zh-TW" altLang="en-US">
                <a:ea typeface="華康粗黑體" panose="020B0709000000000000" pitchFamily="49" charset="-120"/>
              </a:rPr>
              <a:t>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弟前</a:t>
            </a:r>
            <a:r>
              <a:rPr lang="en-US" altLang="zh-TW">
                <a:ea typeface="華康粗黑體" panose="020B0709000000000000" pitchFamily="49" charset="-120"/>
              </a:rPr>
              <a:t>1:12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）。」（教會憲章．</a:t>
            </a:r>
            <a:r>
              <a:rPr lang="en-US" altLang="zh-TW">
                <a:ea typeface="華康粗黑體" panose="020B0709000000000000" pitchFamily="49" charset="-120"/>
              </a:rPr>
              <a:t>24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司鐸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的主要職務是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講道、獻祭、及做牧民工作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DCEF2417-3BBB-4CDC-ABC0-12B4DAF7C9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（為天主子民服務）；他是主教的合作者。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執事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的主要任務是幫助主教與司鐸做愛德的服務工作（參閱教會憲章．</a:t>
            </a:r>
            <a:r>
              <a:rPr lang="en-US" altLang="zh-TW">
                <a:ea typeface="華康粗黑體" panose="020B0709000000000000" pitchFamily="49" charset="-120"/>
              </a:rPr>
              <a:t>29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凡已領過聖洗及堅振聖事，又被基督召喚（即所謂有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）的男性，都可領受聖秩。目前，羅馬天主教會仍未有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女性神職人員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出現。又在羅馬天主教會的傳統中，神職人員通常都要過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獨身生活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今日在教會內，「莊稼多而工人少。所以你們應當求莊稼的主人，派遣工人來，收割他的莊稼。」（路</a:t>
            </a:r>
            <a:r>
              <a:rPr lang="en-US" altLang="zh-TW">
                <a:ea typeface="華康粗黑體" panose="020B0709000000000000" pitchFamily="49" charset="-120"/>
              </a:rPr>
              <a:t>10:2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「天主派人去收割莊稼」，這便是聖召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。聖召是一種使命，是源於一個「召叫」。人如果看到教會的需要，有心終生為福音而服務，願意在一個團體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F5FA5389-D2EB-4201-BEC5-42B4A99CF2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中，和其它志同道合的人並肩作戰，他本身亦具有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起碼的才能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學識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道德修養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，他便已具備聖召的種子。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青年人在考慮自己的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終身職業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時，不妨也嚴肅地考慮自己的「聖召」問題。聆聽在自己的內心深處，是否有一個微弱的「來！跟隨我！」的聲音。在今日的教會中，我們更需要有才能、有愛心的人士，去建設教會、傳揚天國，使世界因教會的存在和貢獻，而能更臻完美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為教會的聖召祈禱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，也要為「自己的」聖召祈禱！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FAF1210A-0045-4124-AE28-DA077984F1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TW" altLang="en-US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聖召</a:t>
            </a:r>
            <a:r>
              <a:rPr lang="zh-TW" altLang="zh-HK">
                <a:solidFill>
                  <a:srgbClr val="FF0000"/>
                </a:solidFill>
                <a:ea typeface="華康儷中黑" panose="020B0509000000000000" pitchFamily="49" charset="-120"/>
              </a:rPr>
              <a:t>三個基本條件</a:t>
            </a:r>
            <a:r>
              <a:rPr lang="en-US" altLang="zh-HK">
                <a:solidFill>
                  <a:srgbClr val="FF0000"/>
                </a:solidFill>
                <a:ea typeface="華康儷中黑" panose="020B0509000000000000" pitchFamily="49" charset="-120"/>
              </a:rPr>
              <a:t>(3S)</a:t>
            </a:r>
            <a:endParaRPr lang="zh-TW" altLang="zh-HK">
              <a:ea typeface="華康儷中黑" panose="020B0509000000000000" pitchFamily="49" charset="-120"/>
            </a:endParaRPr>
          </a:p>
          <a:p>
            <a:pPr algn="l"/>
            <a:r>
              <a:rPr lang="en-US" altLang="zh-HK">
                <a:ea typeface="華康儷中黑" panose="020B0509000000000000" pitchFamily="49" charset="-120"/>
              </a:rPr>
              <a:t>  Sanitas</a:t>
            </a:r>
            <a:r>
              <a:rPr lang="zh-TW" altLang="zh-HK" sz="3600">
                <a:solidFill>
                  <a:srgbClr val="FF0000"/>
                </a:solidFill>
                <a:ea typeface="華康儷中黑" panose="020B0509000000000000" pitchFamily="49" charset="-120"/>
              </a:rPr>
              <a:t>健康</a:t>
            </a:r>
            <a:r>
              <a:rPr lang="zh-TW" altLang="zh-HK">
                <a:ea typeface="華康儷中黑" panose="020B0509000000000000" pitchFamily="49" charset="-120"/>
              </a:rPr>
              <a:t>：健全的智力寓於健全的身體</a:t>
            </a:r>
          </a:p>
          <a:p>
            <a:pPr algn="l"/>
            <a:r>
              <a:rPr lang="en-US" altLang="zh-HK">
                <a:ea typeface="華康儷中黑" panose="020B0509000000000000" pitchFamily="49" charset="-120"/>
              </a:rPr>
              <a:t>                         Mens sana in corpore sano</a:t>
            </a:r>
            <a:endParaRPr lang="zh-TW" altLang="zh-HK">
              <a:ea typeface="華康儷中黑" panose="020B0509000000000000" pitchFamily="49" charset="-120"/>
            </a:endParaRPr>
          </a:p>
          <a:p>
            <a:pPr algn="l"/>
            <a:r>
              <a:rPr lang="en-US" altLang="zh-HK">
                <a:ea typeface="華康儷中黑" panose="020B0509000000000000" pitchFamily="49" charset="-120"/>
              </a:rPr>
              <a:t>  Sanctitas</a:t>
            </a:r>
            <a:r>
              <a:rPr lang="zh-TW" altLang="zh-HK" sz="3600">
                <a:solidFill>
                  <a:srgbClr val="FF0000"/>
                </a:solidFill>
                <a:ea typeface="華康儷中黑" panose="020B0509000000000000" pitchFamily="49" charset="-120"/>
              </a:rPr>
              <a:t>聖德</a:t>
            </a:r>
            <a:r>
              <a:rPr lang="zh-TW" altLang="zh-HK">
                <a:ea typeface="華康儷中黑" panose="020B0509000000000000" pitchFamily="49" charset="-120"/>
              </a:rPr>
              <a:t>：聖德在努力</a:t>
            </a:r>
          </a:p>
          <a:p>
            <a:pPr algn="l"/>
            <a:r>
              <a:rPr lang="en-US" altLang="zh-HK">
                <a:ea typeface="華康儷中黑" panose="020B0509000000000000" pitchFamily="49" charset="-120"/>
              </a:rPr>
              <a:t>  Scientia</a:t>
            </a:r>
            <a:r>
              <a:rPr lang="zh-TW" altLang="zh-HK" sz="3600">
                <a:solidFill>
                  <a:srgbClr val="FF0000"/>
                </a:solidFill>
                <a:ea typeface="華康儷中黑" panose="020B0509000000000000" pitchFamily="49" charset="-120"/>
              </a:rPr>
              <a:t>知識</a:t>
            </a:r>
            <a:r>
              <a:rPr lang="zh-TW" altLang="zh-HK">
                <a:ea typeface="華康儷中黑" panose="020B0509000000000000" pitchFamily="49" charset="-120"/>
              </a:rPr>
              <a:t>：基本的學習能力</a:t>
            </a:r>
          </a:p>
          <a:p>
            <a:pPr algn="l"/>
            <a:r>
              <a:rPr lang="zh-TW" altLang="en-US">
                <a:ea typeface="華康儷中黑" panose="020B0509000000000000" pitchFamily="49" charset="-120"/>
              </a:rPr>
              <a:t>        對</a:t>
            </a:r>
            <a:r>
              <a:rPr lang="zh-TW" altLang="zh-HK" sz="3600">
                <a:solidFill>
                  <a:srgbClr val="0000FF"/>
                </a:solidFill>
                <a:ea typeface="華康儷中黑" panose="020B0509000000000000" pitchFamily="49" charset="-120"/>
              </a:rPr>
              <a:t>靈性</a:t>
            </a:r>
            <a:r>
              <a:rPr lang="zh-TW" altLang="zh-HK">
                <a:ea typeface="華康儷中黑" panose="020B0509000000000000" pitchFamily="49" charset="-120"/>
              </a:rPr>
              <a:t>事物</a:t>
            </a:r>
            <a:r>
              <a:rPr lang="zh-TW" altLang="en-US">
                <a:ea typeface="華康儷中黑" panose="020B0509000000000000" pitchFamily="49" charset="-120"/>
              </a:rPr>
              <a:t>感</a:t>
            </a:r>
            <a:r>
              <a:rPr lang="zh-TW" altLang="zh-HK">
                <a:ea typeface="華康儷中黑" panose="020B0509000000000000" pitchFamily="49" charset="-120"/>
              </a:rPr>
              <a:t>興趣</a:t>
            </a:r>
          </a:p>
          <a:p>
            <a:pPr algn="l"/>
            <a:r>
              <a:rPr lang="zh-TW" altLang="en-US">
                <a:ea typeface="華康儷中黑" panose="020B0509000000000000" pitchFamily="49" charset="-120"/>
              </a:rPr>
              <a:t>        愛</a:t>
            </a:r>
            <a:r>
              <a:rPr lang="zh-TW" altLang="zh-HK" sz="3600">
                <a:solidFill>
                  <a:srgbClr val="0000FF"/>
                </a:solidFill>
                <a:ea typeface="華康儷中黑" panose="020B0509000000000000" pitchFamily="49" charset="-120"/>
              </a:rPr>
              <a:t>團體</a:t>
            </a:r>
            <a:r>
              <a:rPr lang="en-US" altLang="zh-HK">
                <a:ea typeface="華康儷中黑" panose="020B0509000000000000" pitchFamily="49" charset="-120"/>
              </a:rPr>
              <a:t>/</a:t>
            </a:r>
            <a:r>
              <a:rPr lang="zh-TW" altLang="zh-HK">
                <a:ea typeface="華康儷中黑" panose="020B0509000000000000" pitchFamily="49" charset="-120"/>
              </a:rPr>
              <a:t>合群：溝通與分享的能力</a:t>
            </a:r>
          </a:p>
          <a:p>
            <a:pPr algn="l"/>
            <a:r>
              <a:rPr lang="zh-TW" altLang="zh-HK" sz="3600">
                <a:solidFill>
                  <a:srgbClr val="9900CC"/>
                </a:solidFill>
                <a:ea typeface="華康儷中黑" panose="020B0509000000000000" pitchFamily="49" charset="-120"/>
              </a:rPr>
              <a:t>神貧</a:t>
            </a:r>
            <a:r>
              <a:rPr lang="zh-TW" altLang="en-US">
                <a:ea typeface="華康儷中黑" panose="020B0509000000000000" pitchFamily="49" charset="-120"/>
              </a:rPr>
              <a:t>：快樂的泉源</a:t>
            </a:r>
            <a:r>
              <a:rPr lang="en-US" altLang="zh-TW">
                <a:ea typeface="華康儷中黑" panose="020B0509000000000000" pitchFamily="49" charset="-120"/>
              </a:rPr>
              <a:t>,</a:t>
            </a:r>
            <a:r>
              <a:rPr lang="zh-TW" altLang="en-US">
                <a:ea typeface="華康儷中黑" panose="020B0509000000000000" pitchFamily="49" charset="-120"/>
              </a:rPr>
              <a:t>節德</a:t>
            </a:r>
            <a:r>
              <a:rPr lang="en-US" altLang="zh-TW">
                <a:ea typeface="華康儷中黑" panose="020B0509000000000000" pitchFamily="49" charset="-120"/>
              </a:rPr>
              <a:t>,</a:t>
            </a:r>
            <a:r>
              <a:rPr lang="zh-TW" altLang="en-US">
                <a:ea typeface="華康儷中黑" panose="020B0509000000000000" pitchFamily="49" charset="-120"/>
              </a:rPr>
              <a:t>能食淡飯者方能嚐甘味</a:t>
            </a:r>
            <a:endParaRPr lang="en-US" altLang="zh-HK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>
                <a:solidFill>
                  <a:srgbClr val="9900CC"/>
                </a:solidFill>
                <a:ea typeface="華康儷中黑" panose="020B0509000000000000" pitchFamily="49" charset="-120"/>
              </a:rPr>
              <a:t>貞潔</a:t>
            </a:r>
            <a:r>
              <a:rPr lang="zh-TW" altLang="en-US">
                <a:ea typeface="華康儷中黑" panose="020B0509000000000000" pitchFamily="49" charset="-120"/>
              </a:rPr>
              <a:t>：不嫁也不娶</a:t>
            </a:r>
            <a:r>
              <a:rPr lang="en-US" altLang="zh-TW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>
                <a:ea typeface="華康儷中黑" panose="020B0509000000000000" pitchFamily="49" charset="-120"/>
              </a:rPr>
              <a:t>每人愛所有人</a:t>
            </a:r>
            <a:r>
              <a:rPr lang="en-US" altLang="zh-TW">
                <a:ea typeface="華康儷中黑" panose="020B0509000000000000" pitchFamily="49" charset="-120"/>
              </a:rPr>
              <a:t>,</a:t>
            </a:r>
            <a:r>
              <a:rPr lang="zh-TW" altLang="en-US">
                <a:ea typeface="華康儷中黑" panose="020B0509000000000000" pitchFamily="49" charset="-120"/>
              </a:rPr>
              <a:t>所有人愛每人</a:t>
            </a:r>
            <a:endParaRPr lang="en-US" altLang="zh-HK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>
                <a:solidFill>
                  <a:srgbClr val="9900CC"/>
                </a:solidFill>
                <a:ea typeface="華康儷中黑" panose="020B0509000000000000" pitchFamily="49" charset="-120"/>
              </a:rPr>
              <a:t>服從</a:t>
            </a:r>
            <a:r>
              <a:rPr lang="zh-TW" altLang="zh-HK">
                <a:ea typeface="華康儷中黑" panose="020B0509000000000000" pitchFamily="49" charset="-120"/>
              </a:rPr>
              <a:t>：</a:t>
            </a:r>
            <a:r>
              <a:rPr lang="zh-TW" altLang="en-US">
                <a:ea typeface="華康儷中黑" panose="020B0509000000000000" pitchFamily="49" charset="-120"/>
              </a:rPr>
              <a:t>空虛自己</a:t>
            </a:r>
            <a:r>
              <a:rPr lang="en-US" altLang="zh-TW">
                <a:ea typeface="華康儷中黑" panose="020B0509000000000000" pitchFamily="49" charset="-120"/>
              </a:rPr>
              <a:t>,</a:t>
            </a:r>
            <a:r>
              <a:rPr lang="zh-TW" altLang="en-US">
                <a:ea typeface="華康儷中黑" panose="020B0509000000000000" pitchFamily="49" charset="-120"/>
              </a:rPr>
              <a:t>載滿天主</a:t>
            </a:r>
            <a:r>
              <a:rPr lang="en-US" altLang="zh-TW">
                <a:ea typeface="華康儷中黑" panose="020B0509000000000000" pitchFamily="49" charset="-120"/>
              </a:rPr>
              <a:t>; </a:t>
            </a:r>
            <a:r>
              <a:rPr lang="zh-TW" altLang="en-US">
                <a:ea typeface="華康儷中黑" panose="020B0509000000000000" pitchFamily="49" charset="-120"/>
              </a:rPr>
              <a:t>水點在大海</a:t>
            </a:r>
            <a:r>
              <a:rPr lang="en-US" altLang="zh-TW">
                <a:ea typeface="華康儷中黑" panose="020B0509000000000000" pitchFamily="49" charset="-120"/>
              </a:rPr>
              <a:t>; </a:t>
            </a:r>
            <a:r>
              <a:rPr lang="zh-TW" altLang="en-US">
                <a:ea typeface="華康儷中黑" panose="020B0509000000000000" pitchFamily="49" charset="-120"/>
              </a:rPr>
              <a:t>乃役於人</a:t>
            </a:r>
            <a:endParaRPr lang="zh-HK" altLang="en-US"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D056F494-5C29-47B9-AAA9-5B0CD453D6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9525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子女而設立的。其本質是男女雙方同意在彼此真誠互愛的婚姻生活中，使雙方都能得到聖化，並願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與天主合作，繼續他的造化工程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：產生新的生命（創</a:t>
            </a:r>
            <a:r>
              <a:rPr lang="en-US" altLang="zh-TW">
                <a:ea typeface="華康粗黑體" panose="020B0709000000000000" pitchFamily="49" charset="-120"/>
              </a:rPr>
              <a:t>1:27-28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所以婚姻聖事不單是二人的結合，而是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二人同時參與基督的救世計畫，手拉手、心連心地踏上人生的征途，在愛中延續生命、建設教會。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按照耶穌的教訓，婚姻聖事應該具有以下三個特點：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單一性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：即一夫一妻。（瑪</a:t>
            </a:r>
            <a:r>
              <a:rPr lang="en-US" altLang="zh-TW">
                <a:ea typeface="華康粗黑體" panose="020B0709000000000000" pitchFamily="49" charset="-120"/>
              </a:rPr>
              <a:t>19:4-5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忠實性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：即結婚的雙方互守信約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。（弗</a:t>
            </a:r>
            <a:r>
              <a:rPr lang="en-US" altLang="zh-TW" sz="2800">
                <a:ea typeface="華康粗黑體" panose="020B0709000000000000" pitchFamily="49" charset="-120"/>
              </a:rPr>
              <a:t>5:22-33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不可拆散性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：除非一方死亡，婚約永不可解除。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瑪</a:t>
            </a:r>
            <a:r>
              <a:rPr lang="en-US" altLang="zh-TW">
                <a:ea typeface="華康粗黑體" panose="020B0709000000000000" pitchFamily="49" charset="-120"/>
              </a:rPr>
              <a:t>19:6)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FB574D15-7BBA-4E5C-9B89-7A5FFFC0AB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男女雙方或一方是教友時，必須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到認可的教堂內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，並在神父和兩位證婚人前舉行婚禮。婚姻禮儀通常包括下列主要步驟：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公開表達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雙方的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自由選擇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，願意結為夫婦。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宣讀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婚姻盟誓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，互訂婚約，內容大致如下：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××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我如今鄭重承認你作我的丈夫（妻子），並許諾從今以後，無論環境順逆、疾病健康，我將永遠愛慕尊重你，終生不渝。願主垂鑒我的意願。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神職人員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主要證人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認可並祝福二人的婚約。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在婚姻禮儀中，真正的主角、真正的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聖事施行人是該對新人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，神職人員不過只是見證人。基督徒婚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0C3489F6-848B-4C00-991D-42A348753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姻自信可以「白首偕老」、永不分離，除了因為那是「天作之合」，有天主在永久扶持和保佑外，團體的互相勉勵和支持，也是十分重要的。</a:t>
            </a:r>
          </a:p>
          <a:p>
            <a:pPr algn="just" eaLnBrk="1">
              <a:lnSpc>
                <a:spcPts val="48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教友選擇與教友結婚，是值得鼓勵的。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身為基督徒父母，不單要負起生育子女的責任，並且要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以基督徒價值觀，教育他們的子女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。所以，結婚容易，承擔婚姻及家庭的義務卻不太容易。男女結婚前必須有適當的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婚前準備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，婚後也必須學習互相適應。</a:t>
            </a:r>
          </a:p>
          <a:p>
            <a:pPr algn="just" eaLnBrk="1">
              <a:lnSpc>
                <a:spcPts val="4000"/>
              </a:lnSpc>
              <a:spcBef>
                <a:spcPts val="10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人口問題是當前社會與世界的大問題，「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負責任的父母之道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en-US" altLang="zh-TW">
                <a:ea typeface="華康粗黑體" panose="020B0709000000000000" pitchFamily="49" charset="-120"/>
              </a:rPr>
              <a:t>(Responsible parenthood)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，和子女的幸福與教育等問題，都要求公教父母要有全面性的「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家庭計畫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just" eaLnBrk="1">
              <a:lnSpc>
                <a:spcPts val="4000"/>
              </a:lnSpc>
              <a:spcBef>
                <a:spcPts val="10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B6B47382-04A5-4F24-AD4F-888DA8CED5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2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你儂我儂，忒煞情多；情多處熱如火。把一塊泥，捻一個你，塑一個我。將咱兩個一齊打破，用水調和。再捻一個你，再塑一個我。從今以後，我泥中有你，你泥中有我。我與你生同一個衾，死同一個槨。</a:t>
            </a:r>
            <a:r>
              <a:rPr lang="en-US" altLang="zh-TW" sz="24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>
                <a:latin typeface="華康粗黑體" panose="020B0709000000000000" pitchFamily="49" charset="-120"/>
                <a:ea typeface="華康粗黑體" panose="020B0709000000000000" pitchFamily="49" charset="-120"/>
              </a:rPr>
              <a:t>管道昇：我儂詞</a:t>
            </a:r>
            <a:r>
              <a:rPr lang="en-US" altLang="zh-TW" sz="240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240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2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--------------------------------------------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婚姻是 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1+1=1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：因為二人成為一體；</a:t>
            </a: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1+1=3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：愛可以使人發揮潛能，使新人大過舊我。</a:t>
            </a: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1+1=2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：因為你就是你，我就是我，要學會互相接</a:t>
            </a:r>
            <a:b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納和欣賞！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ACC2DCB-31AE-478E-A3F5-D6F05B9DD2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 eaLnBrk="1"/>
            <a:r>
              <a:rPr lang="zh-TW" altLang="en-US" sz="35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有兩人決定離婚。他們之間沒有什麼大矛盾，但他們經常為一點小事都要吵幾天。男人賭氣出走，只留女人守著空蕩蕩的家。</a:t>
            </a:r>
          </a:p>
          <a:p>
            <a:pPr algn="l" eaLnBrk="1"/>
            <a:r>
              <a:rPr lang="zh-TW" altLang="en-US" sz="35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晚上，女人打開電腦，忽然收到一封先生發的郵件。</a:t>
            </a:r>
            <a:r>
              <a:rPr lang="zh-TW" altLang="en-US" sz="35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親愛的：你大概還記得在我們家附近的一條街上，有一對夫妻，丈夫是個孤兒，靠撿破爛為生；妻子是個精神病人，平時還好，發作起來就想往外面跑。剛才，我看到那個丈夫在街上拉著自己的妻子。妻子往外用力，丈夫往裏用力。他倆沒有任何爭吵，妻子的臉流露著的，是精神病人常有的那種瘋癲表情，而丈夫的臉上卻沒有任何無奈與煩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5970032B-7BB1-4B7C-845C-88DE00A84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indent="0" algn="just" eaLnBrk="1">
              <a:spcBef>
                <a:spcPct val="0"/>
              </a:spcBef>
              <a:buFontTx/>
              <a:buNone/>
            </a:pPr>
            <a:r>
              <a:rPr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我看到他們在街上來回拉著，路邊的人大概早已看慣了，所以都在大笑。可是我的淚卻不由自主的落了下來。</a:t>
            </a:r>
          </a:p>
          <a:p>
            <a:pPr marL="0" indent="0" algn="just" eaLnBrk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親愛的，他們連一件像樣的衣服都沒有，連一頓最一般的飯都成問題。但我看到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在這對只有一個人清醒的夫妻之間，那個清醒的人卻懂得要努力守住夫妻之道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。而我們生活無憂，兩個人都神志健全，為什麼反而做不到呢？</a:t>
            </a:r>
          </a:p>
          <a:p>
            <a:pPr marL="0" indent="0" algn="just" eaLnBrk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</a:t>
            </a:r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太太看到這個電郵，來不及關上電腦，就披上衣服，流著淚往外跑。她只想用最快的速度，實實在在地抱緊她最愛的人。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32A00B7-6044-44F9-B213-2E5E9524E9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just" eaLnBrk="1"/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你沒有做的事</a:t>
            </a:r>
          </a:p>
          <a:p>
            <a:pPr algn="just" eaLnBrk="1"/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有一個很普通的家庭，女兒</a:t>
            </a:r>
            <a:r>
              <a:rPr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4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歲時，父親應徵入伍去了打仗，不幸陣亡。母親一生未再嫁，只是經常翻出丈夫的照片，回憶著她和丈夫的關係。</a:t>
            </a:r>
          </a:p>
          <a:p>
            <a:pPr algn="just" eaLnBrk="1"/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許多年後，母親去世，女兒在一個收藏紀念品的小盒子裏，發現一段母親年輕時親筆寫的短文，題目叫</a:t>
            </a:r>
            <a:r>
              <a:rPr lang="en-US" altLang="zh-TW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《</a:t>
            </a:r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你沒有做到的事</a:t>
            </a:r>
            <a:r>
              <a:rPr lang="en-US" altLang="zh-TW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》</a:t>
            </a:r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：</a:t>
            </a:r>
          </a:p>
          <a:p>
            <a:pPr algn="just" eaLnBrk="1"/>
            <a:r>
              <a:rPr lang="zh-TW" altLang="en-US" sz="3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記得那一天，借過你的新車，而我撞壞了它，我以為你會罵我，但你沒有。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37562FF-FC54-4990-846B-EF5AE0523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indent="446088" algn="just" eaLnBrk="1">
              <a:buFontTx/>
              <a:buNone/>
            </a:pPr>
            <a:r>
              <a:rPr lang="en-US" altLang="zh-TW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記得那一次，我拖你去海灘，而你說天會雨，果然下了，我以為你會說</a:t>
            </a:r>
            <a:r>
              <a:rPr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我明明告訴你啦</a:t>
            </a:r>
            <a:r>
              <a:rPr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，但你沒有。</a:t>
            </a:r>
            <a:r>
              <a:rPr lang="zh-TW" altLang="en-US" sz="3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記得那一回，我忘記告訴你那個舞會是要穿禮服的，而你只穿牛仔褲到場，我以為你必然會埋怨我</a:t>
            </a:r>
            <a:r>
              <a:rPr lang="en-US" altLang="zh-TW" sz="3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3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但你沒有！</a:t>
            </a:r>
            <a:endParaRPr lang="en-US" altLang="zh-TW" sz="360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446088" algn="just" eaLnBrk="1">
              <a:buFontTx/>
              <a:buNone/>
            </a:pPr>
            <a:r>
              <a:rPr lang="en-US" altLang="zh-TW" sz="3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是的，有許多的事你全沒有做，因為你容忍我、「疼」我。有許多許多事我決心要回報，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我一直都把你當作已從戰場上回來了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雖然你沒有！</a:t>
            </a:r>
          </a:p>
          <a:p>
            <a:pPr marL="0" indent="446088" algn="just" eaLnBrk="1">
              <a:buFontTx/>
              <a:buNone/>
            </a:pPr>
            <a:r>
              <a:rPr lang="zh-TW" altLang="en-US" sz="3600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單憑這些回憶，已可使一個女人終身不再改嫁。這就是中國詩人所謂的「長相憶」。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2439</Words>
  <Application>Microsoft Office PowerPoint</Application>
  <PresentationFormat>如螢幕大小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Arial</vt:lpstr>
      <vt:lpstr>新細明體</vt:lpstr>
      <vt:lpstr>Calibri</vt:lpstr>
      <vt:lpstr>華康粗黑體</vt:lpstr>
      <vt:lpstr>華康黑體(P)-GB5</vt:lpstr>
      <vt:lpstr>華康儷中黑</vt:lpstr>
      <vt:lpstr>Wingdings</vt:lpstr>
      <vt:lpstr>預設簡報設計</vt:lpstr>
      <vt:lpstr>1_預設簡報設計</vt:lpstr>
      <vt:lpstr>2_預設簡報設計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305</cp:revision>
  <dcterms:created xsi:type="dcterms:W3CDTF">2008-05-09T13:42:49Z</dcterms:created>
  <dcterms:modified xsi:type="dcterms:W3CDTF">2024-04-15T08:33:57Z</dcterms:modified>
</cp:coreProperties>
</file>