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5" r:id="rId3"/>
  </p:sldMasterIdLst>
  <p:notesMasterIdLst>
    <p:notesMasterId r:id="rId28"/>
  </p:notesMasterIdLst>
  <p:sldIdLst>
    <p:sldId id="285" r:id="rId4"/>
    <p:sldId id="287" r:id="rId5"/>
    <p:sldId id="286" r:id="rId6"/>
    <p:sldId id="288" r:id="rId7"/>
    <p:sldId id="289" r:id="rId8"/>
    <p:sldId id="290" r:id="rId9"/>
    <p:sldId id="309" r:id="rId10"/>
    <p:sldId id="291" r:id="rId11"/>
    <p:sldId id="308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E57F5C2F-7D48-4EF2-B239-F8D8202E3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46F844A-1ABD-4EBA-99FC-C27DA083A8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F29F286-8437-44BD-A40E-0CE6626C4751}" type="datetimeFigureOut">
              <a:rPr lang="zh-HK" altLang="en-US"/>
              <a:pPr>
                <a:defRPr/>
              </a:pPr>
              <a:t>26/2/2024</a:t>
            </a:fld>
            <a:endParaRPr lang="zh-HK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96E76738-BFEE-4E70-BE35-49ECB9084E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5785BA89-EDF9-43CE-BA43-86ACB13AF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D4AE49-A9A0-4AA9-BA98-C5A3B96311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451D884-BA7A-4689-A6FF-3CC499A1C4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C93C70-0D47-4F2F-B698-A757829BE6C7}" type="slidenum">
              <a:rPr lang="zh-HK" altLang="en-US"/>
              <a:pPr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id="{75167950-7DCB-40B8-89F8-E3B650A9D3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id="{F1DF3C77-52A3-4296-AEAD-0A7FF3876C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id="{556FE494-4700-43FD-9050-D7CFA71C29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62C9D23-B930-4131-A925-B6B4C7C83F8D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6BE33E5-78C4-42E2-8551-5EF2973FFF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50DBB2F-A115-4ADC-AD0F-16DF81A81386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85C9B71-A110-4043-A505-4FD7423F18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0B8705C-6DD5-4856-AAA1-D8B4766D6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After plucking it out, the eagle will wait for a new beak to grow back and then it will pluck out its’ talons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43EDB5A3-2580-4F88-BF87-78A0D62029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978489F-B127-4749-9DCE-FD7DBDE6CA0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F6EA28F-4043-4D24-8233-A492391786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C14FEE60-CD86-41AF-B56F-FAF084A32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When its’ new talons grow back, the eagle starts plucking its’ old-aged feathers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8852D50-3CF2-4F9A-A834-1D1F0860D7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14929DC-ADFA-4BE9-9066-91A72048A686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D8D01EE5-0834-48A0-A9AA-B321EF82CE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34B3879F-DF16-4886-90AF-7F7089197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And after five months, the eagle takes its’ famous renewal flight and lives for ….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30 more years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47CDA9B-71CC-4F9E-AC0D-AA574E674D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914DF-BC11-45B0-B6DE-EA022296A3E9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C048961-B0A3-4EAD-AE03-DC028DA766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4A98247-50E7-4F4D-B9BE-733C85982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Why is renewal needed?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Many times, we have to retreat for awhile and start a renewal process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To continue taking successful flights, we sometimes need to get rid of memories, habits and other past traditions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Only freed from past burdens, can we take advantage of the valuable outcomes from a …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RENEWAL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91CAC61-04DB-485C-8FC5-71B458EFB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7C29FB1-C765-48ED-836B-C5D4EC01F266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73F78A3-6F76-4DA9-94A0-CF276E0E03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C9DF1FA-0FB0-46C5-87AD-05118191A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The eagle has the longest life-span of its’ species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7FC15D9C-8E51-419C-A40E-A0D4A4CC08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E3B9D1E-0E42-494B-BAFF-368D507C5AC0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8C190F7-6822-49C4-884D-ACB7182317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B895FFD-3893-4F3E-99AC-F2E6A8321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okay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5C48D70B-5AAF-429D-ABB5-358E45C25F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DDC2781-1F2F-4E57-8BB1-1E242157FA0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D572689-D29A-4321-A3F9-23308E93C6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A269C296-CEFF-4D03-8990-E17AEBD55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In its’ 40’s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Its’ long and flexible talons can no longer grab prey which serve as food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534E7120-0FFA-496B-B32E-69360ADF1D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A00F2DE-961D-4767-9F1B-8AB8DC49A82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F1DD881-51C4-4A6F-BB9C-44A5112D6B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CDF954BC-69B0-49AD-9F3B-551B981A9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Its’ long and sharp beak becomes bent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366B4B74-1C1E-4081-AB30-44BB79A155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AB5045D-28A4-4835-9472-CEED7564689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004D4A2-8FE3-41F7-A8EB-96995196A4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BEE801B-C18D-41C7-BC85-7B91A9CAF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Its’ old-aged and heavy wings, due to their thick feathers, become stuck to its’ chest and make it difficult to fly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94AEF58-D5E4-4978-B35D-7A48294DD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C583EFB-3837-450C-8369-C4F25B687745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0EDED3E-DEF5-4E29-B4A7-9F41C09188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3CD0DCE-4534-4842-AE5C-4FA56E037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okay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01B607F-E880-4444-ADE3-A0FE5587AD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515F41A-E531-4D8D-9C48-D1E6F6C1F224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A5F2EC9-0DA2-4893-89CC-CCFC813A97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BCA8632-0495-4E3B-B113-A81317CCF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The process requires that the eagle fly to a mountain top and sit on its’ nest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696FDD73-28E4-41F5-80FF-833F062556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F86A7C9-C6A7-4CC3-8D88-FC2BF3FB3947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6B85127-2BA1-4F74-B431-EA5C30E9B5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BBBC817-CAEC-42CD-B6DE-CBADEACF1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There the eagle knocks its’ beak against a rock until it plucks it out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931082-2274-4E60-851F-41412EF75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C750D2-E7A4-4DBE-9EEE-C6B0CBFD9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98CAC8-EFCD-48F3-8F15-2BCD0A234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6FD7A-D309-43C1-B712-F6924F27A2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87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7B54E8-F714-4866-8726-CD722FC3D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C35FF7-CA4C-42EB-8820-476343794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34DD7-0F92-4202-AF16-795B4BF3C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65EE7-2C71-41C0-AC7E-072B2C6780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984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FA71C8-A39C-4222-9C65-2BB09F0A3E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230DF7-DCBA-4731-8649-577963E51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346FA5-406F-4A51-BA35-49DA68D4E6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29CAC-A898-48FB-9ACF-EF67D4FF5F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546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E70452-F0D5-48E6-90C3-8F94705F58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8457F5-79EC-4CB1-A109-BA85B8C89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31555-3ADB-4B70-A7B6-491A37CE7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9015263D-02B4-4B5E-AB70-03375FECFE6E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143855684"/>
      </p:ext>
    </p:extLst>
  </p:cSld>
  <p:clrMapOvr>
    <a:masterClrMapping/>
  </p:clrMapOvr>
  <p:transition spd="med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631F4D-23CA-44CD-B361-3D8597283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F16DE-ACED-4AAF-9B51-1919D23AE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30DADC-9C71-461F-9AB2-6E3DC6BBD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EFF59817-339D-478D-8F13-01A6A45F0061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1839314407"/>
      </p:ext>
    </p:extLst>
  </p:cSld>
  <p:clrMapOvr>
    <a:masterClrMapping/>
  </p:clrMapOvr>
  <p:transition spd="med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4A0D9C-EEF3-4364-835B-CC41A872D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9FAA6E-1D39-43F5-9BDF-C2748E766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3D90B4-DED2-4879-8516-617606D16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61D44AB2-29C1-4179-B45E-778DB605849D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321584382"/>
      </p:ext>
    </p:extLst>
  </p:cSld>
  <p:clrMapOvr>
    <a:masterClrMapping/>
  </p:clrMapOvr>
  <p:transition spd="med"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B56AFD-3CC7-4453-9EAD-61A3E1B7F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48A62F-3DC2-4F1F-A720-65BFD5203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F66BAA-0C4A-4155-A961-4EDDCC1EF8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F949F97B-7F36-4737-AF0B-584511F48FC7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3292911003"/>
      </p:ext>
    </p:extLst>
  </p:cSld>
  <p:clrMapOvr>
    <a:masterClrMapping/>
  </p:clrMapOvr>
  <p:transition spd="med"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965A72E-F122-4C15-B983-E78BB4C26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97CA4D-DBD9-4CAC-AF52-E40B501B0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A8C4C60-757F-4F8B-A8FA-AB7038CAC5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26C55CF8-9A35-4A7B-8243-27765FFC4104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1041263266"/>
      </p:ext>
    </p:extLst>
  </p:cSld>
  <p:clrMapOvr>
    <a:masterClrMapping/>
  </p:clrMapOvr>
  <p:transition spd="med"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421A32-4894-4364-8AAD-45F525A9C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E89BC0-BBFF-4FE8-AE19-6D6CF5200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70FFE34-88E2-4BD0-9E15-9238CE3A4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C970CD72-CAE8-4731-B80C-0483AF15E4FB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1626008486"/>
      </p:ext>
    </p:extLst>
  </p:cSld>
  <p:clrMapOvr>
    <a:masterClrMapping/>
  </p:clrMapOvr>
  <p:transition spd="med"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F468B2-ACD2-4060-8358-BCF2CA049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13086A-2CC2-46C2-AF4B-460FA00FA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AA30B6-B156-42B7-BF55-4CE98F6698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5C9FF7AC-67BA-48D6-9F02-78339F49BD6C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1901653340"/>
      </p:ext>
    </p:extLst>
  </p:cSld>
  <p:clrMapOvr>
    <a:masterClrMapping/>
  </p:clrMapOvr>
  <p:transition spd="med"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240976-5C2E-4A5B-A50D-4A59CED5A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C482A-B2D8-4189-A328-47F67E071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C86B5E-E348-4762-9C69-519618C0CB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B78ABDE0-0547-4898-85BD-DB984DFCE640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1779259334"/>
      </p:ext>
    </p:extLst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5194DE-3211-4134-9CE5-83E5AAF7D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0D53E7-BBE9-42A1-847F-E4FF3FEC7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E276F-9878-460D-AA75-EF0D849E72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7F966-C045-45C1-9B24-83999CBEA0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7332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16E478-A82C-435B-80ED-AFB763FA9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75C8FD-937D-41B8-BC5B-0648D159D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9E537C-CF49-4672-B1BD-B9AAA8ABC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4F301BCA-1EA1-4E41-B3D8-3638D69A1652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804660034"/>
      </p:ext>
    </p:extLst>
  </p:cSld>
  <p:clrMapOvr>
    <a:masterClrMapping/>
  </p:clrMapOvr>
  <p:transition spd="med"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9E321D-0F1B-45DA-BF2B-A5141F375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CD176B-9F87-4789-991E-E6A0BF892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E4DE7-E871-4204-AAEE-DEE52704EA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3BD35F80-0706-48D5-8F36-ABE67A6123D6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27490983"/>
      </p:ext>
    </p:extLst>
  </p:cSld>
  <p:clrMapOvr>
    <a:masterClrMapping/>
  </p:clrMapOvr>
  <p:transition spd="med"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D056E2-3199-42CB-AB28-3D5B5A22BE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FC9832-ECD2-4732-86AF-47AD20DA8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BFA238-FD8E-4F16-BE91-57FCD4AE5A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F10F9FA8-2ABF-42FA-AC1E-FAE7F05B45EC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538043198"/>
      </p:ext>
    </p:extLst>
  </p:cSld>
  <p:clrMapOvr>
    <a:masterClrMapping/>
  </p:clrMapOvr>
  <p:transition spd="med">
    <p:zoom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BBE96A-8E49-42F4-B76B-5BBF6E65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40BED-61D8-4BC7-9375-2377A3243F34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4D2794-37C6-4228-BB6D-7B84FB3B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E99647-2C42-4F28-A58E-6AC954FD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32BBB-3960-4A49-99A4-49DD307605F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4841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AFC2D3-04A4-4280-9422-59E98A25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3B93D-6A04-4615-9B05-820B8904282C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43EC73-726A-49EA-BD86-BD1EE6E4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1FC4FC-48A5-4C9C-94CE-60B141B3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5B1FF-858C-4CD4-AF59-957C59E6EDC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9957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57F1A4-43C8-49F9-B85F-BDA642F4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EFFB0-C126-4694-8677-FE49A4AB7924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CA60B7-3DD7-4E2F-9CB6-DAB3D533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DA4A3F-9AB7-4BD4-9463-51C892E7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0F5A9-9285-4610-BA27-1C02810D692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50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9E4ACC7-C313-4734-A098-1532DC2A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0F6FE-D8B9-4517-8DC1-065E81F8CBB1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E497AFE-0E24-4CD5-A179-4E1A7515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899D234-29D6-40F8-B9BB-0ED5CA7F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29B5-AEC8-4993-AA73-46990A5E530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545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021F8F08-67FC-476F-A7CE-870F1DCF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F97B-6DE6-4B3A-A589-D72364B53666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9BFDF7E3-DF9D-418D-9C11-79EE545A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6FD3BFEC-5D2C-4E4B-8585-499B10F7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FFDE7-0D5E-44C6-AE90-3C221386F7E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9314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4D2956DD-8CFD-4BE9-B160-D5536631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44B8-7D1E-4F81-9988-07D05F3E3C06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DC44D95F-3C39-447E-903A-3F53D765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3ABFBCCD-BB13-43A9-B57B-2DC47900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DB291-2024-4884-A3C7-39A96B2EF6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257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CA51058F-28DD-46BB-9B14-530536F1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A35B9-782A-48F9-B5E4-E029E645F355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AB5E9F71-212A-4480-8F45-A4985D8A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95FE4F5F-3B05-4F74-B79E-E8BFABCE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F98BE-82BA-4DE5-BAD8-FA4FF35BAAA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3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EF9EC0-CC05-434D-A330-098BD3332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BC6022-4DE7-428E-A36B-F0C6DD1CA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60928-6C0A-4670-ACBD-F3A1A3C2E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D9DC0-69CB-4C3C-903A-54655048AAC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78609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F007D3F-A3E1-4805-BA69-D532EE3B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60A4E-2F78-4F76-8EDC-14FF0C9DB172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E7B268D-223D-43DB-8DFF-967478881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70E7A00-6878-4AD3-ADC6-E88D2EB14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C6032-6427-4A7D-9702-0EBE74083FE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2795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6F07E09-0EFC-43B5-AEC3-42D9CC76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A3C1D-8602-472B-8747-F6DB102E904C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6AAA04B-B4EF-4437-9BED-F7A79CE0A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B6B7236-4E39-4D7A-9860-E688D2BC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D0B27-98E7-4CFC-BD93-9AD40831033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0987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9D32BA-8A72-41F1-BA46-EE97FBF3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489D2-43E6-4398-85C5-60FA7E8398C7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CB1A19-AFBB-462E-B41E-EE3A40AA4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76F0265-1D3C-48CA-AAD9-A56D61B2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F3605-C0A2-4F27-86E8-1E3695CA510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141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9E4C0E-4551-4EE7-BD6A-69AF233C1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7768-8A00-4307-AA6D-CA04DFE1C99A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3288AD-7910-4C36-A95E-BEC9AB3B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53CD77-CFE5-48A5-8555-6906EA65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A50E1-A611-4624-A18C-DA6C2CE8171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73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E7A6C2-CB5E-4466-AF62-DA28C46341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0D8F5-486A-4839-ABC7-0E71117B52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00037A-7E5C-4085-8E0F-99087C83B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4357-D0D8-487E-9181-6079B42268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158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12B799-AF40-477C-A0A6-BFD4F88613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907234-5811-454B-AA4D-4D3905B42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77CC8E-CBAB-4FF9-98C0-AD29D843F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225D5-0C1F-4C0E-B59E-DB5A03D932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867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851D76-B7BE-4C12-9AA9-A0F5D586F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B97DE3-1C6E-4C41-9954-79462813BC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1DB7B4-2FB0-49BB-BE38-6F033227F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31C26-D652-41AC-8710-DC62311ABA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164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698EB9-41FD-4647-A2A3-777BF3C97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4A7F6A-ED92-497F-9B84-37607077C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372561-675C-42D8-8E6D-F680FEEF3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6370B-92F4-4156-B2C3-5BE7FABDE0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627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AF65DB-08FD-4EFD-AB9A-34FC3FC12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68309F-8E72-40C9-AAAE-55DB80CE4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58A551-6C42-4669-A86B-ACDB53E125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9306E-F30E-40A5-BE81-99465B7DA6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235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44EEF1-B1CE-4C80-83A3-B88A7CD5DE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603F3E-22E5-4C09-B993-93D3C41E8E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0B9C48-D182-40AA-83A2-01C25FCC8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392EA-6237-4C29-BDBD-96ECAFB9F52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205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9843BC-0F6F-44FC-ADEF-D3AD3FB58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020ADE-C875-41F0-846D-F7185E209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F185C5-8B5F-4564-9032-EC4BABF562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6D3602-6627-4845-8A5E-7FA6797E28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D85CBB-11B9-41FA-AC93-9FFB7EE835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0B7390-548D-4B3A-9CD6-934C8DB2803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5765F4D-B77E-4FC0-A323-C09B9A6B8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zh-TW"/>
              <a:t>Clique para editar o estilo do título mestre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2715D9D-3DE3-4D8C-9CB4-50060A5BE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zh-TW"/>
              <a:t>Clique para editar os estilos do texto mestre</a:t>
            </a:r>
          </a:p>
          <a:p>
            <a:pPr lvl="1"/>
            <a:r>
              <a:rPr lang="pt-BR" altLang="zh-TW"/>
              <a:t>Segundo nível</a:t>
            </a:r>
          </a:p>
          <a:p>
            <a:pPr lvl="2"/>
            <a:r>
              <a:rPr lang="pt-BR" altLang="zh-TW"/>
              <a:t>Terceiro nível</a:t>
            </a:r>
          </a:p>
          <a:p>
            <a:pPr lvl="3"/>
            <a:r>
              <a:rPr lang="pt-BR" altLang="zh-TW"/>
              <a:t>Quarto nível</a:t>
            </a:r>
          </a:p>
          <a:p>
            <a:pPr lvl="4"/>
            <a:r>
              <a:rPr lang="pt-BR" altLang="zh-TW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550E127-C3DD-4AC7-89E2-313EB138BE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DE79492-F607-4DA5-98E9-D6AF2C6184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906D3A-860E-46B8-96EE-04CD35089E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62C61BE-80FD-4712-B322-11183ADE5D5C}" type="slidenum">
              <a:rPr lang="zh-TW" altLang="pt-BR"/>
              <a:pPr/>
              <a:t>‹#›</a:t>
            </a:fld>
            <a:endParaRPr lang="pt-B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版面配置區 1">
            <a:extLst>
              <a:ext uri="{FF2B5EF4-FFF2-40B4-BE49-F238E27FC236}">
                <a16:creationId xmlns:a16="http://schemas.microsoft.com/office/drawing/2014/main" id="{49DDD4B1-A4E2-4EBD-9830-30A3C07CBC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文字版面配置區 2">
            <a:extLst>
              <a:ext uri="{FF2B5EF4-FFF2-40B4-BE49-F238E27FC236}">
                <a16:creationId xmlns:a16="http://schemas.microsoft.com/office/drawing/2014/main" id="{75C6B444-3F97-49A8-87FF-7F1FD33A59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456AE5-F4AA-403E-9F1B-87AB1E346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88B1AD-5496-4BF2-8490-C18444672FF6}" type="datetimeFigureOut">
              <a:rPr lang="zh-TW" altLang="en-US"/>
              <a:pPr>
                <a:defRPr/>
              </a:pPr>
              <a:t>2024/2/26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440661-137F-4FE6-9BD2-7B0F31B91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90E046-231D-4112-9808-D85AF3B7D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27CD401-681F-4B89-BEAE-EEE673A9492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>
            <a:extLst>
              <a:ext uri="{FF2B5EF4-FFF2-40B4-BE49-F238E27FC236}">
                <a16:creationId xmlns:a16="http://schemas.microsoft.com/office/drawing/2014/main" id="{C3E16F69-B335-4EB9-B138-909F416C1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38.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修好聖事</a:t>
            </a:r>
            <a:r>
              <a:rPr lang="en-US" altLang="zh-HK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告解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修好聖事也稱為修和聖事、悔改聖事、懺悔聖事、寬恕聖事、和好聖事、告解聖事。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告解或修好聖事的目的，並不單純在個人悔改及獲得罪之赦，更在乎彰顯上主的仁慈，並藉此而感受到和領會到天父的慈愛。告解也是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教友在洗禮後獲得罪赦的正常途徑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一、修好聖事的聖經根據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若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20:21-23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。天主教認為這段聖經的含義非常清楚、直接：主復活後顯現給門徒，給了他們聖神的恩典，正式委任了他們去繼承自己的使命，並給他們赦罪的權柄。</a:t>
            </a:r>
            <a:b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BFF3109-6EB0-4735-B0AD-C42CBC604D0B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15888"/>
          <a:ext cx="8572500" cy="671036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47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修 好 聖 事 程 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97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接待懺悔者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右面說話只屬舉例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1925" indent="-14605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61925" marR="0" lvl="0" indent="-146050" algn="l" defTabSz="914400" rtl="0" eaLnBrk="1" fontAlgn="base" latinLnBrk="0" hangingPunct="0">
                        <a:lnSpc>
                          <a:spcPts val="33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教友到神父前坐下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或跪下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，劃十字聖號。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  <a:p>
                      <a:pPr marL="161925" marR="0" lvl="0" indent="-146050" algn="l" defTabSz="914400" rtl="0" eaLnBrk="1" fontAlgn="base" latinLnBrk="0" hangingPunct="0">
                        <a:lnSpc>
                          <a:spcPts val="33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教友：「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請神父祝福，我是一個罪人，願</a:t>
                      </a:r>
                      <a:b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</a:b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     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在教會內悔改。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  <a:p>
                      <a:pPr marL="161925" marR="0" lvl="0" indent="-14605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司鐸：「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願主啟發你的心，使你能誠心懺悔，誠實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  <a:p>
                      <a:pPr marL="161925" marR="0" lvl="0" indent="-14605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        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告明。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721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聖經選讀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教友的悔改乃由於聖經（基督）的感召，應按聖經精神革新自己的生活。修好聖事程式中有讀經一項，但由於時間關係，教友可於告明前先閱聖經。</a:t>
                      </a:r>
                      <a:endParaRPr kumimoji="0" lang="zh-TW" altLang="zh-HK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275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3.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告罪</a:t>
                      </a:r>
                      <a:r>
                        <a:rPr kumimoji="0" lang="en-US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告明</a:t>
                      </a:r>
                      <a:br>
                        <a:rPr kumimoji="0" lang="en-US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</a:b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交談式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首先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述明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上次領受修好聖事的大約時間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，然後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扼要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講述自己的罪或缺失，最好能點明犯罪的原因。也可以只說一兩項自覺最遺憾的過失。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  <a:p>
                      <a:pPr marL="15875" marR="0" lvl="0" indent="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（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大罪則要全部告明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）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721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4.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司鐸勸告和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  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給補贖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教友應以信德眼光接納司鐸的指導，視之為上主的教訓。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6D4B05F-E91E-4F8E-8325-33925DC3D9BC}"/>
              </a:ext>
            </a:extLst>
          </p:cNvPr>
          <p:cNvGraphicFramePr>
            <a:graphicFrameLocks noGrp="1"/>
          </p:cNvGraphicFramePr>
          <p:nvPr/>
        </p:nvGraphicFramePr>
        <p:xfrm>
          <a:off x="357188" y="285750"/>
          <a:ext cx="8572500" cy="6126163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8000">
                <a:tc>
                  <a:txBody>
                    <a:bodyPr/>
                    <a:lstStyle>
                      <a:lvl1pPr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5.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念悔罪經表</a:t>
                      </a:r>
                      <a:endParaRPr kumimoji="0" lang="en-US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 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示懺悔</a:t>
                      </a:r>
                      <a:endParaRPr kumimoji="0" lang="en-US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稍大聲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念</a:t>
                      </a: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上等痛悔經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「吾主耶穌基利斯督，造我養我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……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」；或任何「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自發性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」的表示懺悔的話，如：「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主，求你寬恕我，因為我是罪人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b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</a:b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      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等等。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188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6.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司鐸高聲誦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 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念赦罪經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司鐸念赦罪經時可在教友頭上覆手（或舉手呈降福狀）；在司鐸舉手降福時，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教友亦同時劃十字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，並等司鐸念完赦罪經後高聲答：「</a:t>
                      </a: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亞孟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」。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1788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7.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頌謝天主</a:t>
                      </a:r>
                      <a:endParaRPr kumimoji="0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 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仁慈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司鐸：「</a:t>
                      </a: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天主已經寬恕了你，平安回去吧！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       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（或說：「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天主保佑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」）</a:t>
                      </a:r>
                    </a:p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教友答：「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感謝天主！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(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或「天主保佑」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)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188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8.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懺悔者退去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做補贖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做司鐸規定的「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補贖</a:t>
                      </a: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（念某些經文，或作某些像徵悔改的行為），作為徹底皈依上主的標記。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GM 3x4Bkg">
            <a:extLst>
              <a:ext uri="{FF2B5EF4-FFF2-40B4-BE49-F238E27FC236}">
                <a16:creationId xmlns:a16="http://schemas.microsoft.com/office/drawing/2014/main" id="{D8E45B69-6309-41B3-AE3F-0DE2ED4A6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5588" cy="717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>
            <a:extLst>
              <a:ext uri="{FF2B5EF4-FFF2-40B4-BE49-F238E27FC236}">
                <a16:creationId xmlns:a16="http://schemas.microsoft.com/office/drawing/2014/main" id="{70729B6F-8581-4824-B629-AFF1478431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565400"/>
            <a:ext cx="7772400" cy="1871663"/>
          </a:xfrm>
        </p:spPr>
        <p:txBody>
          <a:bodyPr/>
          <a:lstStyle/>
          <a:p>
            <a:r>
              <a:rPr lang="en-US" altLang="zh-TW" b="1" i="1">
                <a:solidFill>
                  <a:schemeClr val="bg1"/>
                </a:solidFill>
                <a:ea typeface="新細明體" panose="02020500000000000000" pitchFamily="18" charset="-120"/>
              </a:rPr>
              <a:t>The story of the eagle…</a:t>
            </a:r>
            <a:br>
              <a:rPr lang="en-US" altLang="zh-TW" b="1" i="1">
                <a:solidFill>
                  <a:schemeClr val="bg1"/>
                </a:solidFill>
                <a:ea typeface="新細明體" panose="02020500000000000000" pitchFamily="18" charset="-120"/>
              </a:rPr>
            </a:b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蒼 鷹 的 故 事 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</a:p>
        </p:txBody>
      </p:sp>
    </p:spTree>
  </p:cSld>
  <p:clrMapOvr>
    <a:masterClrMapping/>
  </p:clrMapOvr>
  <p:transition spd="med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guia18">
            <a:extLst>
              <a:ext uri="{FF2B5EF4-FFF2-40B4-BE49-F238E27FC236}">
                <a16:creationId xmlns:a16="http://schemas.microsoft.com/office/drawing/2014/main" id="{DE336B34-A501-4B5D-BB5A-BF503A7B1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>
            <a:extLst>
              <a:ext uri="{FF2B5EF4-FFF2-40B4-BE49-F238E27FC236}">
                <a16:creationId xmlns:a16="http://schemas.microsoft.com/office/drawing/2014/main" id="{06362919-C983-4CA4-86CD-5275FEF42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41888"/>
            <a:ext cx="8893175" cy="1220787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The eagle has the longest life-span of its’ species</a:t>
            </a:r>
            <a:r>
              <a:rPr kumimoji="0" lang="en-US" altLang="zh-TW" sz="36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kumimoji="0" lang="zh-TW" altLang="en-US" sz="3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蒼鷹是牠同類中最長壽的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7" descr="águia cabeçabranca">
            <a:extLst>
              <a:ext uri="{FF2B5EF4-FFF2-40B4-BE49-F238E27FC236}">
                <a16:creationId xmlns:a16="http://schemas.microsoft.com/office/drawing/2014/main" id="{BAC7005F-FA14-4EC1-82A8-BBDD348C7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B96CD195-AE4B-4202-9769-5FE83F3BE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9144000" cy="186055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But to reach this age, the  eagle must make a hard decision</a:t>
            </a:r>
            <a:r>
              <a:rPr kumimoji="0" lang="en-US" altLang="zh-TW" sz="3600" b="1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但為能達到這歲數，蒼鷹要做一個很艱難的決定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70FA8E5-92C0-42F5-8C6A-E2EE88E11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671513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It can live up to</a:t>
            </a:r>
            <a:r>
              <a:rPr kumimoji="0" lang="en-US" altLang="zh-TW" sz="36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TW" sz="3600" b="1">
                <a:solidFill>
                  <a:srgbClr val="FFFF00"/>
                </a:solidFill>
                <a:latin typeface="Arial" panose="020B0604020202020204" pitchFamily="34" charset="0"/>
              </a:rPr>
              <a:t>70 years </a:t>
            </a:r>
            <a:r>
              <a:rPr kumimoji="0" lang="zh-TW" altLang="en-US" sz="3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牠能活到</a:t>
            </a:r>
            <a:r>
              <a:rPr kumimoji="0" lang="zh-TW" altLang="en-US" sz="3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七十歲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  <p:bldP spid="410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aguia unhas">
            <a:extLst>
              <a:ext uri="{FF2B5EF4-FFF2-40B4-BE49-F238E27FC236}">
                <a16:creationId xmlns:a16="http://schemas.microsoft.com/office/drawing/2014/main" id="{2CC8DE80-F69F-434F-86CC-09C4CEE41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3A07B8DF-95A0-4745-99D3-5EA76EE23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65700"/>
            <a:ext cx="8709025" cy="1800225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牠的利爪不能替牠抓食物了</a:t>
            </a:r>
            <a:r>
              <a:rPr kumimoji="0" lang="zh-TW" altLang="en-US" sz="36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Its’ long and flexible talons can no longer grab prey which serves as food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64FBD3F-E271-425C-B16F-628029A1E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6580188" cy="708025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pt-BR" altLang="zh-TW" sz="4000" b="1">
                <a:solidFill>
                  <a:srgbClr val="FFFF00"/>
                </a:solidFill>
                <a:latin typeface="Arial" panose="020B0604020202020204" pitchFamily="34" charset="0"/>
              </a:rPr>
              <a:t>In</a:t>
            </a:r>
            <a:r>
              <a:rPr kumimoji="0" lang="en-US" altLang="zh-TW" sz="4000" b="1">
                <a:solidFill>
                  <a:srgbClr val="FFFF00"/>
                </a:solidFill>
                <a:latin typeface="Arial" panose="020B0604020202020204" pitchFamily="34" charset="0"/>
              </a:rPr>
              <a:t>its’</a:t>
            </a:r>
            <a:r>
              <a:rPr kumimoji="0" lang="pt-BR" altLang="zh-TW" sz="4000" b="1">
                <a:solidFill>
                  <a:srgbClr val="FFFF00"/>
                </a:solidFill>
                <a:latin typeface="Arial" panose="020B0604020202020204" pitchFamily="34" charset="0"/>
              </a:rPr>
              <a:t> 40’s</a:t>
            </a:r>
            <a:r>
              <a:rPr kumimoji="0" lang="zh-TW" altLang="pt-BR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在牠大約四十歲時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8" descr="aguia dourada">
            <a:extLst>
              <a:ext uri="{FF2B5EF4-FFF2-40B4-BE49-F238E27FC236}">
                <a16:creationId xmlns:a16="http://schemas.microsoft.com/office/drawing/2014/main" id="{99C545C8-FE72-4E9C-B525-DF1616E1D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C94C68CE-4B6E-4D96-A475-CC8C11C0B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125095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牠的長而銳利的咀己變得彎曲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Its’ long and sharp beak becomes bent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8" descr="aguia na pedra1">
            <a:extLst>
              <a:ext uri="{FF2B5EF4-FFF2-40B4-BE49-F238E27FC236}">
                <a16:creationId xmlns:a16="http://schemas.microsoft.com/office/drawing/2014/main" id="{2163B033-6C21-493E-9191-BC8695022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7F39AE8D-215B-44F8-8FBA-3945055F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49225"/>
            <a:ext cx="8763000" cy="17399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Its’ old-aged and heavy wings, due to their thick feathers, become stuck to its’ chest and make it difficult to fly</a:t>
            </a:r>
          </a:p>
        </p:txBody>
      </p:sp>
      <p:sp>
        <p:nvSpPr>
          <p:cNvPr id="31748" name="Text Box 10">
            <a:extLst>
              <a:ext uri="{FF2B5EF4-FFF2-40B4-BE49-F238E27FC236}">
                <a16:creationId xmlns:a16="http://schemas.microsoft.com/office/drawing/2014/main" id="{6BB908B1-9B57-45DA-8742-59F9B2749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69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zh-TW" altLang="en-US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牠垂老的年紀和厚重的羽毛讓牠不能再高飛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aguia neve">
            <a:extLst>
              <a:ext uri="{FF2B5EF4-FFF2-40B4-BE49-F238E27FC236}">
                <a16:creationId xmlns:a16="http://schemas.microsoft.com/office/drawing/2014/main" id="{6423F579-5DDC-4373-8DCB-366D638F7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>
            <a:extLst>
              <a:ext uri="{FF2B5EF4-FFF2-40B4-BE49-F238E27FC236}">
                <a16:creationId xmlns:a16="http://schemas.microsoft.com/office/drawing/2014/main" id="{E6869F2F-24EB-4A9D-8B7B-56CC22DC4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87950"/>
            <a:ext cx="9258300" cy="1570038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>
                <a:solidFill>
                  <a:srgbClr val="FFFFFF"/>
                </a:solidFill>
                <a:latin typeface="Arial" panose="020B0604020202020204" pitchFamily="34" charset="0"/>
              </a:rPr>
              <a:t>Then,  the eagle is left with only two options:</a:t>
            </a:r>
            <a:r>
              <a:rPr kumimoji="0" lang="en-US" altLang="zh-TW">
                <a:solidFill>
                  <a:srgbClr val="FFFF00"/>
                </a:solidFill>
                <a:latin typeface="Arial" panose="020B0604020202020204" pitchFamily="34" charset="0"/>
              </a:rPr>
              <a:t>die</a:t>
            </a:r>
            <a:r>
              <a:rPr kumimoji="0" lang="en-US" altLang="zh-TW">
                <a:solidFill>
                  <a:srgbClr val="FFFFFF"/>
                </a:solidFill>
                <a:latin typeface="Arial" panose="020B0604020202020204" pitchFamily="34" charset="0"/>
              </a:rPr>
              <a:t> or go through a painful process of change which lasts</a:t>
            </a:r>
            <a:r>
              <a:rPr kumimoji="0" lang="en-US" altLang="zh-TW">
                <a:solidFill>
                  <a:srgbClr val="FFFF00"/>
                </a:solidFill>
                <a:latin typeface="Arial" panose="020B0604020202020204" pitchFamily="34" charset="0"/>
              </a:rPr>
              <a:t>150 days.</a:t>
            </a:r>
          </a:p>
        </p:txBody>
      </p:sp>
      <p:sp>
        <p:nvSpPr>
          <p:cNvPr id="32772" name="Text Box 5">
            <a:extLst>
              <a:ext uri="{FF2B5EF4-FFF2-40B4-BE49-F238E27FC236}">
                <a16:creationId xmlns:a16="http://schemas.microsoft.com/office/drawing/2014/main" id="{C2F20EA9-D687-44A5-B68E-692062DB9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2627312" cy="422116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zh-TW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這時牠只有兩個選擇：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死亡</a:t>
            </a:r>
            <a:r>
              <a:rPr kumimoji="0" lang="zh-TW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，或者經過</a:t>
            </a:r>
            <a:r>
              <a:rPr kumimoji="0" lang="en-US" altLang="zh-TW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150</a:t>
            </a:r>
            <a:r>
              <a:rPr kumimoji="0" lang="zh-TW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天痛苦的蛻變後</a:t>
            </a:r>
            <a:r>
              <a:rPr kumimoji="0" lang="zh-TW" altLang="en-US" sz="5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重生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nimBg="1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aguia montanha">
            <a:extLst>
              <a:ext uri="{FF2B5EF4-FFF2-40B4-BE49-F238E27FC236}">
                <a16:creationId xmlns:a16="http://schemas.microsoft.com/office/drawing/2014/main" id="{C1846E3A-446F-4E86-9E4F-E90C10277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31936368-5864-490F-A735-57BD97A0A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1052513"/>
            <a:ext cx="4191000" cy="4667250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The process requires that the eagle fly to a mountain top and sit on its’ nest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這過程要求蒼鷹飛到一座山頂，坐在一個鳥巢上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副標題 2">
            <a:extLst>
              <a:ext uri="{FF2B5EF4-FFF2-40B4-BE49-F238E27FC236}">
                <a16:creationId xmlns:a16="http://schemas.microsoft.com/office/drawing/2014/main" id="{3C6FA22D-6DF9-4595-A5B3-E54374D55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基督教朋友沒有告解（修好）聖事，因為他們認為赦罪是天主的事，人無權赦罪。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我們也不相信人有赦罪的權柄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，這權柄是基督交給門徒及他們的繼承者的。依聖事的觀念，基督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昔日曾用他的手（肉身的標記）去赦罪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，今日，他願意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用神父的手（聖事的標記）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去赦罪。有赦罪權的，仍然是基督自己。在基督的意願和安排中，我們這些活於二千年後的人，仍然有幸好像二千年前的猶太人一樣，可以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接觸到基督，獲得他慈愛的寬赦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二、修好聖事的團體幅度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上主的意願是要人彼此扶持、互相幫助、互為中保，並透過人去分施上主的恩寵。所以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上主亦願</a:t>
            </a: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aguia na pedra">
            <a:extLst>
              <a:ext uri="{FF2B5EF4-FFF2-40B4-BE49-F238E27FC236}">
                <a16:creationId xmlns:a16="http://schemas.microsoft.com/office/drawing/2014/main" id="{783C0F78-B86E-43D6-985B-8B130BA36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DC0A9680-4130-4902-9F42-F34EC4B04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5413"/>
            <a:ext cx="8839200" cy="17399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There the eagle knocks its’ beak against a rock until it plucks it out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蒼鷹要用咀去敲石頭，直至牠的咀崩掉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75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 autoUpdateAnimBg="0" advAuto="5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aguia na pedra">
            <a:extLst>
              <a:ext uri="{FF2B5EF4-FFF2-40B4-BE49-F238E27FC236}">
                <a16:creationId xmlns:a16="http://schemas.microsoft.com/office/drawing/2014/main" id="{53BED307-3532-49BB-9484-6CEAE27DF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89674F99-6D39-44D2-8B38-189F0FC4C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25413"/>
            <a:ext cx="8801100" cy="94615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800">
                <a:solidFill>
                  <a:srgbClr val="FFFFFF"/>
                </a:solidFill>
                <a:latin typeface="Arial" panose="020B0604020202020204" pitchFamily="34" charset="0"/>
              </a:rPr>
              <a:t>After plucking it out, the eagle will wait for a new beak to grow back and then it will pluck out its’ talons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43BA7503-3C57-4CC5-8E00-B5100DE27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876925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kumimoji="0" lang="zh-TW" altLang="en-US" sz="2400">
              <a:solidFill>
                <a:srgbClr val="000000"/>
              </a:solidFill>
            </a:endParaRP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939FA2CA-9185-4319-B2B3-C2E0631E7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949950"/>
            <a:ext cx="7632700" cy="57943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3333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然後蒼鷹等新咀長出，再用咀去拔掉利爪</a:t>
            </a:r>
            <a:endParaRPr kumimoji="0" lang="en-US" altLang="zh-TW">
              <a:solidFill>
                <a:srgbClr val="3333CC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 autoUpdateAnimBg="0" advAuto="5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9" descr="eagle07">
            <a:extLst>
              <a:ext uri="{FF2B5EF4-FFF2-40B4-BE49-F238E27FC236}">
                <a16:creationId xmlns:a16="http://schemas.microsoft.com/office/drawing/2014/main" id="{B9E7E6B3-BB2E-40B5-8785-4658BC3F4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Rectangle 10">
            <a:extLst>
              <a:ext uri="{FF2B5EF4-FFF2-40B4-BE49-F238E27FC236}">
                <a16:creationId xmlns:a16="http://schemas.microsoft.com/office/drawing/2014/main" id="{642446A3-5E1D-4AEA-A5CD-D1407982E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4984750"/>
            <a:ext cx="8839200" cy="17399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pt-BR" sz="3600" b="1">
                <a:solidFill>
                  <a:srgbClr val="FFFFFF"/>
                </a:solidFill>
                <a:latin typeface="Arial" panose="020B0604020202020204" pitchFamily="34" charset="0"/>
              </a:rPr>
              <a:t>   </a:t>
            </a:r>
            <a:r>
              <a:rPr kumimoji="0" lang="en-US" altLang="zh-TW">
                <a:solidFill>
                  <a:srgbClr val="FFFFFF"/>
                </a:solidFill>
                <a:latin typeface="Arial" panose="020B0604020202020204" pitchFamily="34" charset="0"/>
              </a:rPr>
              <a:t>When its’ new talons grow back, the eagle starts plucking its’ old-aged feathers</a:t>
            </a:r>
            <a:r>
              <a:rPr kumimoji="0" lang="en-US" altLang="zh-TW" sz="36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新爪長出後，再用新爪拔去舊羽毛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143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75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build="p" animBg="1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0" descr="aguia voando">
            <a:extLst>
              <a:ext uri="{FF2B5EF4-FFF2-40B4-BE49-F238E27FC236}">
                <a16:creationId xmlns:a16="http://schemas.microsoft.com/office/drawing/2014/main" id="{E35220E4-2C3C-4E7F-BC16-126F13365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>
            <a:extLst>
              <a:ext uri="{FF2B5EF4-FFF2-40B4-BE49-F238E27FC236}">
                <a16:creationId xmlns:a16="http://schemas.microsoft.com/office/drawing/2014/main" id="{586C2E0F-197D-4A95-BCE6-D11FF5EB5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05488"/>
            <a:ext cx="9144000" cy="823912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pt-BR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然後，</a:t>
            </a:r>
            <a:r>
              <a:rPr kumimoji="0" lang="zh-TW" altLang="pt-BR" sz="4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再活</a:t>
            </a:r>
            <a:r>
              <a:rPr kumimoji="0" lang="pt-BR" altLang="zh-TW" sz="4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30</a:t>
            </a:r>
            <a:r>
              <a:rPr kumimoji="0" lang="zh-TW" altLang="pt-BR" sz="4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年</a:t>
            </a: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！</a:t>
            </a:r>
            <a:r>
              <a:rPr kumimoji="0" lang="pt-BR" altLang="zh-TW" sz="4000">
                <a:solidFill>
                  <a:srgbClr val="FFFFFF"/>
                </a:solidFill>
                <a:latin typeface="Arial" panose="020B0604020202020204" pitchFamily="34" charset="0"/>
              </a:rPr>
              <a:t>30 more</a:t>
            </a:r>
            <a:r>
              <a:rPr kumimoji="0" lang="en-US" altLang="zh-TW" sz="4000">
                <a:solidFill>
                  <a:srgbClr val="FFFFFF"/>
                </a:solidFill>
                <a:latin typeface="Arial" panose="020B0604020202020204" pitchFamily="34" charset="0"/>
              </a:rPr>
              <a:t>years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934D6225-E625-48C9-9D43-6FBDFDB68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3375"/>
            <a:ext cx="8915400" cy="1800225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And after</a:t>
            </a:r>
            <a:r>
              <a:rPr kumimoji="0" lang="en-US" altLang="zh-TW" sz="3600">
                <a:solidFill>
                  <a:srgbClr val="FFFF00"/>
                </a:solidFill>
                <a:latin typeface="Arial" panose="020B0604020202020204" pitchFamily="34" charset="0"/>
              </a:rPr>
              <a:t>fivemonths</a:t>
            </a: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, the eagle takes its’ famous flight of rebirth and lives for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五個月後，蒼鷹開始牠的再生之旅</a:t>
            </a:r>
            <a:endParaRPr kumimoji="0" lang="zh-TW" altLang="pt-BR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791F70E5-1C32-482D-9EC8-4BF8F5DA8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238" y="7786688"/>
            <a:ext cx="4459287" cy="823912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pt-BR" altLang="zh-TW" sz="4800" b="1">
                <a:solidFill>
                  <a:srgbClr val="FFFFFF"/>
                </a:solidFill>
                <a:latin typeface="Arial" panose="020B0604020202020204" pitchFamily="34" charset="0"/>
              </a:rPr>
              <a:t>30 more</a:t>
            </a:r>
            <a:r>
              <a:rPr kumimoji="0" lang="en-US" altLang="zh-TW" sz="4800" b="1">
                <a:solidFill>
                  <a:srgbClr val="FFFFFF"/>
                </a:solidFill>
                <a:latin typeface="Arial" panose="020B0604020202020204" pitchFamily="34" charset="0"/>
              </a:rPr>
              <a:t>years</a:t>
            </a:r>
            <a:r>
              <a:rPr kumimoji="0" lang="pt-BR" altLang="zh-TW" sz="4800" b="1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  <p:bldP spid="15371" grpId="0" animBg="1" autoUpdateAnimBg="0"/>
      <p:bldP spid="15372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4C61638-5BEE-4418-968A-A19F82B34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052513"/>
            <a:ext cx="8137525" cy="954087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FFFF"/>
                </a:solidFill>
                <a:latin typeface="Arial" panose="020B0604020202020204" pitchFamily="34" charset="0"/>
              </a:rPr>
              <a:t>Many times, in order to survive we have to start a change process.</a:t>
            </a:r>
            <a:r>
              <a:rPr kumimoji="0" lang="pt-BR" altLang="zh-TW" sz="2400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  <a:r>
              <a:rPr kumimoji="0" lang="zh-TW" altLang="pt-BR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許多時，為了生存，我們都要變</a:t>
            </a:r>
            <a:r>
              <a:rPr kumimoji="0" lang="zh-TW" altLang="pt-BR" sz="24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                   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DA92127-73A7-42DD-BB0E-DCF7AB78F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138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 b="1">
                <a:solidFill>
                  <a:srgbClr val="FFFF00"/>
                </a:solidFill>
                <a:latin typeface="Arial" panose="020B0604020202020204" pitchFamily="34" charset="0"/>
              </a:rPr>
              <a:t>Why is changeneeded</a:t>
            </a:r>
            <a:r>
              <a:rPr kumimoji="0" lang="pt-BR" altLang="zh-TW" sz="3600" b="1">
                <a:solidFill>
                  <a:srgbClr val="FFFF00"/>
                </a:solidFill>
                <a:latin typeface="Arial" panose="020B0604020202020204" pitchFamily="34" charset="0"/>
              </a:rPr>
              <a:t>?</a:t>
            </a:r>
            <a:r>
              <a:rPr kumimoji="0" lang="zh-TW" altLang="pt-BR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為什麼要變？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33E9B17-E359-4FCE-82F7-0AE9FDAC8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0800"/>
            <a:ext cx="9144000" cy="954088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FFFF"/>
                </a:solidFill>
                <a:latin typeface="Arial" panose="020B0604020202020204" pitchFamily="34" charset="0"/>
              </a:rPr>
              <a:t>We sometimes need to get rid of old memories, habits and other past traditions.  </a:t>
            </a:r>
            <a:r>
              <a:rPr kumimoji="0" lang="zh-TW" altLang="en-US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有時也要</a:t>
            </a:r>
            <a:r>
              <a:rPr kumimoji="0"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放棄舊的記憶、習慣、傳統</a:t>
            </a:r>
            <a:endParaRPr kumimoji="0"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14B18275-C830-417F-B4A8-ED38F1253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589588"/>
            <a:ext cx="8785225" cy="954087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FFFF"/>
                </a:solidFill>
                <a:latin typeface="Arial" panose="020B0604020202020204" pitchFamily="34" charset="0"/>
              </a:rPr>
              <a:t>Only freed from past burdens, can we take advantage of the present  </a:t>
            </a:r>
            <a:r>
              <a:rPr kumimoji="0"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只有擺脫舊束縛，我們才能掌握現在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 autoUpdateAnimBg="0"/>
      <p:bldP spid="22532" grpId="0" autoUpdateAnimBg="0"/>
      <p:bldP spid="22534" grpId="0" animBg="1" autoUpdateAnimBg="0"/>
      <p:bldP spid="2253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副標題 2">
            <a:extLst>
              <a:ext uri="{FF2B5EF4-FFF2-40B4-BE49-F238E27FC236}">
                <a16:creationId xmlns:a16="http://schemas.microsoft.com/office/drawing/2014/main" id="{15054015-F181-41AF-A8A8-FF066862C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我們在一般狀況下，藉人而獲得赦罪的恩寵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人犯罪，總是因為得罪人而得罪天主，並因得罪天主而得罪人。既然犯罪與人有關，所以修好、懺悔、赦罪亦應與人有關。因此天主教徒願意與主修好時，也同時願意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在教會內與主、與人、與教會修好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神職的角色，是一方面代表教會接納罪人回頭，同時也代表基督，勸勉和寬恕罪人。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在告解聖事中，尤其在集體悔改禮儀時，我們可以很清楚的看到天主教信仰的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團體幅度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。如果罪有一種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全體性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共業性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，能夠使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人類關係及天人關係破裂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，使人類進入了一種連鎖性的、互相傷害的困局裡，那麼，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悔改便也應有一些團體的因素，顯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出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副標題 2">
            <a:extLst>
              <a:ext uri="{FF2B5EF4-FFF2-40B4-BE49-F238E27FC236}">
                <a16:creationId xmlns:a16="http://schemas.microsoft.com/office/drawing/2014/main" id="{B65D7D55-1F8D-43CB-AF76-1F840C7AB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天人合一、人人合一的喜悅，而不單是個人在心內直接向上主懺悔而已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。這也許是基督建立修好聖事的深意吧？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三、其它赦罪的途徑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罪使人成為「罪惡的奴隸」（若</a:t>
            </a:r>
            <a:r>
              <a:rPr lang="en-US" altLang="zh-TW">
                <a:ea typeface="華康粗黑體" panose="020B0709000000000000" pitchFamily="49" charset="-120"/>
              </a:rPr>
              <a:t>8:34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），耶穌赦人的罪，是要把人從罪惡的奴役中解救出來（羅</a:t>
            </a:r>
            <a:r>
              <a:rPr lang="en-US" altLang="zh-TW">
                <a:ea typeface="華康粗黑體" panose="020B0709000000000000" pitchFamily="49" charset="-120"/>
              </a:rPr>
              <a:t>6:17-20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）。但耶穌也為罪之赦定了一些條件，就是「信德」。這信德包括對天主的信服和信賴，對他完全的委身和信靠。在這大前提下，教會也有一些較具體的指示：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任何小罪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都可藉下等痛悔，或一個愛德行為而獲赦；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任何大罪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都可藉「上等痛悔」（即為愛主而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副標題 2">
            <a:extLst>
              <a:ext uri="{FF2B5EF4-FFF2-40B4-BE49-F238E27FC236}">
                <a16:creationId xmlns:a16="http://schemas.microsoft.com/office/drawing/2014/main" id="{3A746A75-4E2D-46D3-950F-76581639D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痛悔）而直接獲赦，條件是渴望告解而未能。但有大罪的人如要領聖體，則必須先領修好聖事；如趕不及領修好聖事（例如領聖體前才想起曾犯大罪），則必須許下要在最短期內領修好聖事。教友必須養成犯罪後立刻發痛悔的習慣，有生命危險時尤應發「上等痛悔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（注：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大罪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就是在</a:t>
            </a: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嚴重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事情上，</a:t>
            </a: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明知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故意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犯罪。上述三條件缺少任何一條，或者不是完全明知、故意，都是小罪。）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四、修好聖事的傳統五步驟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省察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：可以依天主十誡，或依對天主、對別人、對自己、對教會、對團體的責任而加以反省。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：真誠的懺悔。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副標題 2">
            <a:extLst>
              <a:ext uri="{FF2B5EF4-FFF2-40B4-BE49-F238E27FC236}">
                <a16:creationId xmlns:a16="http://schemas.microsoft.com/office/drawing/2014/main" id="{7962F715-6BF8-4411-B12A-A563F5991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定改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：決心改過，並設法躲避犯罪的機會。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告明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：到神父面前告解。大罪要全數告明；如無大罪，則可把最遺憾的幾件事，握要地、誠實地告明。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補贖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：按神父給的補贖，忠實地去做（多數是念一些經文或作一些像徵悔改的行為）。但真正的補贖是彌補因罪而造成的裂痕。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五、修好精神在生活中的落實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修好聖事是基督徒修習皈依的一個重要方法，一種很重要的神修訓練。善用修好聖事的人，一定能在神修路上飛躍前進。我們要讓修好精神成為生活中的節奏。它應與每日的省察、每週的反省、每月的檢討和每年的退省連結起來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見圖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）。教會的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FE5DA119-445E-4962-A0B9-CBEB9E746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一種不斷反省的生命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吾日三省吾身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endParaRPr lang="en-US" altLang="zh-TW" sz="40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endParaRPr lang="en-US" altLang="zh-TW" sz="40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死亡的狀態：不知老之將至！</a:t>
            </a:r>
            <a:endParaRPr lang="zh-TW" altLang="en-US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82947" name="Line 3">
            <a:extLst>
              <a:ext uri="{FF2B5EF4-FFF2-40B4-BE49-F238E27FC236}">
                <a16:creationId xmlns:a16="http://schemas.microsoft.com/office/drawing/2014/main" id="{A9EC622C-8A33-4AD2-B754-58D2641EC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429250"/>
            <a:ext cx="7704137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08" name="Freeform 4">
            <a:extLst>
              <a:ext uri="{FF2B5EF4-FFF2-40B4-BE49-F238E27FC236}">
                <a16:creationId xmlns:a16="http://schemas.microsoft.com/office/drawing/2014/main" id="{ADE434D4-48A4-471B-9190-A1ABDF47F1E9}"/>
              </a:ext>
            </a:extLst>
          </p:cNvPr>
          <p:cNvSpPr>
            <a:spLocks/>
          </p:cNvSpPr>
          <p:nvPr/>
        </p:nvSpPr>
        <p:spPr bwMode="auto">
          <a:xfrm>
            <a:off x="785813" y="1876425"/>
            <a:ext cx="7561262" cy="2124075"/>
          </a:xfrm>
          <a:custGeom>
            <a:avLst/>
            <a:gdLst>
              <a:gd name="T0" fmla="*/ 68043421 w 4763"/>
              <a:gd name="T1" fmla="*/ 2147483647 h 1338"/>
              <a:gd name="T2" fmla="*/ 206652799 w 4763"/>
              <a:gd name="T3" fmla="*/ 2147483647 h 1338"/>
              <a:gd name="T4" fmla="*/ 438507159 w 4763"/>
              <a:gd name="T5" fmla="*/ 2147483647 h 1338"/>
              <a:gd name="T6" fmla="*/ 735885576 w 4763"/>
              <a:gd name="T7" fmla="*/ 2147483647 h 1338"/>
              <a:gd name="T8" fmla="*/ 1106347727 w 4763"/>
              <a:gd name="T9" fmla="*/ 2147483647 h 1338"/>
              <a:gd name="T10" fmla="*/ 1244957105 w 4763"/>
              <a:gd name="T11" fmla="*/ 2147483647 h 1338"/>
              <a:gd name="T12" fmla="*/ 1542335523 w 4763"/>
              <a:gd name="T13" fmla="*/ 2147483647 h 1338"/>
              <a:gd name="T14" fmla="*/ 1864915502 w 4763"/>
              <a:gd name="T15" fmla="*/ 2147483647 h 1338"/>
              <a:gd name="T16" fmla="*/ 2147483647 w 4763"/>
              <a:gd name="T17" fmla="*/ 1781751263 h 1338"/>
              <a:gd name="T18" fmla="*/ 2147483647 w 4763"/>
              <a:gd name="T19" fmla="*/ 2147483647 h 1338"/>
              <a:gd name="T20" fmla="*/ 2147483647 w 4763"/>
              <a:gd name="T21" fmla="*/ 2147483647 h 1338"/>
              <a:gd name="T22" fmla="*/ 2147483647 w 4763"/>
              <a:gd name="T23" fmla="*/ 2147483647 h 1338"/>
              <a:gd name="T24" fmla="*/ 2147483647 w 4763"/>
              <a:gd name="T25" fmla="*/ 2147483647 h 1338"/>
              <a:gd name="T26" fmla="*/ 2147483647 w 4763"/>
              <a:gd name="T27" fmla="*/ 2147483647 h 1338"/>
              <a:gd name="T28" fmla="*/ 2147483647 w 4763"/>
              <a:gd name="T29" fmla="*/ 2147483647 h 1338"/>
              <a:gd name="T30" fmla="*/ 2147483647 w 4763"/>
              <a:gd name="T31" fmla="*/ 2147483647 h 1338"/>
              <a:gd name="T32" fmla="*/ 2147483647 w 4763"/>
              <a:gd name="T33" fmla="*/ 2147483647 h 1338"/>
              <a:gd name="T34" fmla="*/ 2147483647 w 4763"/>
              <a:gd name="T35" fmla="*/ 1872476888 h 1338"/>
              <a:gd name="T36" fmla="*/ 2147483647 w 4763"/>
              <a:gd name="T37" fmla="*/ 2147483647 h 1338"/>
              <a:gd name="T38" fmla="*/ 2147483647 w 4763"/>
              <a:gd name="T39" fmla="*/ 2147483647 h 1338"/>
              <a:gd name="T40" fmla="*/ 2147483647 w 4763"/>
              <a:gd name="T41" fmla="*/ 2147483647 h 1338"/>
              <a:gd name="T42" fmla="*/ 2147483647 w 4763"/>
              <a:gd name="T43" fmla="*/ 2033766888 h 1338"/>
              <a:gd name="T44" fmla="*/ 2147483647 w 4763"/>
              <a:gd name="T45" fmla="*/ 375504075 h 1338"/>
              <a:gd name="T46" fmla="*/ 2147483647 w 4763"/>
              <a:gd name="T47" fmla="*/ 1643141875 h 1338"/>
              <a:gd name="T48" fmla="*/ 2147483647 w 4763"/>
              <a:gd name="T49" fmla="*/ 2147483647 h 1338"/>
              <a:gd name="T50" fmla="*/ 2147483647 w 4763"/>
              <a:gd name="T51" fmla="*/ 2147483647 h 1338"/>
              <a:gd name="T52" fmla="*/ 2147483647 w 4763"/>
              <a:gd name="T53" fmla="*/ 2147483647 h 1338"/>
              <a:gd name="T54" fmla="*/ 2147483647 w 4763"/>
              <a:gd name="T55" fmla="*/ 2147483647 h 1338"/>
              <a:gd name="T56" fmla="*/ 2147483647 w 4763"/>
              <a:gd name="T57" fmla="*/ 2147483647 h 1338"/>
              <a:gd name="T58" fmla="*/ 2147483647 w 4763"/>
              <a:gd name="T59" fmla="*/ 2147483647 h 1338"/>
              <a:gd name="T60" fmla="*/ 2147483647 w 4763"/>
              <a:gd name="T61" fmla="*/ 2147483647 h 1338"/>
              <a:gd name="T62" fmla="*/ 2147483647 w 4763"/>
              <a:gd name="T63" fmla="*/ 2147483647 h 1338"/>
              <a:gd name="T64" fmla="*/ 2147483647 w 4763"/>
              <a:gd name="T65" fmla="*/ 2147483647 h 1338"/>
              <a:gd name="T66" fmla="*/ 2147483647 w 4763"/>
              <a:gd name="T67" fmla="*/ 2147483647 h 1338"/>
              <a:gd name="T68" fmla="*/ 2147483647 w 4763"/>
              <a:gd name="T69" fmla="*/ 1275199063 h 1338"/>
              <a:gd name="T70" fmla="*/ 2147483647 w 4763"/>
              <a:gd name="T71" fmla="*/ 768648450 h 1338"/>
              <a:gd name="T72" fmla="*/ 2147483647 w 4763"/>
              <a:gd name="T73" fmla="*/ 652721263 h 1338"/>
              <a:gd name="T74" fmla="*/ 2147483647 w 4763"/>
              <a:gd name="T75" fmla="*/ 2147483647 h 1338"/>
              <a:gd name="T76" fmla="*/ 2147483647 w 4763"/>
              <a:gd name="T77" fmla="*/ 2147483647 h 1338"/>
              <a:gd name="T78" fmla="*/ 2147483647 w 4763"/>
              <a:gd name="T79" fmla="*/ 2147483647 h 1338"/>
              <a:gd name="T80" fmla="*/ 2147483647 w 4763"/>
              <a:gd name="T81" fmla="*/ 2147483647 h 1338"/>
              <a:gd name="T82" fmla="*/ 2147483647 w 4763"/>
              <a:gd name="T83" fmla="*/ 2147483647 h 1338"/>
              <a:gd name="T84" fmla="*/ 2147483647 w 4763"/>
              <a:gd name="T85" fmla="*/ 2147483647 h 1338"/>
              <a:gd name="T86" fmla="*/ 2147483647 w 4763"/>
              <a:gd name="T87" fmla="*/ 2147483647 h 1338"/>
              <a:gd name="T88" fmla="*/ 2147483647 w 4763"/>
              <a:gd name="T89" fmla="*/ 2147483647 h 1338"/>
              <a:gd name="T90" fmla="*/ 2147483647 w 4763"/>
              <a:gd name="T91" fmla="*/ 2147483647 h 1338"/>
              <a:gd name="T92" fmla="*/ 2147483647 w 4763"/>
              <a:gd name="T93" fmla="*/ 2147483647 h 1338"/>
              <a:gd name="T94" fmla="*/ 2147483647 w 4763"/>
              <a:gd name="T95" fmla="*/ 2147483647 h 1338"/>
              <a:gd name="T96" fmla="*/ 2147483647 w 4763"/>
              <a:gd name="T97" fmla="*/ 2147483647 h 133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763"/>
              <a:gd name="T148" fmla="*/ 0 h 1338"/>
              <a:gd name="T149" fmla="*/ 4763 w 4763"/>
              <a:gd name="T150" fmla="*/ 1338 h 133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763" h="1338">
                <a:moveTo>
                  <a:pt x="0" y="1127"/>
                </a:moveTo>
                <a:cubicBezTo>
                  <a:pt x="3" y="1106"/>
                  <a:pt x="4" y="1084"/>
                  <a:pt x="9" y="1063"/>
                </a:cubicBezTo>
                <a:cubicBezTo>
                  <a:pt x="13" y="1045"/>
                  <a:pt x="27" y="1009"/>
                  <a:pt x="27" y="1009"/>
                </a:cubicBezTo>
                <a:cubicBezTo>
                  <a:pt x="53" y="1088"/>
                  <a:pt x="16" y="990"/>
                  <a:pt x="55" y="1054"/>
                </a:cubicBezTo>
                <a:cubicBezTo>
                  <a:pt x="60" y="1062"/>
                  <a:pt x="60" y="1073"/>
                  <a:pt x="64" y="1082"/>
                </a:cubicBezTo>
                <a:cubicBezTo>
                  <a:pt x="69" y="1092"/>
                  <a:pt x="76" y="1100"/>
                  <a:pt x="82" y="1109"/>
                </a:cubicBezTo>
                <a:cubicBezTo>
                  <a:pt x="91" y="1106"/>
                  <a:pt x="102" y="1106"/>
                  <a:pt x="110" y="1100"/>
                </a:cubicBezTo>
                <a:cubicBezTo>
                  <a:pt x="127" y="1087"/>
                  <a:pt x="155" y="1054"/>
                  <a:pt x="155" y="1054"/>
                </a:cubicBezTo>
                <a:cubicBezTo>
                  <a:pt x="161" y="1060"/>
                  <a:pt x="169" y="1065"/>
                  <a:pt x="174" y="1073"/>
                </a:cubicBezTo>
                <a:cubicBezTo>
                  <a:pt x="179" y="1081"/>
                  <a:pt x="174" y="1098"/>
                  <a:pt x="183" y="1100"/>
                </a:cubicBezTo>
                <a:cubicBezTo>
                  <a:pt x="198" y="1104"/>
                  <a:pt x="237" y="1054"/>
                  <a:pt x="247" y="1045"/>
                </a:cubicBezTo>
                <a:cubicBezTo>
                  <a:pt x="268" y="1109"/>
                  <a:pt x="247" y="1106"/>
                  <a:pt x="292" y="1091"/>
                </a:cubicBezTo>
                <a:cubicBezTo>
                  <a:pt x="298" y="1097"/>
                  <a:pt x="304" y="1114"/>
                  <a:pt x="311" y="1109"/>
                </a:cubicBezTo>
                <a:cubicBezTo>
                  <a:pt x="367" y="1071"/>
                  <a:pt x="331" y="1045"/>
                  <a:pt x="366" y="999"/>
                </a:cubicBezTo>
                <a:cubicBezTo>
                  <a:pt x="392" y="964"/>
                  <a:pt x="409" y="919"/>
                  <a:pt x="439" y="890"/>
                </a:cubicBezTo>
                <a:cubicBezTo>
                  <a:pt x="445" y="908"/>
                  <a:pt x="446" y="929"/>
                  <a:pt x="457" y="945"/>
                </a:cubicBezTo>
                <a:cubicBezTo>
                  <a:pt x="463" y="954"/>
                  <a:pt x="471" y="962"/>
                  <a:pt x="475" y="972"/>
                </a:cubicBezTo>
                <a:cubicBezTo>
                  <a:pt x="483" y="990"/>
                  <a:pt x="494" y="1027"/>
                  <a:pt x="494" y="1027"/>
                </a:cubicBezTo>
                <a:cubicBezTo>
                  <a:pt x="510" y="1200"/>
                  <a:pt x="479" y="1113"/>
                  <a:pt x="539" y="1073"/>
                </a:cubicBezTo>
                <a:cubicBezTo>
                  <a:pt x="548" y="1076"/>
                  <a:pt x="560" y="1075"/>
                  <a:pt x="567" y="1082"/>
                </a:cubicBezTo>
                <a:cubicBezTo>
                  <a:pt x="607" y="1121"/>
                  <a:pt x="560" y="1126"/>
                  <a:pt x="612" y="1109"/>
                </a:cubicBezTo>
                <a:cubicBezTo>
                  <a:pt x="634" y="1051"/>
                  <a:pt x="611" y="1095"/>
                  <a:pt x="631" y="1109"/>
                </a:cubicBezTo>
                <a:cubicBezTo>
                  <a:pt x="647" y="1120"/>
                  <a:pt x="686" y="1127"/>
                  <a:pt x="686" y="1127"/>
                </a:cubicBezTo>
                <a:cubicBezTo>
                  <a:pt x="728" y="1113"/>
                  <a:pt x="721" y="1097"/>
                  <a:pt x="740" y="1063"/>
                </a:cubicBezTo>
                <a:cubicBezTo>
                  <a:pt x="756" y="1034"/>
                  <a:pt x="777" y="1009"/>
                  <a:pt x="795" y="981"/>
                </a:cubicBezTo>
                <a:cubicBezTo>
                  <a:pt x="824" y="936"/>
                  <a:pt x="831" y="858"/>
                  <a:pt x="841" y="807"/>
                </a:cubicBezTo>
                <a:cubicBezTo>
                  <a:pt x="848" y="773"/>
                  <a:pt x="860" y="740"/>
                  <a:pt x="868" y="707"/>
                </a:cubicBezTo>
                <a:cubicBezTo>
                  <a:pt x="879" y="765"/>
                  <a:pt x="891" y="823"/>
                  <a:pt x="905" y="881"/>
                </a:cubicBezTo>
                <a:cubicBezTo>
                  <a:pt x="908" y="945"/>
                  <a:pt x="895" y="1012"/>
                  <a:pt x="914" y="1073"/>
                </a:cubicBezTo>
                <a:cubicBezTo>
                  <a:pt x="920" y="1091"/>
                  <a:pt x="951" y="1076"/>
                  <a:pt x="969" y="1082"/>
                </a:cubicBezTo>
                <a:cubicBezTo>
                  <a:pt x="979" y="1085"/>
                  <a:pt x="986" y="1095"/>
                  <a:pt x="996" y="1100"/>
                </a:cubicBezTo>
                <a:cubicBezTo>
                  <a:pt x="1005" y="1104"/>
                  <a:pt x="1015" y="1106"/>
                  <a:pt x="1024" y="1109"/>
                </a:cubicBezTo>
                <a:cubicBezTo>
                  <a:pt x="1030" y="1100"/>
                  <a:pt x="1031" y="1084"/>
                  <a:pt x="1042" y="1082"/>
                </a:cubicBezTo>
                <a:cubicBezTo>
                  <a:pt x="1053" y="1080"/>
                  <a:pt x="1060" y="1096"/>
                  <a:pt x="1070" y="1100"/>
                </a:cubicBezTo>
                <a:cubicBezTo>
                  <a:pt x="1084" y="1105"/>
                  <a:pt x="1100" y="1106"/>
                  <a:pt x="1115" y="1109"/>
                </a:cubicBezTo>
                <a:cubicBezTo>
                  <a:pt x="1121" y="1114"/>
                  <a:pt x="1154" y="1147"/>
                  <a:pt x="1161" y="1146"/>
                </a:cubicBezTo>
                <a:cubicBezTo>
                  <a:pt x="1172" y="1144"/>
                  <a:pt x="1172" y="1127"/>
                  <a:pt x="1179" y="1118"/>
                </a:cubicBezTo>
                <a:cubicBezTo>
                  <a:pt x="1184" y="1111"/>
                  <a:pt x="1192" y="1106"/>
                  <a:pt x="1198" y="1100"/>
                </a:cubicBezTo>
                <a:cubicBezTo>
                  <a:pt x="1201" y="1091"/>
                  <a:pt x="1203" y="1082"/>
                  <a:pt x="1207" y="1073"/>
                </a:cubicBezTo>
                <a:cubicBezTo>
                  <a:pt x="1212" y="1063"/>
                  <a:pt x="1221" y="1055"/>
                  <a:pt x="1225" y="1045"/>
                </a:cubicBezTo>
                <a:cubicBezTo>
                  <a:pt x="1241" y="1001"/>
                  <a:pt x="1237" y="953"/>
                  <a:pt x="1252" y="908"/>
                </a:cubicBezTo>
                <a:cubicBezTo>
                  <a:pt x="1255" y="917"/>
                  <a:pt x="1257" y="927"/>
                  <a:pt x="1262" y="935"/>
                </a:cubicBezTo>
                <a:cubicBezTo>
                  <a:pt x="1267" y="942"/>
                  <a:pt x="1276" y="946"/>
                  <a:pt x="1280" y="954"/>
                </a:cubicBezTo>
                <a:cubicBezTo>
                  <a:pt x="1288" y="971"/>
                  <a:pt x="1292" y="991"/>
                  <a:pt x="1298" y="1009"/>
                </a:cubicBezTo>
                <a:cubicBezTo>
                  <a:pt x="1301" y="1018"/>
                  <a:pt x="1304" y="1027"/>
                  <a:pt x="1307" y="1036"/>
                </a:cubicBezTo>
                <a:cubicBezTo>
                  <a:pt x="1310" y="1045"/>
                  <a:pt x="1316" y="1063"/>
                  <a:pt x="1316" y="1063"/>
                </a:cubicBezTo>
                <a:cubicBezTo>
                  <a:pt x="1325" y="1060"/>
                  <a:pt x="1336" y="1048"/>
                  <a:pt x="1344" y="1054"/>
                </a:cubicBezTo>
                <a:cubicBezTo>
                  <a:pt x="1354" y="1062"/>
                  <a:pt x="1348" y="1079"/>
                  <a:pt x="1353" y="1091"/>
                </a:cubicBezTo>
                <a:cubicBezTo>
                  <a:pt x="1357" y="1101"/>
                  <a:pt x="1365" y="1109"/>
                  <a:pt x="1371" y="1118"/>
                </a:cubicBezTo>
                <a:cubicBezTo>
                  <a:pt x="1418" y="1088"/>
                  <a:pt x="1434" y="1104"/>
                  <a:pt x="1481" y="1127"/>
                </a:cubicBezTo>
                <a:cubicBezTo>
                  <a:pt x="1525" y="1112"/>
                  <a:pt x="1521" y="1081"/>
                  <a:pt x="1536" y="1036"/>
                </a:cubicBezTo>
                <a:cubicBezTo>
                  <a:pt x="1548" y="1000"/>
                  <a:pt x="1565" y="963"/>
                  <a:pt x="1572" y="926"/>
                </a:cubicBezTo>
                <a:cubicBezTo>
                  <a:pt x="1578" y="893"/>
                  <a:pt x="1581" y="858"/>
                  <a:pt x="1591" y="826"/>
                </a:cubicBezTo>
                <a:cubicBezTo>
                  <a:pt x="1601" y="796"/>
                  <a:pt x="1636" y="743"/>
                  <a:pt x="1636" y="743"/>
                </a:cubicBezTo>
                <a:cubicBezTo>
                  <a:pt x="1673" y="846"/>
                  <a:pt x="1638" y="958"/>
                  <a:pt x="1673" y="1063"/>
                </a:cubicBezTo>
                <a:cubicBezTo>
                  <a:pt x="1679" y="1054"/>
                  <a:pt x="1680" y="1036"/>
                  <a:pt x="1691" y="1036"/>
                </a:cubicBezTo>
                <a:cubicBezTo>
                  <a:pt x="1700" y="1036"/>
                  <a:pt x="1697" y="1054"/>
                  <a:pt x="1700" y="1063"/>
                </a:cubicBezTo>
                <a:cubicBezTo>
                  <a:pt x="1703" y="1073"/>
                  <a:pt x="1711" y="1121"/>
                  <a:pt x="1728" y="1127"/>
                </a:cubicBezTo>
                <a:cubicBezTo>
                  <a:pt x="1754" y="1137"/>
                  <a:pt x="1783" y="1134"/>
                  <a:pt x="1810" y="1137"/>
                </a:cubicBezTo>
                <a:cubicBezTo>
                  <a:pt x="1868" y="1076"/>
                  <a:pt x="1793" y="1167"/>
                  <a:pt x="1810" y="1091"/>
                </a:cubicBezTo>
                <a:cubicBezTo>
                  <a:pt x="1812" y="1080"/>
                  <a:pt x="1857" y="1066"/>
                  <a:pt x="1865" y="1063"/>
                </a:cubicBezTo>
                <a:cubicBezTo>
                  <a:pt x="1885" y="1094"/>
                  <a:pt x="1894" y="1106"/>
                  <a:pt x="1929" y="1118"/>
                </a:cubicBezTo>
                <a:cubicBezTo>
                  <a:pt x="1977" y="1046"/>
                  <a:pt x="1928" y="1135"/>
                  <a:pt x="1938" y="1063"/>
                </a:cubicBezTo>
                <a:cubicBezTo>
                  <a:pt x="1940" y="1048"/>
                  <a:pt x="1966" y="1012"/>
                  <a:pt x="1975" y="999"/>
                </a:cubicBezTo>
                <a:cubicBezTo>
                  <a:pt x="1991" y="952"/>
                  <a:pt x="2012" y="908"/>
                  <a:pt x="2030" y="862"/>
                </a:cubicBezTo>
                <a:cubicBezTo>
                  <a:pt x="2037" y="844"/>
                  <a:pt x="2048" y="807"/>
                  <a:pt x="2048" y="807"/>
                </a:cubicBezTo>
                <a:cubicBezTo>
                  <a:pt x="2056" y="749"/>
                  <a:pt x="2059" y="690"/>
                  <a:pt x="2075" y="634"/>
                </a:cubicBezTo>
                <a:cubicBezTo>
                  <a:pt x="2085" y="599"/>
                  <a:pt x="2112" y="533"/>
                  <a:pt x="2112" y="533"/>
                </a:cubicBezTo>
                <a:cubicBezTo>
                  <a:pt x="2123" y="407"/>
                  <a:pt x="2146" y="271"/>
                  <a:pt x="2185" y="149"/>
                </a:cubicBezTo>
                <a:cubicBezTo>
                  <a:pt x="2203" y="0"/>
                  <a:pt x="2191" y="71"/>
                  <a:pt x="2203" y="286"/>
                </a:cubicBezTo>
                <a:cubicBezTo>
                  <a:pt x="2208" y="372"/>
                  <a:pt x="2201" y="382"/>
                  <a:pt x="2249" y="433"/>
                </a:cubicBezTo>
                <a:cubicBezTo>
                  <a:pt x="2273" y="506"/>
                  <a:pt x="2266" y="578"/>
                  <a:pt x="2286" y="652"/>
                </a:cubicBezTo>
                <a:cubicBezTo>
                  <a:pt x="2289" y="713"/>
                  <a:pt x="2288" y="774"/>
                  <a:pt x="2295" y="835"/>
                </a:cubicBezTo>
                <a:cubicBezTo>
                  <a:pt x="2297" y="854"/>
                  <a:pt x="2307" y="872"/>
                  <a:pt x="2313" y="890"/>
                </a:cubicBezTo>
                <a:cubicBezTo>
                  <a:pt x="2332" y="947"/>
                  <a:pt x="2330" y="1014"/>
                  <a:pt x="2340" y="1073"/>
                </a:cubicBezTo>
                <a:cubicBezTo>
                  <a:pt x="2320" y="1152"/>
                  <a:pt x="2352" y="1084"/>
                  <a:pt x="2359" y="1063"/>
                </a:cubicBezTo>
                <a:cubicBezTo>
                  <a:pt x="2365" y="1075"/>
                  <a:pt x="2369" y="1089"/>
                  <a:pt x="2377" y="1100"/>
                </a:cubicBezTo>
                <a:cubicBezTo>
                  <a:pt x="2390" y="1117"/>
                  <a:pt x="2423" y="1146"/>
                  <a:pt x="2423" y="1146"/>
                </a:cubicBezTo>
                <a:cubicBezTo>
                  <a:pt x="2444" y="1082"/>
                  <a:pt x="2423" y="1097"/>
                  <a:pt x="2468" y="1082"/>
                </a:cubicBezTo>
                <a:cubicBezTo>
                  <a:pt x="2474" y="1088"/>
                  <a:pt x="2481" y="1106"/>
                  <a:pt x="2487" y="1100"/>
                </a:cubicBezTo>
                <a:cubicBezTo>
                  <a:pt x="2501" y="1086"/>
                  <a:pt x="2500" y="1064"/>
                  <a:pt x="2505" y="1045"/>
                </a:cubicBezTo>
                <a:cubicBezTo>
                  <a:pt x="2517" y="995"/>
                  <a:pt x="2524" y="962"/>
                  <a:pt x="2551" y="917"/>
                </a:cubicBezTo>
                <a:cubicBezTo>
                  <a:pt x="2565" y="830"/>
                  <a:pt x="2552" y="831"/>
                  <a:pt x="2642" y="844"/>
                </a:cubicBezTo>
                <a:cubicBezTo>
                  <a:pt x="2639" y="878"/>
                  <a:pt x="2640" y="912"/>
                  <a:pt x="2633" y="945"/>
                </a:cubicBezTo>
                <a:cubicBezTo>
                  <a:pt x="2631" y="956"/>
                  <a:pt x="2619" y="962"/>
                  <a:pt x="2615" y="972"/>
                </a:cubicBezTo>
                <a:cubicBezTo>
                  <a:pt x="2607" y="990"/>
                  <a:pt x="2596" y="1027"/>
                  <a:pt x="2596" y="1027"/>
                </a:cubicBezTo>
                <a:cubicBezTo>
                  <a:pt x="2584" y="989"/>
                  <a:pt x="2592" y="978"/>
                  <a:pt x="2615" y="945"/>
                </a:cubicBezTo>
                <a:cubicBezTo>
                  <a:pt x="2638" y="1038"/>
                  <a:pt x="2718" y="1122"/>
                  <a:pt x="2798" y="1173"/>
                </a:cubicBezTo>
                <a:cubicBezTo>
                  <a:pt x="2804" y="1164"/>
                  <a:pt x="2811" y="1156"/>
                  <a:pt x="2816" y="1146"/>
                </a:cubicBezTo>
                <a:cubicBezTo>
                  <a:pt x="2820" y="1137"/>
                  <a:pt x="2820" y="1126"/>
                  <a:pt x="2825" y="1118"/>
                </a:cubicBezTo>
                <a:cubicBezTo>
                  <a:pt x="2844" y="1089"/>
                  <a:pt x="2875" y="1083"/>
                  <a:pt x="2825" y="1100"/>
                </a:cubicBezTo>
                <a:cubicBezTo>
                  <a:pt x="2822" y="1109"/>
                  <a:pt x="2825" y="1127"/>
                  <a:pt x="2816" y="1127"/>
                </a:cubicBezTo>
                <a:cubicBezTo>
                  <a:pt x="2807" y="1127"/>
                  <a:pt x="2807" y="1109"/>
                  <a:pt x="2807" y="1100"/>
                </a:cubicBezTo>
                <a:cubicBezTo>
                  <a:pt x="2807" y="1078"/>
                  <a:pt x="2813" y="1057"/>
                  <a:pt x="2816" y="1036"/>
                </a:cubicBezTo>
                <a:cubicBezTo>
                  <a:pt x="2825" y="1039"/>
                  <a:pt x="2836" y="1038"/>
                  <a:pt x="2843" y="1045"/>
                </a:cubicBezTo>
                <a:cubicBezTo>
                  <a:pt x="2850" y="1052"/>
                  <a:pt x="2844" y="1078"/>
                  <a:pt x="2852" y="1073"/>
                </a:cubicBezTo>
                <a:cubicBezTo>
                  <a:pt x="2871" y="1062"/>
                  <a:pt x="2889" y="1018"/>
                  <a:pt x="2889" y="1018"/>
                </a:cubicBezTo>
                <a:cubicBezTo>
                  <a:pt x="2892" y="1009"/>
                  <a:pt x="2889" y="993"/>
                  <a:pt x="2898" y="990"/>
                </a:cubicBezTo>
                <a:cubicBezTo>
                  <a:pt x="2906" y="987"/>
                  <a:pt x="2911" y="1002"/>
                  <a:pt x="2916" y="1009"/>
                </a:cubicBezTo>
                <a:cubicBezTo>
                  <a:pt x="2960" y="1071"/>
                  <a:pt x="2923" y="1039"/>
                  <a:pt x="2971" y="1073"/>
                </a:cubicBezTo>
                <a:cubicBezTo>
                  <a:pt x="2977" y="1085"/>
                  <a:pt x="2978" y="1115"/>
                  <a:pt x="2990" y="1109"/>
                </a:cubicBezTo>
                <a:cubicBezTo>
                  <a:pt x="3007" y="1100"/>
                  <a:pt x="3008" y="1054"/>
                  <a:pt x="3008" y="1054"/>
                </a:cubicBezTo>
                <a:cubicBezTo>
                  <a:pt x="3045" y="1167"/>
                  <a:pt x="3027" y="1128"/>
                  <a:pt x="3017" y="926"/>
                </a:cubicBezTo>
                <a:cubicBezTo>
                  <a:pt x="3032" y="819"/>
                  <a:pt x="3055" y="714"/>
                  <a:pt x="3118" y="625"/>
                </a:cubicBezTo>
                <a:cubicBezTo>
                  <a:pt x="3131" y="585"/>
                  <a:pt x="3141" y="546"/>
                  <a:pt x="3154" y="506"/>
                </a:cubicBezTo>
                <a:cubicBezTo>
                  <a:pt x="3157" y="497"/>
                  <a:pt x="3163" y="478"/>
                  <a:pt x="3163" y="478"/>
                </a:cubicBezTo>
                <a:cubicBezTo>
                  <a:pt x="3166" y="457"/>
                  <a:pt x="3170" y="435"/>
                  <a:pt x="3172" y="414"/>
                </a:cubicBezTo>
                <a:cubicBezTo>
                  <a:pt x="3176" y="378"/>
                  <a:pt x="3177" y="341"/>
                  <a:pt x="3182" y="305"/>
                </a:cubicBezTo>
                <a:cubicBezTo>
                  <a:pt x="3194" y="214"/>
                  <a:pt x="3233" y="120"/>
                  <a:pt x="3255" y="30"/>
                </a:cubicBezTo>
                <a:cubicBezTo>
                  <a:pt x="3252" y="79"/>
                  <a:pt x="3251" y="128"/>
                  <a:pt x="3246" y="177"/>
                </a:cubicBezTo>
                <a:cubicBezTo>
                  <a:pt x="3243" y="206"/>
                  <a:pt x="3218" y="259"/>
                  <a:pt x="3218" y="259"/>
                </a:cubicBezTo>
                <a:cubicBezTo>
                  <a:pt x="3206" y="380"/>
                  <a:pt x="3151" y="556"/>
                  <a:pt x="3282" y="625"/>
                </a:cubicBezTo>
                <a:cubicBezTo>
                  <a:pt x="3314" y="666"/>
                  <a:pt x="3400" y="756"/>
                  <a:pt x="3447" y="771"/>
                </a:cubicBezTo>
                <a:cubicBezTo>
                  <a:pt x="3479" y="820"/>
                  <a:pt x="3497" y="868"/>
                  <a:pt x="3438" y="908"/>
                </a:cubicBezTo>
                <a:cubicBezTo>
                  <a:pt x="3417" y="1021"/>
                  <a:pt x="3427" y="976"/>
                  <a:pt x="3410" y="1045"/>
                </a:cubicBezTo>
                <a:cubicBezTo>
                  <a:pt x="3427" y="1115"/>
                  <a:pt x="3415" y="1082"/>
                  <a:pt x="3428" y="999"/>
                </a:cubicBezTo>
                <a:cubicBezTo>
                  <a:pt x="3434" y="964"/>
                  <a:pt x="3454" y="941"/>
                  <a:pt x="3465" y="908"/>
                </a:cubicBezTo>
                <a:cubicBezTo>
                  <a:pt x="3456" y="905"/>
                  <a:pt x="3445" y="892"/>
                  <a:pt x="3438" y="899"/>
                </a:cubicBezTo>
                <a:cubicBezTo>
                  <a:pt x="3431" y="906"/>
                  <a:pt x="3445" y="917"/>
                  <a:pt x="3447" y="926"/>
                </a:cubicBezTo>
                <a:cubicBezTo>
                  <a:pt x="3456" y="972"/>
                  <a:pt x="3465" y="1017"/>
                  <a:pt x="3474" y="1063"/>
                </a:cubicBezTo>
                <a:cubicBezTo>
                  <a:pt x="3480" y="1054"/>
                  <a:pt x="3481" y="1036"/>
                  <a:pt x="3492" y="1036"/>
                </a:cubicBezTo>
                <a:cubicBezTo>
                  <a:pt x="3494" y="1036"/>
                  <a:pt x="3511" y="1091"/>
                  <a:pt x="3511" y="1091"/>
                </a:cubicBezTo>
                <a:cubicBezTo>
                  <a:pt x="3536" y="1015"/>
                  <a:pt x="3559" y="938"/>
                  <a:pt x="3584" y="862"/>
                </a:cubicBezTo>
                <a:cubicBezTo>
                  <a:pt x="3615" y="910"/>
                  <a:pt x="3596" y="952"/>
                  <a:pt x="3657" y="972"/>
                </a:cubicBezTo>
                <a:cubicBezTo>
                  <a:pt x="3760" y="1075"/>
                  <a:pt x="3606" y="916"/>
                  <a:pt x="3703" y="1036"/>
                </a:cubicBezTo>
                <a:cubicBezTo>
                  <a:pt x="3719" y="1056"/>
                  <a:pt x="3758" y="1091"/>
                  <a:pt x="3758" y="1091"/>
                </a:cubicBezTo>
                <a:cubicBezTo>
                  <a:pt x="3777" y="1013"/>
                  <a:pt x="3754" y="1091"/>
                  <a:pt x="3785" y="1027"/>
                </a:cubicBezTo>
                <a:cubicBezTo>
                  <a:pt x="3810" y="977"/>
                  <a:pt x="3809" y="941"/>
                  <a:pt x="3858" y="908"/>
                </a:cubicBezTo>
                <a:cubicBezTo>
                  <a:pt x="3861" y="899"/>
                  <a:pt x="3867" y="881"/>
                  <a:pt x="3867" y="881"/>
                </a:cubicBezTo>
                <a:cubicBezTo>
                  <a:pt x="3851" y="944"/>
                  <a:pt x="3888" y="960"/>
                  <a:pt x="3922" y="1009"/>
                </a:cubicBezTo>
                <a:cubicBezTo>
                  <a:pt x="3976" y="1085"/>
                  <a:pt x="4037" y="1167"/>
                  <a:pt x="4132" y="1191"/>
                </a:cubicBezTo>
                <a:cubicBezTo>
                  <a:pt x="4129" y="1200"/>
                  <a:pt x="4123" y="1229"/>
                  <a:pt x="4123" y="1219"/>
                </a:cubicBezTo>
                <a:cubicBezTo>
                  <a:pt x="4123" y="1203"/>
                  <a:pt x="4126" y="1187"/>
                  <a:pt x="4132" y="1173"/>
                </a:cubicBezTo>
                <a:cubicBezTo>
                  <a:pt x="4135" y="1165"/>
                  <a:pt x="4145" y="1161"/>
                  <a:pt x="4151" y="1155"/>
                </a:cubicBezTo>
                <a:cubicBezTo>
                  <a:pt x="4166" y="1109"/>
                  <a:pt x="4180" y="1078"/>
                  <a:pt x="4142" y="1036"/>
                </a:cubicBezTo>
                <a:cubicBezTo>
                  <a:pt x="4136" y="1029"/>
                  <a:pt x="4147" y="1054"/>
                  <a:pt x="4151" y="1063"/>
                </a:cubicBezTo>
                <a:cubicBezTo>
                  <a:pt x="4156" y="1076"/>
                  <a:pt x="4162" y="1088"/>
                  <a:pt x="4169" y="1100"/>
                </a:cubicBezTo>
                <a:cubicBezTo>
                  <a:pt x="4184" y="1127"/>
                  <a:pt x="4197" y="1157"/>
                  <a:pt x="4215" y="1182"/>
                </a:cubicBezTo>
                <a:cubicBezTo>
                  <a:pt x="4249" y="1230"/>
                  <a:pt x="4300" y="1263"/>
                  <a:pt x="4343" y="1301"/>
                </a:cubicBezTo>
                <a:cubicBezTo>
                  <a:pt x="4353" y="1310"/>
                  <a:pt x="4358" y="1323"/>
                  <a:pt x="4370" y="1329"/>
                </a:cubicBezTo>
                <a:cubicBezTo>
                  <a:pt x="4384" y="1336"/>
                  <a:pt x="4401" y="1335"/>
                  <a:pt x="4416" y="1338"/>
                </a:cubicBezTo>
                <a:cubicBezTo>
                  <a:pt x="4473" y="1324"/>
                  <a:pt x="4454" y="1316"/>
                  <a:pt x="4471" y="1265"/>
                </a:cubicBezTo>
                <a:cubicBezTo>
                  <a:pt x="4474" y="1225"/>
                  <a:pt x="4482" y="1186"/>
                  <a:pt x="4480" y="1146"/>
                </a:cubicBezTo>
                <a:cubicBezTo>
                  <a:pt x="4478" y="1111"/>
                  <a:pt x="4414" y="1110"/>
                  <a:pt x="4498" y="1082"/>
                </a:cubicBezTo>
                <a:cubicBezTo>
                  <a:pt x="4512" y="1025"/>
                  <a:pt x="4521" y="984"/>
                  <a:pt x="4553" y="935"/>
                </a:cubicBezTo>
                <a:cubicBezTo>
                  <a:pt x="4563" y="896"/>
                  <a:pt x="4576" y="868"/>
                  <a:pt x="4599" y="835"/>
                </a:cubicBezTo>
                <a:cubicBezTo>
                  <a:pt x="4611" y="896"/>
                  <a:pt x="4620" y="905"/>
                  <a:pt x="4681" y="917"/>
                </a:cubicBezTo>
                <a:cubicBezTo>
                  <a:pt x="4672" y="926"/>
                  <a:pt x="4648" y="933"/>
                  <a:pt x="4654" y="945"/>
                </a:cubicBezTo>
                <a:cubicBezTo>
                  <a:pt x="4664" y="964"/>
                  <a:pt x="4731" y="1009"/>
                  <a:pt x="4763" y="1009"/>
                </a:cubicBezTo>
              </a:path>
            </a:pathLst>
          </a:custGeom>
          <a:noFill/>
          <a:ln w="762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1BA1F84-D895-4111-9048-A182B0A76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428875"/>
            <a:ext cx="615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每事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B4E5A86-9CE3-4755-8EEA-15B430035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5" y="2071688"/>
            <a:ext cx="6159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每日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21BC5D3-7E6A-4BC8-A629-5E87104CD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1785938"/>
            <a:ext cx="6159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每周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F53A26A-2119-4C4F-92EF-48E356307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4200" y="1500188"/>
            <a:ext cx="6778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每月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D0A79C8-41EE-40A4-B4D6-84A89A02B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1143000"/>
            <a:ext cx="7381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每年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E7F1239-D43A-4527-AC21-96EC5586A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6275" y="285750"/>
            <a:ext cx="739775" cy="39290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成長、圓滿、完成</a:t>
            </a:r>
            <a:endParaRPr kumimoji="0"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副標題 2">
            <a:extLst>
              <a:ext uri="{FF2B5EF4-FFF2-40B4-BE49-F238E27FC236}">
                <a16:creationId xmlns:a16="http://schemas.microsoft.com/office/drawing/2014/main" id="{A0E80B45-29BB-488B-BC32-18FFCEBED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現行規定是每年至少告解一次。四旬期及將臨期都是領修好聖事的適當時候。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pic>
        <p:nvPicPr>
          <p:cNvPr id="22531" name="Picture 3" descr="E:\Desktop\37a#你稱我…卻不#.jpg">
            <a:extLst>
              <a:ext uri="{FF2B5EF4-FFF2-40B4-BE49-F238E27FC236}">
                <a16:creationId xmlns:a16="http://schemas.microsoft.com/office/drawing/2014/main" id="{F3F5ECDC-13BF-4CC0-B50B-56041073D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800"/>
            <a:ext cx="9156700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副標題 2">
            <a:extLst>
              <a:ext uri="{FF2B5EF4-FFF2-40B4-BE49-F238E27FC236}">
                <a16:creationId xmlns:a16="http://schemas.microsoft.com/office/drawing/2014/main" id="{D5311118-C8C7-4DDD-AD7C-60B008A5C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現行規定是每年至少告解一次。四旬期及將臨期都是領修好聖事的適當時候。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pic>
        <p:nvPicPr>
          <p:cNvPr id="23555" name="Picture 3" descr="E:\Desktop\37a#你稱我…卻不#.jpg">
            <a:extLst>
              <a:ext uri="{FF2B5EF4-FFF2-40B4-BE49-F238E27FC236}">
                <a16:creationId xmlns:a16="http://schemas.microsoft.com/office/drawing/2014/main" id="{7F58EFDC-BDFB-4295-8EAE-D092FB7D5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800"/>
            <a:ext cx="9156700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9D201AB-CFFA-440C-84A5-D8C6167FF6F9}"/>
              </a:ext>
            </a:extLst>
          </p:cNvPr>
          <p:cNvSpPr txBox="1"/>
          <p:nvPr/>
        </p:nvSpPr>
        <p:spPr>
          <a:xfrm>
            <a:off x="395288" y="5876925"/>
            <a:ext cx="3384550" cy="83185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spc="3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你在教堂中像個天使</a:t>
            </a:r>
            <a:endParaRPr lang="en-US" altLang="zh-TW" sz="2400" spc="3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defRPr/>
            </a:pPr>
            <a:r>
              <a:rPr lang="zh-TW" altLang="en-US" sz="2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一踏出教堂卻立刻變臉</a:t>
            </a:r>
            <a:endParaRPr lang="zh-HK" altLang="en-US" sz="2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birthoftheEagle">
  <a:themeElements>
    <a:clrScheme name="RebirthoftheEag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ebirthoftheEag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birthoftheEag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birthoftheEag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2275</Words>
  <Application>Microsoft Office PowerPoint</Application>
  <PresentationFormat>如螢幕大小 (4:3)</PresentationFormat>
  <Paragraphs>149</Paragraphs>
  <Slides>24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6" baseType="lpstr">
      <vt:lpstr>Arial</vt:lpstr>
      <vt:lpstr>新細明體</vt:lpstr>
      <vt:lpstr>Calibri</vt:lpstr>
      <vt:lpstr>Times New Roman</vt:lpstr>
      <vt:lpstr>華康粗黑體</vt:lpstr>
      <vt:lpstr>Symbol</vt:lpstr>
      <vt:lpstr>華康儷中黑</vt:lpstr>
      <vt:lpstr>Wingdings</vt:lpstr>
      <vt:lpstr>華康黑體W7(P)-GB5</vt:lpstr>
      <vt:lpstr>預設簡報設計</vt:lpstr>
      <vt:lpstr>RebirthoftheEagle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The story of the eagle… 蒼 鷹 的 故 事 ……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272</cp:revision>
  <dcterms:created xsi:type="dcterms:W3CDTF">2008-05-09T13:42:49Z</dcterms:created>
  <dcterms:modified xsi:type="dcterms:W3CDTF">2024-02-26T06:07:16Z</dcterms:modified>
</cp:coreProperties>
</file>