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7" r:id="rId4"/>
    <p:sldId id="267" r:id="rId5"/>
    <p:sldId id="268" r:id="rId6"/>
    <p:sldId id="269" r:id="rId7"/>
    <p:sldId id="270" r:id="rId8"/>
    <p:sldId id="271" r:id="rId9"/>
    <p:sldId id="274" r:id="rId10"/>
    <p:sldId id="273" r:id="rId11"/>
    <p:sldId id="277" r:id="rId12"/>
    <p:sldId id="275" r:id="rId13"/>
    <p:sldId id="258" r:id="rId14"/>
    <p:sldId id="259" r:id="rId15"/>
    <p:sldId id="260" r:id="rId16"/>
    <p:sldId id="272" r:id="rId17"/>
    <p:sldId id="276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6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E8203-479C-44AE-BCA7-18618D52B19F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FEF2E-DFE8-41B7-AE57-AB26E01CC2B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384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FEF2E-DFE8-41B7-AE57-AB26E01CC2B2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0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20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30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48729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FE769-6B38-415B-B0CE-910C449218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31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9461-8167-4896-A416-513A36643B3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4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284BF-17C3-4E42-B397-39E665C0434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54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327C-78CF-44BB-AF2A-2B1EC753A54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8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0865-81CB-452D-BF38-E7511B50B9F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98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7D10-9096-40CA-BA3B-6D8E56E0423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70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047F3-D658-48DF-BD1A-03F89EA2E7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18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21C5-2CC9-4D8D-A4C7-0406C4488D6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3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163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F6DBE-D283-4903-901B-407EAC5662C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6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0384-F13F-4F6A-89A7-239BFA00AD5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5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07A6-D78C-4A56-AFFE-1F8669CBB78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2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75811-22A1-49CA-8D10-1BC8FA387A3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64E3-BC68-489F-83D9-158F04306B1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2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ECF9-2410-4037-A07E-0C397ED2E4B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2A8D5-5B68-4C68-B5F9-36E35AD3FA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70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32923-8D43-43A3-B331-6900C78144C2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E680-502A-45E2-8136-EA68932AC38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9466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ED7AD-4C76-4894-BB5C-63C400EC4A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F7A1-03D9-478A-A725-F666ABF5E0B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5783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6" indent="0">
              <a:buNone/>
              <a:defRPr sz="1600" b="1"/>
            </a:lvl4pPr>
            <a:lvl5pPr marL="1828728" indent="0">
              <a:buNone/>
              <a:defRPr sz="1600" b="1"/>
            </a:lvl5pPr>
            <a:lvl6pPr marL="2285910" indent="0">
              <a:buNone/>
              <a:defRPr sz="1600" b="1"/>
            </a:lvl6pPr>
            <a:lvl7pPr marL="2743092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2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02E5-00F8-4DF2-8D7B-DB516D04664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9D3FD-21A5-4793-A7A6-D62F80F11A87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52641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F233-3243-4425-A3E6-479171787F7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11C0-AFD1-4653-A2EA-8AA64B0E8F0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397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525DC-D4DC-4942-8F6D-121C4C9F7A6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385D4-A4A8-42A5-B31C-AF8FE44BDD06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852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3155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BC8C-D55C-4DB4-A5BE-2EE068B7E3AF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3BF5-E555-4C1C-A2EC-E8B323CDC67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6" indent="0">
              <a:buNone/>
              <a:defRPr sz="2000"/>
            </a:lvl4pPr>
            <a:lvl5pPr marL="1828728" indent="0">
              <a:buNone/>
              <a:defRPr sz="2000"/>
            </a:lvl5pPr>
            <a:lvl6pPr marL="2285910" indent="0">
              <a:buNone/>
              <a:defRPr sz="2000"/>
            </a:lvl6pPr>
            <a:lvl7pPr marL="2743092" indent="0">
              <a:buNone/>
              <a:defRPr sz="2000"/>
            </a:lvl7pPr>
            <a:lvl8pPr marL="3200272" indent="0">
              <a:buNone/>
              <a:defRPr sz="2000"/>
            </a:lvl8pPr>
            <a:lvl9pPr marL="3657452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6" indent="0">
              <a:buNone/>
              <a:defRPr sz="900"/>
            </a:lvl4pPr>
            <a:lvl5pPr marL="1828728" indent="0">
              <a:buNone/>
              <a:defRPr sz="900"/>
            </a:lvl5pPr>
            <a:lvl6pPr marL="2285910" indent="0">
              <a:buNone/>
              <a:defRPr sz="900"/>
            </a:lvl6pPr>
            <a:lvl7pPr marL="2743092" indent="0">
              <a:buNone/>
              <a:defRPr sz="900"/>
            </a:lvl7pPr>
            <a:lvl8pPr marL="3200272" indent="0">
              <a:buNone/>
              <a:defRPr sz="900"/>
            </a:lvl8pPr>
            <a:lvl9pPr marL="3657452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6B3E-2560-4838-967A-0C8E2DBDD4A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4335-6F54-421D-AF9E-56FB7127449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2135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1A239-2A8F-4B53-8DF2-55AF93B848D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E8AAC-2DE1-4C8E-8390-5AF2AC9D9BE0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277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2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9973-4BA6-4DE7-97DF-B48FD421AD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DFDC2-E5A2-4BB5-850D-8F57AE0BC108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26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08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8811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314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239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562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044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B764E-0B02-483F-BAC8-3D4742DB8785}" type="datetimeFigureOut">
              <a:rPr lang="zh-HK" altLang="en-US" smtClean="0"/>
              <a:t>4/3/2024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FADD-3A62-418A-8577-4AF68FF09FD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9615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90763D-F468-463A-84D3-BFC9CDCF2932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1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6" rIns="91436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86ACAF-7342-4874-BDEC-A102C7F4A22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2024/3/4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6" rIns="91436" bIns="4571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3593CD5-7594-428C-8987-E6802D251E8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7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18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3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5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7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00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2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1" algn="l" defTabSz="9143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6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8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0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2" algn="l" defTabSz="9143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744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ts val="4000"/>
              </a:lnSpc>
            </a:pPr>
            <a:r>
              <a:rPr lang="en-US" altLang="zh-TW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37. 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罪、悔改、皈依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一、罪惡 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—— </a:t>
            </a:r>
            <a:r>
              <a:rPr lang="zh-TW" altLang="en-US" sz="36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一個普遍的事實</a:t>
            </a:r>
          </a:p>
          <a:p>
            <a:pPr algn="just" hangingPunct="0"/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聖經的控訴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*人人都離棄了正道，趨向邪惡：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沒有一人行善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，實在沒有一個。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詠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14:3)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*但是聖經說過：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一切人都被禁錮在罪惡權下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迦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3:22)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*那麼，我們猶太人比外邦人更好嗎？決不是的！因為我們早先已說過：不論是猶太人，或是希臘人，都在罪惡權勢之下，正如經上所載：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『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沒有義人，連一個也沒有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；人人都離棄了正道，一同敗壞了；沒有一人行善，實在沒有一個；他們的眼中</a:t>
            </a:r>
            <a:r>
              <a:rPr lang="zh-TW" altLang="en-US" sz="36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沒有敬畏天主之情。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』(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羅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3:9-18)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32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algn="l"/>
            <a:endParaRPr lang="zh-HK" altLang="en-US" dirty="0"/>
          </a:p>
        </p:txBody>
      </p:sp>
      <p:pic>
        <p:nvPicPr>
          <p:cNvPr id="1026" name="Picture 2" descr="E:\Desktop\8首富半地球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6" y="116632"/>
            <a:ext cx="916752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F911BDD-83F0-47C1-BEBC-DC30C6F102B7}"/>
              </a:ext>
            </a:extLst>
          </p:cNvPr>
          <p:cNvSpPr txBox="1"/>
          <p:nvPr/>
        </p:nvSpPr>
        <p:spPr>
          <a:xfrm>
            <a:off x="89586" y="4535249"/>
            <a:ext cx="8964488" cy="2062103"/>
          </a:xfrm>
          <a:prstGeom prst="rect">
            <a:avLst/>
          </a:prstGeom>
          <a:solidFill>
            <a:srgbClr val="9900CC"/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2022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初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疫情後期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他們的財富再增加了一倍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有人呼吁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向他們</a:t>
            </a:r>
            <a:r>
              <a:rPr lang="zh-TW" altLang="en-US" sz="3200" dirty="0">
                <a:solidFill>
                  <a:srgbClr val="FFFF00"/>
                </a:solidFill>
                <a:ea typeface="華康儷中黑" panose="020B0509000000000000" pitchFamily="49" charset="-120"/>
              </a:rPr>
              <a:t>多賺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的那部分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課以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90%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的稅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以幫助全球抗疫和其他迫切問題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但無人理會</a:t>
            </a:r>
            <a:r>
              <a:rPr lang="en-US" altLang="zh-TW" sz="3200" dirty="0">
                <a:solidFill>
                  <a:schemeClr val="bg1"/>
                </a:solidFill>
                <a:ea typeface="華康儷中黑" panose="020B0509000000000000" pitchFamily="49" charset="-120"/>
              </a:rPr>
              <a:t>.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你的看法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誰要負責</a:t>
            </a: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如何解決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(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個人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家庭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社會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國家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</a:t>
            </a:r>
            <a:r>
              <a:rPr lang="zh-TW" altLang="en-US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教會</a:t>
            </a:r>
            <a:r>
              <a:rPr lang="en-US" altLang="zh-TW" sz="3000" dirty="0">
                <a:solidFill>
                  <a:srgbClr val="FF0000"/>
                </a:solidFill>
                <a:highlight>
                  <a:srgbClr val="FFFF00"/>
                </a:highlight>
                <a:ea typeface="華康儷中黑" panose="020B0509000000000000" pitchFamily="49" charset="-120"/>
              </a:rPr>
              <a:t>??)</a:t>
            </a:r>
            <a:endParaRPr lang="zh-TW" altLang="en-US" sz="3000" dirty="0">
              <a:solidFill>
                <a:srgbClr val="FF0000"/>
              </a:solidFill>
              <a:highlight>
                <a:srgbClr val="FFFF00"/>
              </a:highlight>
              <a:ea typeface="華康儷中黑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1081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837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現代世界七大罪惡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南美加馬拉總主教曾列舉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現代世界的七大罪惡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種族歧視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殖民主義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戰爭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霸權主義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虛偽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人性的割離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恐懼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。這些都是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現代文明的產品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。更可怕的是：有些人或是公然贊成這些罪惡，或是因為要享受現代文明，而不得不容忍這些罪惡。當然還有：嚴重的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環境污染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已讓人不能再活在地球上，極端的世界性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貧富懸殊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導致</a:t>
            </a:r>
            <a:r>
              <a:rPr lang="zh-TW" altLang="en-US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每日餓死</a:t>
            </a:r>
            <a:r>
              <a:rPr lang="en-US" altLang="zh-TW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25000</a:t>
            </a:r>
            <a:r>
              <a:rPr lang="zh-TW" altLang="en-US" sz="3200" dirty="0">
                <a:solidFill>
                  <a:srgbClr val="9900CC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！</a:t>
            </a:r>
            <a:endParaRPr lang="en-US" altLang="zh-TW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6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個人罪的包袱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我們每人都有保祿在羅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7:15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的感受，歎息自己無能力去愛，無法轉變自己的生活與思想，對自己的歷史包袱感到無可奈何。罪，其實已深入了我們的骨髓，我們無能為力。</a:t>
            </a:r>
          </a:p>
        </p:txBody>
      </p:sp>
    </p:spTree>
    <p:extLst>
      <p:ext uri="{BB962C8B-B14F-4D97-AF65-F5344CB8AC3E}">
        <p14:creationId xmlns:p14="http://schemas.microsoft.com/office/powerpoint/2010/main" val="216631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21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罪的氛圍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人的一生，可說都是在罪的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氛圍中渡過。我們都犯罪，而罪又好像瘟疫和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傳染病一樣，可以迅速蔓延、互相影響。我們有時由於在罪的氛圍中感染太久，所以被定型、被限制，因而加強了我們犯罪的傾向。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5.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壞榜樣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」引人犯罪，誠屬不幸；但「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缺乏好榜樣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不作該作的事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不知道有什麼該作或可作的事</a:t>
            </a:r>
            <a:r>
              <a:rPr lang="en-US" altLang="zh-TW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不知道人原來可以活崇高而偉大等等，雖然沒有「犯」什麼罪，卻同樣是社會與人生的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大不幸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36203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356821"/>
            <a:ext cx="9144000" cy="652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4000"/>
              </a:lnSpc>
              <a:spcAft>
                <a:spcPts val="120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有些人永遠都不知道某些德行是什麼，因為他們根本連這些德行的影子都未見過。罪有時稱為「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死罪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」，意思是：為某些人來說，靈性生活的某部分，根本便是枯死了的。</a:t>
            </a:r>
          </a:p>
          <a:p>
            <a:pPr hangingPunct="0">
              <a:lnSpc>
                <a:spcPts val="4000"/>
              </a:lnSpc>
              <a:spcAft>
                <a:spcPts val="600"/>
              </a:spcAft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 </a:t>
            </a:r>
            <a:r>
              <a:rPr lang="zh-TW" altLang="en-US" sz="3200" dirty="0">
                <a:solidFill>
                  <a:srgbClr val="0000FF"/>
                </a:solidFill>
                <a:highlight>
                  <a:srgbClr val="00FFFF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我們犯罪有時也可以是因為「缺」</a:t>
            </a:r>
            <a:endParaRPr lang="en-US" altLang="zh-TW" sz="3200" dirty="0">
              <a:solidFill>
                <a:srgbClr val="0000FF"/>
              </a:solidFill>
              <a:highlight>
                <a:srgbClr val="00FFFF"/>
              </a:highlight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hangingPunct="0">
              <a:lnSpc>
                <a:spcPts val="4000"/>
              </a:lnSpc>
              <a:spcAft>
                <a:spcPts val="600"/>
              </a:spcAft>
            </a:pP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缺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就是沒有做該做的事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，例如：父母不懂教育子女而使子女走上歧途；醫生不經常進修而開錯藥方，都是「缺」的罪。教會沒有強調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《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梵二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》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中最重要的訊息：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天國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大同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天下一家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沒有常常講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日講夜講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向子女和親朋不斷宣講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由搖籃到墳墓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;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講給別人聽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,</a:t>
            </a:r>
            <a:r>
              <a:rPr lang="zh-TW" altLang="en-US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作給別人看</a:t>
            </a:r>
            <a:r>
              <a:rPr lang="en-US" altLang="zh-TW" sz="3200" dirty="0">
                <a:highlight>
                  <a:srgbClr val="FFFF00"/>
                </a:highlight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……)</a:t>
            </a:r>
            <a:endParaRPr lang="zh-TW" altLang="en-US" sz="3200" dirty="0">
              <a:highlight>
                <a:srgbClr val="FFFF00"/>
              </a:highlight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8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/>
          </a:p>
        </p:txBody>
      </p:sp>
      <p:pic>
        <p:nvPicPr>
          <p:cNvPr id="3075" name="Picture 2" descr="C:\Users\Luke\Desktop\徐神父定期捐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文字方塊 4"/>
          <p:cNvSpPr txBox="1">
            <a:spLocks noChangeArrowheads="1"/>
          </p:cNvSpPr>
          <p:nvPr/>
        </p:nvSpPr>
        <p:spPr bwMode="auto">
          <a:xfrm>
            <a:off x="5429250" y="285750"/>
            <a:ext cx="1143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聯合國兒童基金會</a:t>
            </a:r>
          </a:p>
        </p:txBody>
      </p:sp>
      <p:sp>
        <p:nvSpPr>
          <p:cNvPr id="3077" name="文字方塊 5"/>
          <p:cNvSpPr txBox="1">
            <a:spLocks noChangeArrowheads="1"/>
          </p:cNvSpPr>
          <p:nvPr/>
        </p:nvSpPr>
        <p:spPr bwMode="auto">
          <a:xfrm>
            <a:off x="7643813" y="1500188"/>
            <a:ext cx="1357312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紅十字會</a:t>
            </a:r>
          </a:p>
        </p:txBody>
      </p:sp>
      <p:sp>
        <p:nvSpPr>
          <p:cNvPr id="3078" name="文字方塊 6"/>
          <p:cNvSpPr txBox="1">
            <a:spLocks noChangeArrowheads="1"/>
          </p:cNvSpPr>
          <p:nvPr/>
        </p:nvSpPr>
        <p:spPr bwMode="auto">
          <a:xfrm>
            <a:off x="7000875" y="2428875"/>
            <a:ext cx="1643063" cy="400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癌症基金會</a:t>
            </a:r>
          </a:p>
        </p:txBody>
      </p:sp>
      <p:sp>
        <p:nvSpPr>
          <p:cNvPr id="3079" name="文字方塊 7"/>
          <p:cNvSpPr txBox="1">
            <a:spLocks noChangeArrowheads="1"/>
          </p:cNvSpPr>
          <p:nvPr/>
        </p:nvSpPr>
        <p:spPr bwMode="auto">
          <a:xfrm>
            <a:off x="6286500" y="3487738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樂施會</a:t>
            </a:r>
          </a:p>
        </p:txBody>
      </p:sp>
      <p:sp>
        <p:nvSpPr>
          <p:cNvPr id="3080" name="文字方塊 8"/>
          <p:cNvSpPr txBox="1">
            <a:spLocks noChangeArrowheads="1"/>
          </p:cNvSpPr>
          <p:nvPr/>
        </p:nvSpPr>
        <p:spPr bwMode="auto">
          <a:xfrm>
            <a:off x="7643813" y="4500563"/>
            <a:ext cx="11430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宣明會</a:t>
            </a:r>
          </a:p>
        </p:txBody>
      </p:sp>
      <p:sp>
        <p:nvSpPr>
          <p:cNvPr id="3081" name="文字方塊 9"/>
          <p:cNvSpPr txBox="1">
            <a:spLocks noChangeArrowheads="1"/>
          </p:cNvSpPr>
          <p:nvPr/>
        </p:nvSpPr>
        <p:spPr bwMode="auto">
          <a:xfrm>
            <a:off x="7000875" y="5589588"/>
            <a:ext cx="18192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奧比斯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(</a:t>
            </a:r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眼科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)</a:t>
            </a:r>
            <a:endParaRPr kumimoji="0" lang="zh-TW" altLang="en-US" sz="2000">
              <a:solidFill>
                <a:srgbClr val="FF0000"/>
              </a:solidFill>
              <a:latin typeface="華康儷中黑" pitchFamily="49" charset="-120"/>
              <a:ea typeface="華康儷中黑" pitchFamily="49" charset="-120"/>
            </a:endParaRPr>
          </a:p>
        </p:txBody>
      </p:sp>
      <p:sp>
        <p:nvSpPr>
          <p:cNvPr id="3082" name="文字方塊 10"/>
          <p:cNvSpPr txBox="1">
            <a:spLocks noChangeArrowheads="1"/>
          </p:cNvSpPr>
          <p:nvPr/>
        </p:nvSpPr>
        <p:spPr bwMode="auto">
          <a:xfrm>
            <a:off x="2357438" y="5072063"/>
            <a:ext cx="17145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公教教研中心</a:t>
            </a:r>
          </a:p>
        </p:txBody>
      </p:sp>
      <p:sp>
        <p:nvSpPr>
          <p:cNvPr id="3083" name="文字方塊 11"/>
          <p:cNvSpPr txBox="1">
            <a:spLocks noChangeArrowheads="1"/>
          </p:cNvSpPr>
          <p:nvPr/>
        </p:nvSpPr>
        <p:spPr bwMode="auto">
          <a:xfrm>
            <a:off x="3143250" y="2987675"/>
            <a:ext cx="200025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信仰生活互動坊</a:t>
            </a:r>
          </a:p>
        </p:txBody>
      </p:sp>
      <p:sp>
        <p:nvSpPr>
          <p:cNvPr id="3084" name="文字方塊 12"/>
          <p:cNvSpPr txBox="1">
            <a:spLocks noChangeArrowheads="1"/>
          </p:cNvSpPr>
          <p:nvPr/>
        </p:nvSpPr>
        <p:spPr bwMode="auto">
          <a:xfrm>
            <a:off x="2643188" y="1571625"/>
            <a:ext cx="17859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信仰探討中心</a:t>
            </a:r>
          </a:p>
        </p:txBody>
      </p:sp>
      <p:sp>
        <p:nvSpPr>
          <p:cNvPr id="3085" name="文字方塊 13"/>
          <p:cNvSpPr txBox="1">
            <a:spLocks noChangeArrowheads="1"/>
          </p:cNvSpPr>
          <p:nvPr/>
        </p:nvSpPr>
        <p:spPr bwMode="auto">
          <a:xfrm>
            <a:off x="2071688" y="357188"/>
            <a:ext cx="128587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0000FF"/>
                </a:solidFill>
                <a:latin typeface="華康儷中黑" pitchFamily="49" charset="-120"/>
                <a:ea typeface="華康儷中黑" pitchFamily="49" charset="-120"/>
              </a:rPr>
              <a:t>關愛之家</a:t>
            </a:r>
          </a:p>
        </p:txBody>
      </p:sp>
      <p:sp>
        <p:nvSpPr>
          <p:cNvPr id="3086" name="文字方塊 14"/>
          <p:cNvSpPr txBox="1">
            <a:spLocks noChangeArrowheads="1"/>
          </p:cNvSpPr>
          <p:nvPr/>
        </p:nvSpPr>
        <p:spPr bwMode="auto">
          <a:xfrm>
            <a:off x="214030" y="188640"/>
            <a:ext cx="492443" cy="6552728"/>
          </a:xfrm>
          <a:prstGeom prst="rect">
            <a:avLst/>
          </a:prstGeom>
          <a:solidFill>
            <a:srgbClr val="FFFF99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eaVert"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徐錦堯神父定期和不定期的慈善捐款</a:t>
            </a:r>
            <a:r>
              <a:rPr kumimoji="0" lang="en-US" altLang="zh-TW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 </a:t>
            </a:r>
            <a:r>
              <a:rPr kumimoji="0" lang="zh-TW" altLang="en-US" sz="2000" dirty="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盡地球人的本分</a:t>
            </a:r>
          </a:p>
        </p:txBody>
      </p:sp>
      <p:sp>
        <p:nvSpPr>
          <p:cNvPr id="3087" name="文字方塊 14"/>
          <p:cNvSpPr txBox="1">
            <a:spLocks noChangeArrowheads="1"/>
          </p:cNvSpPr>
          <p:nvPr/>
        </p:nvSpPr>
        <p:spPr bwMode="auto">
          <a:xfrm>
            <a:off x="4214813" y="6072188"/>
            <a:ext cx="2214562" cy="4000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川彥社</a:t>
            </a:r>
            <a:r>
              <a:rPr kumimoji="0" lang="en-US" altLang="zh-TW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:</a:t>
            </a:r>
            <a:r>
              <a:rPr kumimoji="0" lang="zh-TW" altLang="en-US" sz="2000">
                <a:solidFill>
                  <a:srgbClr val="FF0000"/>
                </a:solidFill>
                <a:latin typeface="華康儷中黑" pitchFamily="49" charset="-120"/>
                <a:ea typeface="華康儷中黑" pitchFamily="49" charset="-120"/>
              </a:rPr>
              <a:t>農村辦學</a:t>
            </a:r>
          </a:p>
        </p:txBody>
      </p:sp>
    </p:spTree>
    <p:extLst>
      <p:ext uri="{BB962C8B-B14F-4D97-AF65-F5344CB8AC3E}">
        <p14:creationId xmlns:p14="http://schemas.microsoft.com/office/powerpoint/2010/main" val="258072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59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5500"/>
              </a:lnSpc>
            </a:pPr>
            <a:endParaRPr lang="en-US" altLang="zh-TW" sz="3200" dirty="0">
              <a:solidFill>
                <a:srgbClr val="FF0000"/>
              </a:solidFill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二、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罪的宗教意義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離開生命之源的天主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罪好像蕩子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路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15:11-24)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，離開父家、浪費資源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上主的恩賜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、自我販賣、背向慈父。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罪也好像是一個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不貞的妻子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歐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1-3)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，負愛、犯奸、忘記那位永不會忘記我們的上主。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上主以言以行進入人類的歷史，是為告訴人應怎樣去活，活得更完美。罪是抗拒接納上述的一切，所以是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自甘墮落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、是自我毀滅。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96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21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破壞和諧與合一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天人合一乃上主的最終願望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，人應按上主的計畫與上主合一，然後再使自己成為團結他人的工具。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罪便是這和諧與合一的破壞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。</a:t>
            </a:r>
            <a:r>
              <a:rPr lang="zh-TW" altLang="en-US" sz="3200" dirty="0">
                <a:solidFill>
                  <a:srgbClr val="0000FF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人類於歷史的起始，即已破壞此合一（原罪）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，要與天主平等及離開上主的的「控制」，結果是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夫妻反目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3:12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，亞當控訴自己的妻子），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骨肉相殘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，加音殺弟弟亞伯爾），言語不通（創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11:7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，巴貝耳塔）。世界惡貫滿盈的結果，就是把自己從生命的根源天主中切斷；沒有天主，世界只能回復到創世之初的混沌局面。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8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錯誤的選擇，錯誤的方向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罪惡是一種基本選擇 </a:t>
            </a: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(Fundamental Option)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，是以天主之外的事物為生命的終點與歸宿，例如以金錢，或名譽等。它也是走向真、善、美的反方，與上主背道而馳。相反地，聖德亦並非指一個行為或一種成就，而是指「努力」。這便是所謂「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聖德在努力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」，努力往一個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正確的方向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、往天主走去。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原罪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原罪是指人類從一開始不久，自亞當犯罪以來，所有的人都在他們自己的環境內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受罪的力量所支配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，任何人都不能憑自己的力量而避免它。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教會有關原罪的普遍性的教導，與其說是強調罪的不幸，不如說是強調耶穌的重要。因為天主正</a:t>
            </a:r>
          </a:p>
        </p:txBody>
      </p:sp>
    </p:spTree>
    <p:extLst>
      <p:ext uri="{BB962C8B-B14F-4D97-AF65-F5344CB8AC3E}">
        <p14:creationId xmlns:p14="http://schemas.microsoft.com/office/powerpoint/2010/main" val="2398661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透過耶穌，把我們從黑暗的權勢下救出來（參閱哥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1:13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人類千百年來，都在問一個問題：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為什麼人間會有罪惡？為什麼社會總有不公平？為什麼聖賢的道理教訓總不能改變人心？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原罪的道理，讓我們看到人類原是一個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有機的整體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，是一個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有機性的統一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，歷史就是這個統一的延續。如果原祖開始了一種與天主的破裂關係，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這破裂的關係也就延續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成為人類共同的狀態，一種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悲劇式的「共業」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，使人類進入一種不幸的連鎖關係中，活在一個互相傷害的全球困局裡。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罪的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全體性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和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共業性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，是我們今日很易體驗到的事實。一個敗壞的社會制度，就是滋生無數罪惡</a:t>
            </a:r>
          </a:p>
        </p:txBody>
      </p:sp>
    </p:spTree>
    <p:extLst>
      <p:ext uri="{BB962C8B-B14F-4D97-AF65-F5344CB8AC3E}">
        <p14:creationId xmlns:p14="http://schemas.microsoft.com/office/powerpoint/2010/main" val="236641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953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的溫床。亦因此，個人的道德和成聖，都不能不顧及全體的問題。除非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有個人及全體的自省和悔悟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，及對罪局的批判與改變，否則人是難以釋放的。</a:t>
            </a:r>
          </a:p>
          <a:p>
            <a:pPr algn="just" hangingPunct="0">
              <a:lnSpc>
                <a:spcPts val="5500"/>
              </a:lnSpc>
            </a:pP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三、</a:t>
            </a:r>
            <a:r>
              <a:rPr lang="zh-TW" altLang="en-US" sz="36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悔改與皈依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1.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悔改與皈依是天主的禮物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如果天主不先幫助人，人靠自己的能力不可能有這樣的內心轉變。所以我們除了自我努力外，也必須不斷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懇求上主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賞賜悔改和皈依的恩寵。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2.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皈依的個人幅度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皈依是整個人自由的、基本的抉擇。當人受到天主愛情的感化，他便會改變自己原先「遠離天主」的基本生活態度，而選擇了「與天主和好」，或「走向天主」的基本生活態度。皈依是一種徹底</a:t>
            </a:r>
          </a:p>
        </p:txBody>
      </p:sp>
    </p:spTree>
    <p:extLst>
      <p:ext uri="{BB962C8B-B14F-4D97-AF65-F5344CB8AC3E}">
        <p14:creationId xmlns:p14="http://schemas.microsoft.com/office/powerpoint/2010/main" val="856819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6600" dirty="0">
                <a:solidFill>
                  <a:schemeClr val="bg1"/>
                </a:solidFill>
                <a:ea typeface="華康粗黑體" pitchFamily="49" charset="-120"/>
              </a:rPr>
              <a:t>有一些罪叫世界性的罪</a:t>
            </a:r>
            <a:endParaRPr lang="en-US" altLang="zh-TW" sz="6600" dirty="0">
              <a:solidFill>
                <a:schemeClr val="bg1"/>
              </a:solidFill>
              <a:ea typeface="華康粗黑體" pitchFamily="49" charset="-120"/>
            </a:endParaRPr>
          </a:p>
          <a:p>
            <a:pPr eaLnBrk="1" hangingPunct="1"/>
            <a:r>
              <a:rPr lang="zh-TW" altLang="en-US" sz="6600" dirty="0">
                <a:solidFill>
                  <a:srgbClr val="00FF00"/>
                </a:solidFill>
                <a:ea typeface="華康粗黑體" pitchFamily="49" charset="-120"/>
              </a:rPr>
              <a:t>由家庭食物開支看</a:t>
            </a:r>
          </a:p>
          <a:p>
            <a:pPr eaLnBrk="1" hangingPunct="1"/>
            <a:r>
              <a:rPr lang="zh-TW" altLang="en-US" sz="8000" dirty="0">
                <a:solidFill>
                  <a:srgbClr val="FFFF00"/>
                </a:solidFill>
                <a:ea typeface="華康粗黑體" pitchFamily="49" charset="-120"/>
              </a:rPr>
              <a:t>世界性的</a:t>
            </a:r>
          </a:p>
          <a:p>
            <a:pPr eaLnBrk="1" hangingPunct="1">
              <a:spcBef>
                <a:spcPts val="0"/>
              </a:spcBef>
            </a:pPr>
            <a:r>
              <a:rPr lang="zh-TW" altLang="en-US" sz="11700" dirty="0">
                <a:solidFill>
                  <a:srgbClr val="FFFF00"/>
                </a:solidFill>
                <a:ea typeface="華康粗黑體" pitchFamily="49" charset="-120"/>
              </a:rPr>
              <a:t>貧富懸殊</a:t>
            </a:r>
          </a:p>
        </p:txBody>
      </p:sp>
    </p:spTree>
    <p:extLst>
      <p:ext uri="{BB962C8B-B14F-4D97-AF65-F5344CB8AC3E}">
        <p14:creationId xmlns:p14="http://schemas.microsoft.com/office/powerpoint/2010/main" val="3735999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6760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的轉變（</a:t>
            </a:r>
            <a:r>
              <a:rPr lang="en-US" altLang="zh-TW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Metanoia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），是人最自由、最自主的行為。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3.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皈依的人際和社會幅度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人的行為經常既影響別人，又影響自己。世界好像一個大水塘，我們的每一句好話、每一個好行為，就好像清水；壞話、壞行為就好像毒水。我們天天都把這些清水、毒水倒進這大水塘中。要命的是：我們大家都要喝這水塘的水！</a:t>
            </a:r>
          </a:p>
          <a:p>
            <a:pPr algn="just" hangingPunct="0">
              <a:lnSpc>
                <a:spcPts val="4000"/>
              </a:lnSpc>
            </a:pPr>
            <a:r>
              <a:rPr lang="en-US" altLang="zh-TW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4. 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皈依的過程幅度</a:t>
            </a:r>
          </a:p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    皈依是一種過程，「悔罪經」只是皈依的第一步，而非皈依的完成。旅途中的信徒需要不斷回頭改過，努力更完全地發展基督所賜的新生命。基督徒由於體驗到罪仍存在他的心中，在他與別人的關</a:t>
            </a:r>
          </a:p>
        </p:txBody>
      </p:sp>
    </p:spTree>
    <p:extLst>
      <p:ext uri="{BB962C8B-B14F-4D97-AF65-F5344CB8AC3E}">
        <p14:creationId xmlns:p14="http://schemas.microsoft.com/office/powerpoint/2010/main" val="19211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2109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ts val="4000"/>
              </a:lnSpc>
            </a:pP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係中，在他所生活的社會結構和制度裡，而常有一種</a:t>
            </a:r>
            <a:r>
              <a:rPr lang="zh-TW" altLang="en-US" sz="3200" dirty="0">
                <a:solidFill>
                  <a:srgbClr val="FF0000"/>
                </a:solidFill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神聖的憂傷</a:t>
            </a:r>
            <a:r>
              <a:rPr lang="zh-TW" altLang="en-US" sz="3200" dirty="0">
                <a:latin typeface="Arial" panose="020B0604020202020204" pitchFamily="34" charset="0"/>
                <a:ea typeface="華康粗黑體" panose="020B0709000000000000" pitchFamily="49" charset="-120"/>
                <a:cs typeface="Arial" panose="020B0604020202020204" pitchFamily="34" charset="0"/>
              </a:rPr>
              <a:t>，使他更堅決地在基督的協助下，與罪惡作持久的搏鬥。</a:t>
            </a:r>
          </a:p>
          <a:p>
            <a:pPr algn="just" hangingPunct="0">
              <a:lnSpc>
                <a:spcPts val="4000"/>
              </a:lnSpc>
            </a:pPr>
            <a:endParaRPr lang="zh-TW" altLang="en-US" sz="3200" dirty="0">
              <a:latin typeface="Arial" panose="020B0604020202020204" pitchFamily="34" charset="0"/>
              <a:ea typeface="華康粗黑體" panose="020B0709000000000000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5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?mid=1%5f214464%5fAIpppcoAAMOqSDsTMgPkR0Y6Gzk&amp;pid=4&amp;fid=Inbox&amp;inline=1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0713"/>
            <a:ext cx="9144000" cy="6237287"/>
          </a:xfrm>
          <a:noFill/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zh-TW" altLang="en-US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德國家庭</a:t>
            </a:r>
            <a:r>
              <a:rPr lang="zh-TW" altLang="en-US" sz="28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日用糧</a:t>
            </a:r>
            <a:r>
              <a:rPr lang="zh-TW" altLang="en-US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：每人每週</a:t>
            </a:r>
            <a:r>
              <a:rPr lang="en-US" altLang="zh-TW" sz="3600" dirty="0">
                <a:solidFill>
                  <a:srgbClr val="FFFF00"/>
                </a:solidFill>
                <a:latin typeface="Arial"/>
                <a:ea typeface="華康粗黑體" pitchFamily="49" charset="-120"/>
              </a:rPr>
              <a:t>125</a:t>
            </a:r>
            <a:r>
              <a:rPr lang="zh-TW" altLang="en-US" sz="32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美元</a:t>
            </a:r>
            <a:r>
              <a:rPr lang="en-US" altLang="zh-TW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latin typeface="Arial"/>
                <a:ea typeface="華康粗黑體" pitchFamily="49" charset="-120"/>
              </a:rPr>
              <a:t>975</a:t>
            </a:r>
            <a:r>
              <a:rPr lang="zh-TW" altLang="en-US" sz="32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港元</a:t>
            </a:r>
            <a:r>
              <a:rPr lang="en-US" altLang="zh-TW" sz="3600" dirty="0">
                <a:solidFill>
                  <a:srgbClr val="FFFFFF"/>
                </a:solidFill>
                <a:latin typeface="Arial"/>
                <a:ea typeface="華康粗黑體" pitchFamily="49" charset="-120"/>
              </a:rPr>
              <a:t>)</a:t>
            </a:r>
            <a:endParaRPr lang="zh-TW" altLang="en-US" sz="3600" dirty="0">
              <a:solidFill>
                <a:srgbClr val="FFFFFF"/>
              </a:solidFill>
              <a:latin typeface="Arial"/>
              <a:ea typeface="華康粗黑體" pitchFamily="49" charset="-12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zh-TW" altLang="en-US" sz="3600" dirty="0">
              <a:solidFill>
                <a:srgbClr val="FFFFFF"/>
              </a:solidFill>
              <a:latin typeface="Arial"/>
              <a:ea typeface="華康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061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solidFill>
                  <a:schemeClr val="bg1"/>
                </a:solidFill>
                <a:ea typeface="華康粗黑體" pitchFamily="49" charset="-120"/>
              </a:rPr>
              <a:t>美國家庭日用糧：每人每週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85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sz="3600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sz="3600" b="1" dirty="0">
                <a:solidFill>
                  <a:srgbClr val="FFFF00"/>
                </a:solidFill>
                <a:ea typeface="華康粗黑體" pitchFamily="49" charset="-120"/>
              </a:rPr>
              <a:t>660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sz="3600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sz="3600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4099" name="Picture 3" descr="download?mid=1%5f214464%5fAIpppcoAAMOqSDsTMgPkR0Y6Gzk&amp;pid=2&amp;fid=Inbox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5975"/>
            <a:ext cx="91440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2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埃及家庭日用糧：每人每週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6.8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b="1" dirty="0">
                <a:solidFill>
                  <a:srgbClr val="FFFF00"/>
                </a:solidFill>
                <a:ea typeface="華康粗黑體" pitchFamily="49" charset="-120"/>
              </a:rPr>
              <a:t>53</a:t>
            </a:r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9219" name="Picture 3" descr="download?mid=1%5f214464%5fAIpppcoAAMOqSDsTMgPkR0Y6Gzk&amp;pid=5&amp;fid=Inbox&amp;inline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4538"/>
            <a:ext cx="925195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3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zh-TW" altLang="en-US" dirty="0">
                <a:solidFill>
                  <a:schemeClr val="bg1"/>
                </a:solidFill>
                <a:ea typeface="華康粗黑體" pitchFamily="49" charset="-120"/>
              </a:rPr>
              <a:t>乍得家庭日用糧：每人每週</a:t>
            </a:r>
            <a:r>
              <a:rPr lang="en-US" altLang="zh-TW" sz="3600" dirty="0">
                <a:solidFill>
                  <a:srgbClr val="FFFF00"/>
                </a:solidFill>
                <a:ea typeface="華康粗黑體" pitchFamily="49" charset="-120"/>
              </a:rPr>
              <a:t>0.2</a:t>
            </a:r>
            <a:r>
              <a:rPr lang="zh-TW" altLang="en-US" sz="2800" dirty="0">
                <a:solidFill>
                  <a:schemeClr val="bg1"/>
                </a:solidFill>
                <a:ea typeface="華康粗黑體" pitchFamily="49" charset="-120"/>
              </a:rPr>
              <a:t>美元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(</a:t>
            </a:r>
            <a:r>
              <a:rPr lang="en-US" altLang="zh-TW" b="1" dirty="0">
                <a:solidFill>
                  <a:srgbClr val="FFFF00"/>
                </a:solidFill>
                <a:ea typeface="華康粗黑體" pitchFamily="49" charset="-120"/>
              </a:rPr>
              <a:t>1.6</a:t>
            </a:r>
            <a:r>
              <a:rPr lang="zh-TW" altLang="en-US" sz="2800" dirty="0">
                <a:solidFill>
                  <a:schemeClr val="bg1"/>
                </a:solidFill>
                <a:ea typeface="華康粗黑體" pitchFamily="49" charset="-120"/>
              </a:rPr>
              <a:t>港元</a:t>
            </a:r>
            <a:r>
              <a:rPr lang="en-US" altLang="zh-TW" dirty="0">
                <a:solidFill>
                  <a:schemeClr val="bg1"/>
                </a:solidFill>
                <a:ea typeface="華康粗黑體" pitchFamily="49" charset="-120"/>
              </a:rPr>
              <a:t>)</a:t>
            </a:r>
            <a:endParaRPr lang="zh-TW" altLang="en-US" dirty="0">
              <a:solidFill>
                <a:schemeClr val="bg1"/>
              </a:solidFill>
              <a:ea typeface="華康粗黑體" pitchFamily="49" charset="-120"/>
            </a:endParaRPr>
          </a:p>
        </p:txBody>
      </p:sp>
      <p:pic>
        <p:nvPicPr>
          <p:cNvPr id="12291" name="Picture 3" descr="download?mid=1%5f214464%5fAIpppcoAAMOqSDsTMgPkR0Y6Gzk&amp;pid=10&amp;fid=Inbox&amp;inline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616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4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</a:rPr>
              <a:t>1.</a:t>
            </a:r>
            <a:r>
              <a:rPr lang="zh-TW" altLang="en-US" sz="44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</a:rPr>
              <a:t>世界性的饑餓人口：</a:t>
            </a:r>
            <a:endParaRPr lang="en-US" altLang="zh-TW" sz="4400" dirty="0">
              <a:solidFill>
                <a:srgbClr val="0000FF"/>
              </a:solidFill>
              <a:ea typeface="華康儷中黑" panose="020B0509000000000000" pitchFamily="49" charset="-120"/>
              <a:cs typeface="Arial" charset="0"/>
            </a:endParaRPr>
          </a:p>
          <a:p>
            <a:pPr algn="l"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zh-TW" sz="4400" dirty="0">
                <a:ea typeface="華康儷中黑" panose="020B0509000000000000" pitchFamily="49" charset="-120"/>
                <a:cs typeface="Arial" charset="0"/>
              </a:rPr>
              <a:t>   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</a:rPr>
              <a:t>(1975)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</a:rPr>
              <a:t>3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</a:rPr>
              <a:t>億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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(2014)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超過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10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億</a:t>
            </a:r>
            <a:endParaRPr lang="en-US" altLang="zh-TW" sz="4400" dirty="0">
              <a:solidFill>
                <a:srgbClr val="FF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基辛格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(1975):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人類已有足夠科技與金錢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,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可以在十年內根絕貧窮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,</a:t>
            </a:r>
            <a:r>
              <a:rPr lang="zh-TW" altLang="en-US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不讓任何孩子餓著肚子上床睡覺</a:t>
            </a:r>
            <a:r>
              <a:rPr lang="en-US" altLang="zh-TW" i="1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.</a:t>
            </a: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2.</a:t>
            </a:r>
            <a:r>
              <a:rPr lang="en-US" altLang="zh-TW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500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富人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en-US" altLang="zh-TW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4</a:t>
            </a:r>
            <a:r>
              <a:rPr lang="zh-TW" altLang="en-US" sz="54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億一千萬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窮人</a:t>
            </a:r>
            <a:endParaRPr lang="en-US" altLang="zh-TW" sz="4400" dirty="0">
              <a:solidFill>
                <a:schemeClr val="tx1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  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</a:t>
            </a:r>
            <a:r>
              <a:rPr lang="en-US" altLang="zh-TW" sz="72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富人</a:t>
            </a:r>
            <a:r>
              <a:rPr lang="en-US" altLang="zh-TW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 </a:t>
            </a:r>
            <a:r>
              <a:rPr lang="en-US" altLang="zh-TW" sz="72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82</a:t>
            </a:r>
            <a:r>
              <a:rPr lang="en-US" altLang="zh-TW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</a:t>
            </a:r>
            <a:r>
              <a:rPr lang="zh-TW" altLang="en-US" sz="6000" dirty="0">
                <a:solidFill>
                  <a:srgbClr val="FF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萬</a:t>
            </a:r>
            <a:r>
              <a:rPr lang="zh-TW" altLang="en-US" sz="6000" dirty="0">
                <a:solidFill>
                  <a:srgbClr val="0000FF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窮人！</a:t>
            </a:r>
            <a:endParaRPr lang="en-US" altLang="zh-TW" sz="4400" dirty="0"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3.</a:t>
            </a:r>
            <a:r>
              <a:rPr lang="zh-TW" altLang="en-US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全球一周軍費</a:t>
            </a: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zh-TW" altLang="en-US" sz="44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全球人一年溫飽</a:t>
            </a:r>
            <a:endParaRPr lang="en-US" altLang="zh-TW" sz="4400" dirty="0">
              <a:solidFill>
                <a:srgbClr val="C0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  <a:p>
            <a:pPr algn="l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zh-TW" sz="44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   </a:t>
            </a:r>
            <a:r>
              <a:rPr lang="zh-TW" altLang="en-US" sz="36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美國</a:t>
            </a:r>
            <a:r>
              <a:rPr lang="zh-TW" altLang="en-US" sz="40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里根兩任軍費</a:t>
            </a:r>
            <a:r>
              <a:rPr lang="en-US" altLang="zh-TW" sz="4000" dirty="0">
                <a:solidFill>
                  <a:schemeClr val="tx1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=</a:t>
            </a:r>
            <a:r>
              <a:rPr lang="zh-TW" altLang="en-US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全球人溫飽</a:t>
            </a:r>
            <a:r>
              <a:rPr lang="en-US" altLang="zh-TW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100</a:t>
            </a:r>
            <a:r>
              <a:rPr lang="zh-TW" altLang="en-US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年</a:t>
            </a:r>
            <a:r>
              <a:rPr lang="en-US" altLang="zh-TW" sz="4000" dirty="0">
                <a:solidFill>
                  <a:srgbClr val="C00000"/>
                </a:solidFill>
                <a:ea typeface="華康儷中黑" panose="020B0509000000000000" pitchFamily="49" charset="-120"/>
                <a:cs typeface="Arial" charset="0"/>
                <a:sym typeface="Wingdings" pitchFamily="2" charset="2"/>
              </a:rPr>
              <a:t>!</a:t>
            </a:r>
            <a:endParaRPr lang="en-US" altLang="zh-TW" sz="4400" dirty="0">
              <a:solidFill>
                <a:srgbClr val="C00000"/>
              </a:solidFill>
              <a:ea typeface="華康儷中黑" panose="020B0509000000000000" pitchFamily="49" charset="-120"/>
              <a:cs typeface="Arial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74249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pPr algn="l"/>
            <a:endParaRPr lang="zh-HK" altLang="en-US" dirty="0"/>
          </a:p>
        </p:txBody>
      </p:sp>
      <p:pic>
        <p:nvPicPr>
          <p:cNvPr id="1026" name="Picture 2" descr="E:\Desktop\8首富半地球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26" y="116632"/>
            <a:ext cx="9167526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238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6" y="260648"/>
            <a:ext cx="9144000" cy="6381750"/>
          </a:xfrm>
          <a:solidFill>
            <a:schemeClr val="tx1"/>
          </a:solidFill>
        </p:spPr>
        <p:txBody>
          <a:bodyPr/>
          <a:lstStyle/>
          <a:p>
            <a:pPr algn="ctr" eaLnBrk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常年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24</a:t>
            </a:r>
            <a:r>
              <a:rPr lang="zh-TW" altLang="en-US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主日</a:t>
            </a:r>
            <a:r>
              <a:rPr lang="en-US" altLang="zh-TW" sz="2400" dirty="0">
                <a:solidFill>
                  <a:schemeClr val="bg1"/>
                </a:solidFill>
                <a:ea typeface="華康儷中黑" panose="020B0509000000000000" pitchFamily="49" charset="-120"/>
              </a:rPr>
              <a:t>)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聰明惹禍</a:t>
            </a:r>
            <a:r>
              <a:rPr lang="en-US" altLang="zh-TW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順天得福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(</a:t>
            </a:r>
            <a:r>
              <a:rPr lang="zh-TW" altLang="en-US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人皆生子望聰明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,</a:t>
            </a:r>
            <a:r>
              <a:rPr lang="zh-TW" altLang="en-US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我被聰明誤一生</a:t>
            </a:r>
            <a:r>
              <a:rPr lang="en-US" altLang="zh-TW" sz="2000" dirty="0">
                <a:solidFill>
                  <a:srgbClr val="FFFF00"/>
                </a:solidFill>
                <a:ea typeface="華康儷中黑" panose="020B0509000000000000" pitchFamily="49" charset="-120"/>
              </a:rPr>
              <a:t>)</a:t>
            </a:r>
            <a:endParaRPr lang="en-US" altLang="zh-TW" sz="2000" dirty="0">
              <a:solidFill>
                <a:schemeClr val="bg1"/>
              </a:solidFill>
              <a:ea typeface="華康儷中黑" panose="020B0509000000000000" pitchFamily="49" charset="-12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  <a:buNone/>
            </a:pP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我要為我的愛友，謳唱一首有關他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葡萄園的</a:t>
            </a:r>
            <a:r>
              <a:rPr lang="zh-TW" altLang="zh-HK" sz="4000" dirty="0">
                <a:solidFill>
                  <a:srgbClr val="FF99FF"/>
                </a:solidFill>
                <a:ea typeface="華康儷中黑" panose="020B0509000000000000" pitchFamily="49" charset="-120"/>
              </a:rPr>
              <a:t>情歌</a:t>
            </a:r>
            <a:r>
              <a:rPr lang="zh-TW" altLang="zh-HK" sz="3000" dirty="0">
                <a:solidFill>
                  <a:srgbClr val="FFFF00"/>
                </a:solidFill>
                <a:ea typeface="華康儷中黑" panose="020B0509000000000000" pitchFamily="49" charset="-120"/>
              </a:rPr>
              <a:t>：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我的愛友，有一座葡萄園，位於肥沃的山崗上；他原希望葡萄園出產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好葡萄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，但它卻出產了</a:t>
            </a:r>
            <a:r>
              <a:rPr lang="zh-TW" altLang="zh-HK" sz="3000" dirty="0">
                <a:solidFill>
                  <a:srgbClr val="00FF00"/>
                </a:solidFill>
                <a:ea typeface="華康儷中黑" panose="020B0509000000000000" pitchFamily="49" charset="-120"/>
              </a:rPr>
              <a:t>野葡萄</a:t>
            </a:r>
            <a:r>
              <a:rPr lang="zh-TW" altLang="zh-HK" sz="3000" dirty="0">
                <a:solidFill>
                  <a:schemeClr val="bg1"/>
                </a:solidFill>
                <a:ea typeface="華康儷中黑" panose="020B0509000000000000" pitchFamily="49" charset="-120"/>
              </a:rPr>
              <a:t>。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上主原希望</a:t>
            </a:r>
            <a:r>
              <a:rPr lang="zh-TW" altLang="en-US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正義</a:t>
            </a:r>
            <a:r>
              <a:rPr lang="en-US" altLang="zh-TW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看</a:t>
            </a:r>
            <a:r>
              <a:rPr lang="en-US" altLang="zh-TW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,</a:t>
            </a:r>
            <a:r>
              <a:rPr lang="zh-TW" altLang="en-US" sz="3000" dirty="0">
                <a:solidFill>
                  <a:schemeClr val="bg1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竟是</a:t>
            </a:r>
            <a:r>
              <a:rPr lang="zh-TW" altLang="en-US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流血</a:t>
            </a:r>
            <a:r>
              <a:rPr lang="en-US" altLang="zh-TW" sz="3000" dirty="0">
                <a:solidFill>
                  <a:srgbClr val="00FF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  <a:cs typeface="華康中黑體" panose="020B0509000000000000" pitchFamily="49" charset="-120"/>
              </a:rPr>
              <a:t>!</a:t>
            </a:r>
            <a:endParaRPr lang="en-US" altLang="zh-TW" sz="3000" dirty="0">
              <a:solidFill>
                <a:schemeClr val="bg1"/>
              </a:solidFill>
              <a:latin typeface="華康儷中黑" panose="020B0509000000000000" pitchFamily="49" charset="-120"/>
              <a:ea typeface="華康儷中黑" panose="020B0509000000000000" pitchFamily="49" charset="-120"/>
              <a:cs typeface="華康中黑體" panose="020B0509000000000000" pitchFamily="49" charset="-120"/>
            </a:endParaRPr>
          </a:p>
          <a:p>
            <a:pPr eaLnBrk="1">
              <a:spcBef>
                <a:spcPct val="0"/>
              </a:spcBef>
              <a:spcAft>
                <a:spcPts val="1200"/>
              </a:spcAft>
              <a:buNone/>
            </a:pPr>
            <a:endParaRPr lang="zh-TW" altLang="zh-HK" sz="3000" dirty="0">
              <a:solidFill>
                <a:schemeClr val="bg1"/>
              </a:solidFill>
              <a:ea typeface="華康儷中黑" panose="020B0509000000000000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08741" y="2871779"/>
            <a:ext cx="2880320" cy="212365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去歲曾經此縣城 縣民無口不冤聲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今來縣宰加朱紱 便是生靈血染成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                                  </a:t>
            </a: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         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唐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杜荀鶴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)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012160" y="2533005"/>
            <a:ext cx="2952328" cy="392415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飛機遊艇著紫袍</a:t>
            </a:r>
            <a:endParaRPr kumimoji="1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豈知饑寒半分毫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紅酒香檳千家血海鮮肥牛萬姓膏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五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秒一人埋荒塚聖詩嘹亮哭聲高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自言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受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錫</a:t>
            </a:r>
            <a:r>
              <a:rPr kumimoji="1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華康正顏楷體W5" panose="03000509000000000000" pitchFamily="65" charset="-120"/>
                <a:ea typeface="華康正顏楷體W5" panose="03000509000000000000" pitchFamily="65" charset="-120"/>
                <a:cs typeface="+mn-cs"/>
              </a:rPr>
              <a:t>神權杖辜負天恩是爾曹</a:t>
            </a:r>
            <a:endParaRPr kumimoji="1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華康正顏楷體W5" panose="03000509000000000000" pitchFamily="65" charset="-120"/>
              <a:ea typeface="華康正顏楷體W5" panose="03000509000000000000" pitchFamily="65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1:</a:t>
            </a:r>
            <a:r>
              <a:rPr kumimoji="1" lang="zh-TW" altLang="en-US" sz="2000" b="0" i="0" u="none" strike="noStrike" kern="1200" cap="none" spc="-3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五千萬 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(</a:t>
            </a:r>
            <a:r>
              <a:rPr kumimoji="1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現代</a:t>
            </a:r>
            <a:r>
              <a:rPr kumimoji="1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徐錦堯</a:t>
            </a:r>
            <a:r>
              <a:rPr kumimoji="1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龍門石碑" panose="03000709000000000000" pitchFamily="65" charset="-120"/>
                <a:ea typeface="華康龍門石碑" panose="03000709000000000000" pitchFamily="65" charset="-120"/>
                <a:cs typeface="+mn-cs"/>
              </a:rPr>
              <a:t>)</a:t>
            </a:r>
            <a:endParaRPr kumimoji="1" lang="zh-HK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華康龍門石碑" panose="03000709000000000000" pitchFamily="65" charset="-120"/>
              <a:ea typeface="華康龍門石碑" panose="03000709000000000000" pitchFamily="65" charset="-120"/>
              <a:cs typeface="+mn-cs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58646" y="2914311"/>
            <a:ext cx="2160240" cy="208775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爾俸爾祿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民膏民脂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下民易虐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700" b="0" i="0" u="none" strike="noStrike" kern="1200" cap="none" spc="30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+mn-cs"/>
              </a:rPr>
              <a:t>上天難欺</a:t>
            </a:r>
            <a:endParaRPr kumimoji="1" lang="en-US" altLang="zh-TW" sz="2700" b="0" i="0" u="none" strike="noStrike" kern="1200" cap="none" spc="30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(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宋太宗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:</a:t>
            </a:r>
            <a:r>
              <a: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戒石銘</a:t>
            </a: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華康正顏楷體W7" panose="03000709000000000000" pitchFamily="65" charset="-120"/>
                <a:ea typeface="華康正顏楷體W7" panose="03000709000000000000" pitchFamily="65" charset="-120"/>
                <a:cs typeface="+mn-cs"/>
              </a:rPr>
              <a:t>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84507" y="6005287"/>
            <a:ext cx="5339225" cy="4770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機關算盡太聰明</a:t>
            </a:r>
            <a:r>
              <a:rPr kumimoji="1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楷書體W7" panose="03000709000000000000" pitchFamily="65" charset="-120"/>
                <a:ea typeface="華康楷書體W7" panose="03000709000000000000" pitchFamily="65" charset="-120"/>
                <a:cs typeface="華康楷書體W7" panose="03000709000000000000" pitchFamily="65" charset="-120"/>
              </a:rPr>
              <a:t>,</a:t>
            </a:r>
            <a:r>
              <a:rPr kumimoji="1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儷中黑" panose="020B0509000000000000" pitchFamily="49" charset="-120"/>
                <a:ea typeface="華康儷中黑" panose="020B0509000000000000" pitchFamily="49" charset="-120"/>
                <a:cs typeface="華康楷書體W7" panose="03000709000000000000" pitchFamily="65" charset="-120"/>
              </a:rPr>
              <a:t>現代文明的悲歌</a:t>
            </a:r>
            <a:endParaRPr kumimoji="1" lang="zh-HK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華康儷中黑" panose="020B0509000000000000" pitchFamily="49" charset="-120"/>
              <a:ea typeface="華康儷中黑" panose="020B0509000000000000" pitchFamily="49" charset="-120"/>
              <a:cs typeface="華康楷書體W7" panose="030007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6874" y="5000120"/>
            <a:ext cx="582201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Where are thy father &amp; mother, say?  They are both gone up to church to pray. They praise God &amp; his Priest &amp; King, Who make up a heaven of our misery. </a:t>
            </a:r>
            <a:r>
              <a:rPr kumimoji="1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(</a:t>
            </a:r>
            <a:r>
              <a:rPr kumimoji="1" lang="en-US" altLang="zh-HK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W.Blake</a:t>
            </a:r>
            <a:r>
              <a:rPr kumimoji="1" lang="en-US" altLang="zh-H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)</a:t>
            </a: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 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761" y="4661566"/>
            <a:ext cx="216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HK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新細明體"/>
                <a:cs typeface="+mn-cs"/>
              </a:rPr>
              <a:t>Chimney Sweeper</a:t>
            </a:r>
            <a:endParaRPr kumimoji="1" lang="zh-HK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新細明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4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2093</Words>
  <Application>Microsoft Office PowerPoint</Application>
  <PresentationFormat>如螢幕大小 (4:3)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華康中黑體</vt:lpstr>
      <vt:lpstr>華康正顏楷體W5</vt:lpstr>
      <vt:lpstr>華康正顏楷體W7</vt:lpstr>
      <vt:lpstr>華康粗黑體</vt:lpstr>
      <vt:lpstr>華康楷書體W7</vt:lpstr>
      <vt:lpstr>華康龍門石碑</vt:lpstr>
      <vt:lpstr>華康儷中黑</vt:lpstr>
      <vt:lpstr>新細明體</vt:lpstr>
      <vt:lpstr>Arial</vt:lpstr>
      <vt:lpstr>Calibri</vt:lpstr>
      <vt:lpstr>Wingdings</vt:lpstr>
      <vt:lpstr>Office 佈景主題</vt:lpstr>
      <vt:lpstr>預設簡報設計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Jeanne</dc:creator>
  <cp:lastModifiedBy>user</cp:lastModifiedBy>
  <cp:revision>12</cp:revision>
  <dcterms:created xsi:type="dcterms:W3CDTF">2018-01-28T14:16:50Z</dcterms:created>
  <dcterms:modified xsi:type="dcterms:W3CDTF">2024-03-04T06:02:17Z</dcterms:modified>
</cp:coreProperties>
</file>