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5" r:id="rId3"/>
    <p:sldId id="286" r:id="rId4"/>
    <p:sldId id="300" r:id="rId5"/>
    <p:sldId id="295" r:id="rId6"/>
    <p:sldId id="296" r:id="rId7"/>
    <p:sldId id="297" r:id="rId8"/>
    <p:sldId id="298" r:id="rId9"/>
    <p:sldId id="299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CC"/>
    <a:srgbClr val="FF0000"/>
    <a:srgbClr val="990033"/>
    <a:srgbClr val="003366"/>
    <a:srgbClr val="6600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48" autoAdjust="0"/>
    <p:restoredTop sz="94660"/>
  </p:normalViewPr>
  <p:slideViewPr>
    <p:cSldViewPr>
      <p:cViewPr varScale="1">
        <p:scale>
          <a:sx n="59" d="100"/>
          <a:sy n="59" d="100"/>
        </p:scale>
        <p:origin x="14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CED0FB3-0116-48D5-A5D8-95679F750E2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409DB4A-5301-4CB6-840E-C11D723A67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91E3275-2665-4F46-8B15-4FAC0839EE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74C2D-BF28-4BAA-B67D-7BC6DE22DB3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1298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479FBF-E798-4677-BE17-25EBC102EA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9E78EA3-4F64-48A5-B5BC-FB3879B22A4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198ACD2-0E25-4C50-B571-18A04E32B7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20F2C-E4A2-4BEF-96C7-9496A43B53D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39952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2225F4-015B-4FE4-A380-FBE7E64935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E0D3A8-F801-4D81-A10A-51C83A077F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C555EA-0D10-467D-BF14-1BD4E44C55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D74853-0268-4008-963B-7B5EB1B72A4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78713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DB1ADDB-BB6A-4684-8F9D-A4784ECDCA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1CE7A4-D256-4EFC-8CFC-E2C10AEFF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05731D-90C2-44CA-A48D-33CB84BF2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059F28CC-B9FF-4F09-9570-9F2B169B6E5F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243504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2C5592C-996B-44CE-9336-48D0867172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802BB87-0F49-4003-B73C-38370D7C1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8017DF-1DAC-4E44-8A0D-ED7FF8CDF2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5202B956-C7ED-404D-8F61-1878C418D686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591122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A755CA0-14F7-46BD-B808-476CE116D1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1741F8-54F5-4A99-AE43-1411422F00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D6F476-35C4-4BCA-AA94-257870BB4F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B4F2AAD9-B39F-4EC0-B221-5DD27043AD2A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2333437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93E8B0-3748-42AD-9EB3-6AD39630C75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E3870B-EC5B-49AF-B650-6EC57FEB7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96501AC-F788-4BE2-AC7A-9F2747EB26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D3C9EF92-A4C1-4C3B-BF61-DB43AF3BE8D9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184970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F26BD80-7E54-48D6-B329-861E8025A64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F82BE7F-6AAD-4280-8E70-E1ADA775FC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6DA8307-D528-4186-909C-88855451D89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EF98320B-8C4C-4339-82F8-80B5E73B0BEB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7800200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68A8992-543D-4222-92D4-3097570524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4B2FFD6-80DF-4642-9E31-099865DA94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9729EDD-1327-4F40-A2B0-95B15EF18F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A591A9B3-E398-4F8D-8280-3F211B6D2AB4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6284325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BF425C-22D6-495C-87FC-2A4CD2C8BC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57961EC-D7C5-4FAE-9B48-1C9F833FAE1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D56842A-87EF-4D14-AFD4-82289F2DA3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E056A690-DF1D-463E-852B-8EE970B2871A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879671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B7940-8449-4417-9DDA-C8FDC9C434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BA89E19-D110-41EE-A123-669DDD2B4F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8E81C0-52C9-45D1-B177-B871AC74FD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BDBE96F6-6F16-400D-83E6-C84FE9EEEF10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1145169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EFE61E4-7F1C-4442-915B-881E498C4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C10EA7-A77B-4C4F-B237-8F4572E631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21F9140-927C-4069-AD25-D88E271B97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017AD-FC84-4ACA-8177-ABF5B303BBC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766970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50F522-914F-41EF-9A76-6DE732C5F8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AB745D-9AC1-4F6F-A933-225A7B4CAEC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EA8AB4B-DE3D-4A1D-B2FA-318D323A86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9E796853-F213-48F9-9810-C5B21DE68804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4074603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8B1856-5F67-4347-B4B0-FB8F01FD4B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400FA5-BBBE-41F4-96E9-C7F18E2774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0A8FCD2-2EB5-49F8-936B-1CB9C35C3E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FB5F2CDE-4DC8-40F4-9A5A-0474C8AD214B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595417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9BA5380-64FA-4207-905D-19DC88BD9F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A5F5895-9353-465B-A590-4CAF5E8ADD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1"/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309298-5129-4313-98C0-BF862AC2DE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 smtClean="0"/>
            </a:lvl1pPr>
          </a:lstStyle>
          <a:p>
            <a:pPr>
              <a:defRPr/>
            </a:pPr>
            <a:fld id="{13F19F10-9EEF-46EC-AF03-61D02E7B55BF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  <p:extLst>
      <p:ext uri="{BB962C8B-B14F-4D97-AF65-F5344CB8AC3E}">
        <p14:creationId xmlns:p14="http://schemas.microsoft.com/office/powerpoint/2010/main" val="3591037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24E718-C824-4919-BAE6-678A18BC99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50E4BAF-7716-4D28-83F8-0813FBB746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4E86F26-8486-4D41-9127-93C6F82CC8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98828-701A-4E86-B1F8-B3D03F86B21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76651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456553-9D51-4751-B395-D4AA54BE71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07C18-F593-4201-8B91-9F58619C78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C90DFB7-A114-4F0F-B3F2-6C7EA6C660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333EA-46A5-4B9B-967B-85ECEF7D26B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69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A302819-B1FA-4532-B2CE-9AE85A691A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093701C0-D787-444D-80FC-99C4EBD489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2F4690E-0E63-45AC-AE21-843F47B673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18AC9-B51D-4449-BFE2-7DD9B998401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617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0E51582-85A4-4D45-937A-03B8F35CA0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78B37D1-000A-4EF3-8A88-F027A0F53F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23486A-0320-4918-ACED-ADE40F73E2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88D5FB-DF91-42E3-9FF3-C89A21B6A2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0617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3ED9927-9C58-4E43-A4FA-4E8C66DD3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CCE8A5C-A162-4FF8-A8ED-ACA234EB1C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4778FF8-8321-4320-9403-05664A45F4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66CC1-D25E-4634-8388-0CD84B7E1EF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33289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AC5D4F6-0970-4839-9BB1-12E1E799DB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81D70F-0DE2-41BB-A4E7-F1177C8961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0E36A9B-ACFF-417F-AC82-3085A1F1EF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4A9A54-A646-4655-A6AB-02B8DCA66AC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94088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40EA1B-8B79-4052-9A83-7258730454C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8339F6-6538-47E5-8250-E72741DD36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60E26B-0421-4A75-BF62-6520C789A2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18833-EDF2-4CDC-ACA0-A22B4D22CB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43045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2F1C25-A021-4DE5-AF34-1CF6DBCF2A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5BE449F-2846-45C8-99B0-5AE58EC9DA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7C56F45-A4C3-43D2-8076-58902243639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BF59585-7158-4223-A714-635B4109A41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9861DC-9165-44B8-903F-2ADE346D18E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B490B2E-D1CF-41F8-A852-15F5203091D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4C35460-4DD6-46EA-9966-D110574097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/>
              <a:t>Cliquez pour modifier le style du titre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9D2C1AD-1226-4BD4-AFE3-AAD80ECA3D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zh-TW"/>
              <a:t>Cliquez pour modifier les styles du texte du masque</a:t>
            </a:r>
          </a:p>
          <a:p>
            <a:pPr lvl="1"/>
            <a:r>
              <a:rPr lang="fr-FR" altLang="zh-TW"/>
              <a:t>Deuxième niveau</a:t>
            </a:r>
          </a:p>
          <a:p>
            <a:pPr lvl="2"/>
            <a:r>
              <a:rPr lang="fr-FR" altLang="zh-TW"/>
              <a:t>Troisième niveau</a:t>
            </a:r>
          </a:p>
          <a:p>
            <a:pPr lvl="3"/>
            <a:r>
              <a:rPr lang="fr-FR" altLang="zh-TW"/>
              <a:t>Quatrième niveau</a:t>
            </a:r>
          </a:p>
          <a:p>
            <a:pPr lvl="4"/>
            <a:r>
              <a:rPr lang="fr-FR" altLang="zh-TW"/>
              <a:t>Cinquième niveau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463E224-8F7F-4502-BD95-7CCF059A66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A24E093-ED45-4632-ABA9-7179FBCBC4A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solidFill>
                  <a:srgbClr val="000000"/>
                </a:solidFill>
                <a:latin typeface="+mn-lt"/>
                <a:ea typeface="新細明體" pitchFamily="18" charset="-120"/>
              </a:defRPr>
            </a:lvl1pPr>
          </a:lstStyle>
          <a:p>
            <a:pPr>
              <a:defRPr/>
            </a:pPr>
            <a:endParaRPr lang="fr-FR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D6B3952-935C-4F76-ADAD-AA10156440E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202732F-FA9C-4A20-8B0A-4E10D2F315FF}" type="slidenum">
              <a:rPr lang="zh-TW" altLang="fr-FR"/>
              <a:pPr>
                <a:defRPr/>
              </a:pPr>
              <a:t>‹#›</a:t>
            </a:fld>
            <a:endParaRPr lang="fr-FR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副標題 2">
            <a:extLst>
              <a:ext uri="{FF2B5EF4-FFF2-40B4-BE49-F238E27FC236}">
                <a16:creationId xmlns:a16="http://schemas.microsoft.com/office/drawing/2014/main" id="{0903A351-DA2A-4965-AD69-6D86352568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>
              <a:lnSpc>
                <a:spcPts val="6100"/>
              </a:lnSpc>
              <a:spcBef>
                <a:spcPct val="0"/>
              </a:spcBef>
              <a:defRPr/>
            </a:pPr>
            <a:r>
              <a:rPr lang="zh-TW" altLang="en-US" dirty="0">
                <a:ea typeface="華康粗黑體" pitchFamily="49" charset="-120"/>
              </a:rPr>
              <a:t>  </a:t>
            </a:r>
            <a:r>
              <a:rPr lang="en-US" altLang="zh-TW" sz="3600" dirty="0">
                <a:solidFill>
                  <a:srgbClr val="FF0000"/>
                </a:solidFill>
                <a:ea typeface="華康粗黑體" pitchFamily="49" charset="-120"/>
              </a:rPr>
              <a:t>36.</a:t>
            </a:r>
            <a:r>
              <a:rPr lang="zh-TW" altLang="en-US" sz="3600" dirty="0">
                <a:solidFill>
                  <a:srgbClr val="FF0000"/>
                </a:solidFill>
                <a:ea typeface="華康粗黑體" pitchFamily="49" charset="-120"/>
              </a:rPr>
              <a:t>禮儀標記</a:t>
            </a:r>
            <a:r>
              <a:rPr lang="en-US" altLang="zh-HK" sz="3600" dirty="0">
                <a:solidFill>
                  <a:srgbClr val="FF0000"/>
                </a:solidFill>
                <a:ea typeface="華康粗黑體" pitchFamily="49" charset="-120"/>
                <a:sym typeface="Symbol" pitchFamily="18" charset="2"/>
              </a:rPr>
              <a:t></a:t>
            </a:r>
            <a:r>
              <a:rPr lang="zh-TW" altLang="en-US" sz="3600" dirty="0">
                <a:solidFill>
                  <a:srgbClr val="FF0000"/>
                </a:solidFill>
                <a:ea typeface="華康粗黑體" pitchFamily="49" charset="-120"/>
              </a:rPr>
              <a:t>接觸那若隱若現的基督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  <a:defRPr/>
            </a:pPr>
            <a:r>
              <a:rPr lang="zh-TW" altLang="en-US" dirty="0">
                <a:ea typeface="華康粗黑體" pitchFamily="49" charset="-120"/>
              </a:rPr>
              <a:t>  復活的基督仍活在我們中間，我們可借著禮儀上的有形標記，去與他作可感覺的接觸。他亦願我們藉禮儀標記，去經驗和「感受」到他的救恩和臨在。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  <a:defRPr/>
            </a:pP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</a:rPr>
              <a:t>一、標記素描</a:t>
            </a:r>
          </a:p>
          <a:p>
            <a:pPr algn="l">
              <a:lnSpc>
                <a:spcPts val="4000"/>
              </a:lnSpc>
              <a:spcBef>
                <a:spcPct val="0"/>
              </a:spcBef>
              <a:defRPr/>
            </a:pPr>
            <a:r>
              <a:rPr lang="en-US" altLang="zh-HK" dirty="0">
                <a:ea typeface="華康粗黑體" pitchFamily="49" charset="-120"/>
              </a:rPr>
              <a:t>  </a:t>
            </a:r>
            <a:r>
              <a:rPr lang="zh-TW" altLang="en-US" dirty="0">
                <a:ea typeface="華康粗黑體" pitchFamily="49" charset="-120"/>
              </a:rPr>
              <a:t>標記是一件事物或一個行動，</a:t>
            </a:r>
            <a:r>
              <a:rPr lang="zh-TW" altLang="en-US" spc="300" dirty="0">
                <a:ea typeface="華康粗黑體" pitchFamily="49" charset="-120"/>
              </a:rPr>
              <a:t>可以被人用</a:t>
            </a:r>
            <a:r>
              <a:rPr lang="zh-TW" altLang="en-US" spc="300" dirty="0">
                <a:solidFill>
                  <a:srgbClr val="FF0000"/>
                </a:solidFill>
                <a:ea typeface="華康粗黑體" pitchFamily="49" charset="-120"/>
              </a:rPr>
              <a:t>五官</a:t>
            </a:r>
            <a:br>
              <a:rPr lang="en-US" altLang="zh-TW" dirty="0">
                <a:solidFill>
                  <a:srgbClr val="FF0000"/>
                </a:solidFill>
                <a:ea typeface="華康粗黑體" pitchFamily="49" charset="-120"/>
              </a:rPr>
            </a:br>
            <a:r>
              <a:rPr lang="en-US" altLang="zh-TW" dirty="0">
                <a:ea typeface="華康粗黑體" pitchFamily="49" charset="-120"/>
              </a:rPr>
              <a:t>(</a:t>
            </a:r>
            <a:r>
              <a:rPr lang="zh-TW" altLang="en-US" dirty="0">
                <a:ea typeface="華康粗黑體" pitchFamily="49" charset="-120"/>
              </a:rPr>
              <a:t>眼、耳、口、鼻、手足</a:t>
            </a:r>
            <a:r>
              <a:rPr lang="en-US" altLang="zh-TW" dirty="0">
                <a:ea typeface="華康粗黑體" pitchFamily="49" charset="-120"/>
              </a:rPr>
              <a:t>)</a:t>
            </a:r>
            <a:r>
              <a:rPr lang="zh-TW" altLang="en-US" dirty="0">
                <a:ea typeface="華康粗黑體" pitchFamily="49" charset="-120"/>
              </a:rPr>
              <a:t>去認識，並藉此引導人去接觸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</a:rPr>
              <a:t>五官所不能及</a:t>
            </a:r>
            <a:r>
              <a:rPr lang="zh-TW" altLang="en-US" dirty="0">
                <a:ea typeface="華康粗黑體" pitchFamily="49" charset="-120"/>
              </a:rPr>
              <a:t>的實有。標記是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</a:rPr>
              <a:t>兩個世界間的橋樑</a:t>
            </a:r>
            <a:r>
              <a:rPr lang="zh-TW" altLang="en-US" dirty="0">
                <a:ea typeface="華康粗黑體" pitchFamily="49" charset="-120"/>
              </a:rPr>
              <a:t>，是一個媒介。它一方面「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</a:rPr>
              <a:t>揭露</a:t>
            </a:r>
            <a:r>
              <a:rPr lang="zh-TW" altLang="en-US" dirty="0">
                <a:ea typeface="華康粗黑體" pitchFamily="49" charset="-120"/>
              </a:rPr>
              <a:t>」比標記本身更深一層的實有</a:t>
            </a:r>
            <a:r>
              <a:rPr lang="en-US" altLang="zh-TW" dirty="0">
                <a:ea typeface="華康粗黑體" pitchFamily="49" charset="-120"/>
              </a:rPr>
              <a:t>(unlock a mystery)</a:t>
            </a:r>
            <a:r>
              <a:rPr lang="zh-TW" altLang="en-US" dirty="0">
                <a:ea typeface="華康粗黑體" pitchFamily="49" charset="-120"/>
              </a:rPr>
              <a:t>，另一方面同時加以「</a:t>
            </a:r>
            <a:r>
              <a:rPr lang="zh-TW" altLang="en-US" dirty="0">
                <a:solidFill>
                  <a:srgbClr val="FF0000"/>
                </a:solidFill>
                <a:ea typeface="華康粗黑體" pitchFamily="49" charset="-120"/>
              </a:rPr>
              <a:t>隱藏</a:t>
            </a:r>
            <a:r>
              <a:rPr lang="zh-TW" altLang="en-US" dirty="0">
                <a:ea typeface="華康粗黑體" pitchFamily="49" charset="-120"/>
              </a:rPr>
              <a:t>」這一實有。它好像半透明的玻璃，</a:t>
            </a:r>
            <a:endParaRPr lang="en-US" altLang="zh-TW" dirty="0">
              <a:ea typeface="華康粗黑體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副標題 2">
            <a:extLst>
              <a:ext uri="{FF2B5EF4-FFF2-40B4-BE49-F238E27FC236}">
                <a16:creationId xmlns:a16="http://schemas.microsoft.com/office/drawing/2014/main" id="{B1113958-4F6C-4DC8-97EC-AA5699E662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三的標記而已。只有張三的好朋友，可以透過這個可見的軀殼、動作和言語去接觸和明白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張三那不可見的部分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。基督的肉身和言語，也只是他全部實有的「標記」。對大部分的法利塞人來說，基督只不過是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一個普通人、木匠的兒子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谷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6:3-6)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；但對信仰他的人來說，他卻是天主的活標記、天主臨在的聖事。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六、聖事是基督復活後的標記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基督復活後，已非我們所能直接接觸。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但降生的意義，並不限於那短短的三十三年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，因為上主實在願意具體地與古往今來的一切人「接觸」。因此基督不以與人接觸三十三年為已足，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他願人人能隨時隨地、具體地與他相遇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。因此他用了「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禮儀標記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副標題 2">
            <a:extLst>
              <a:ext uri="{FF2B5EF4-FFF2-40B4-BE49-F238E27FC236}">
                <a16:creationId xmlns:a16="http://schemas.microsoft.com/office/drawing/2014/main" id="{5B07079C-79B5-4104-8398-A1CEE74D8D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去代替他的「肉身標記」，與人接觸。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藉聖事</a:t>
            </a:r>
            <a:r>
              <a:rPr lang="en-US" altLang="zh-TW" sz="2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即是可見的標記</a:t>
            </a:r>
            <a:r>
              <a:rPr lang="en-US" altLang="zh-TW" sz="2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 sz="28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我們仍能與基督親近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。例如：藉聖體，我們不單「相信」人能與主結合，我們更感到是吃了主；藉告解，我們不單相信主的寬仁，我們更感受到他的慈愛，聽到他寬恕的保證。簡單來說，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從前基督藉他自己肉身的手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肉身標記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去祝福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,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今日藉他所揀選的司鐸的手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聖事標記</a:t>
            </a:r>
            <a:r>
              <a:rPr lang="en-US" altLang="zh-TW" sz="2800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去祝福。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七、上主臨在的方式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在現世，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上主通常是藉標記而臨在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，並藉此而賜下豐富的救恩；他干預人類歷史的方式，通常也是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間接的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。例如：藉父母的愛、師長的訓導、朋友的情誼、傳教士的宣講、好朋友的規勸、交通失事的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副標題 2">
            <a:extLst>
              <a:ext uri="{FF2B5EF4-FFF2-40B4-BE49-F238E27FC236}">
                <a16:creationId xmlns:a16="http://schemas.microsoft.com/office/drawing/2014/main" id="{9FBCDD63-0F8E-47AB-AB00-1194F7D557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1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警惕、大自然的吸引、良好書本的陶冶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……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這一切都是天主分施救恩的工具，都是他的恩寵。誰懂得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在生命的一切遭遇中、在一切生命的標記中找尋上主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，也會更易在禮儀標記中與上主相遇。</a:t>
            </a:r>
          </a:p>
          <a:p>
            <a:pPr algn="just" eaLnBrk="1">
              <a:lnSpc>
                <a:spcPts val="41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八、如何在禮儀標記中接觸上主</a:t>
            </a:r>
          </a:p>
          <a:p>
            <a:pPr algn="just" eaLnBrk="1">
              <a:lnSpc>
                <a:spcPts val="41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首先要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明白禮儀標記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的所指，對禮儀標記有正確的認識。例如，水不單代表生命，也代表死亡，洗禮使我們與基督「同死」、「同生」。</a:t>
            </a:r>
          </a:p>
          <a:p>
            <a:pPr algn="just" eaLnBrk="1">
              <a:lnSpc>
                <a:spcPts val="41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有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正確的態度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。例如告解不是為了純粹去聽一篇神修訓話，也是為了接觸到天主的慈愛，聆聽到寬恕的聲音，感受到寬恕的幸福。</a:t>
            </a:r>
          </a:p>
          <a:p>
            <a:pPr algn="l" eaLnBrk="1">
              <a:lnSpc>
                <a:spcPts val="41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要懷著信德，整個地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投入禮儀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中；激發熱情，滿懷希望。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副標題 2">
            <a:extLst>
              <a:ext uri="{FF2B5EF4-FFF2-40B4-BE49-F238E27FC236}">
                <a16:creationId xmlns:a16="http://schemas.microsoft.com/office/drawing/2014/main" id="{1C082828-8680-4100-AA73-823AC91429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4.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堅信基督在聖事中所立的禮儀標記是一種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「有效」的標記。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 sz="2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附錄</a:t>
            </a:r>
            <a:r>
              <a:rPr lang="en-US" altLang="en-US" sz="2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慶典</a:t>
            </a:r>
            <a:r>
              <a:rPr lang="en-US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</a:t>
            </a:r>
            <a:r>
              <a:rPr lang="en-US" altLang="en-US">
                <a:solidFill>
                  <a:srgbClr val="FF0000"/>
                </a:solidFill>
                <a:ea typeface="華康粗黑體" panose="020B0709000000000000" pitchFamily="49" charset="-120"/>
              </a:rPr>
              <a:t>Celebration</a:t>
            </a:r>
            <a:endParaRPr lang="zh-TW" altLang="en-US">
              <a:solidFill>
                <a:srgbClr val="FF0000"/>
              </a:solidFill>
              <a:ea typeface="華康粗黑體" panose="020B0709000000000000" pitchFamily="49" charset="-120"/>
            </a:endParaRP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一、對生命的肯定</a:t>
            </a:r>
            <a:endParaRPr lang="en-US" altLang="zh-TW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慶典就是喜樂地肯定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世界是美好的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。這並非無視於世界的惡，卻肯定「惡」並非世界最後的命運，因為生命終勝死亡，善終勝惡。慶典告訴人：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生命無論如何都是值得的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。帶給人真正痛苦與哀傷的不是困難與失敗，而是無能的感覺、缺乏生命力與信心。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二、歡欣踴躍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慶典的基礎是自由、希望和有感於生命的深沉；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副標題 2">
            <a:extLst>
              <a:ext uri="{FF2B5EF4-FFF2-40B4-BE49-F238E27FC236}">
                <a16:creationId xmlns:a16="http://schemas.microsoft.com/office/drawing/2014/main" id="{9C43D236-E12D-4038-A4B7-8EE0ECBD8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那是對生命經驗的一種回應。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慶典是一種發乎情的喜樂和歡躍，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使我們整個人充滿著漸增的健康情緒與平安。這時人會情不自禁地手之舞之、足之蹈之，打破了平日的拘謹，盡情地歡呼歌舞，恢復人本來的真面目。它所表達的是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熱情奔放、喜氣洋洋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，並堅信將來有擺脫一切枷鎖與束縛，得到完全解放的一天。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在慶典中，人會除去自己的面具，有時甚至會戴上一個另外的「面具」，以能更容易表達內心的真我。</a:t>
            </a:r>
          </a:p>
          <a:p>
            <a:pPr algn="l" eaLnBrk="1">
              <a:lnSpc>
                <a:spcPts val="44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三、微笑抗議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1.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自由與完整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的生命是與我們的生活經驗相反的，它只可以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在慶典中為人所感到與預嘗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。慶典使人恍如置身世外。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副標題 2">
            <a:extLst>
              <a:ext uri="{FF2B5EF4-FFF2-40B4-BE49-F238E27FC236}">
                <a16:creationId xmlns:a16="http://schemas.microsoft.com/office/drawing/2014/main" id="{528589BC-78CA-4B5B-8EFF-723824B693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真正懂得慶祝的人會以詩人的眼光去看上主所造的世界，使人在這支離破碎的世界上，建起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希望的「烏托邦」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。這幻想其實可使人不甘為現實所奴役，也予人以改變現實的決心。幻想 </a:t>
            </a:r>
            <a:r>
              <a:rPr lang="en-US" altLang="zh-TW" sz="3000">
                <a:ea typeface="華康粗黑體" panose="020B0709000000000000" pitchFamily="49" charset="-120"/>
              </a:rPr>
              <a:t>(imagination) </a:t>
            </a:r>
          </a:p>
          <a:p>
            <a:pPr algn="l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未必都是虛幻的，幻想的第二步很可能便是外在的表現。孟加拉一位無名詩人說：「</a:t>
            </a:r>
            <a:r>
              <a:rPr lang="zh-TW" altLang="en-US">
                <a:solidFill>
                  <a:srgbClr val="9900CC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一個人作夢，它始終是夢；兩個人作夢，就會夢境成真。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」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3.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所以慶典包含了想像力的三方面，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接觸、表達和抗議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。即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接觸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內心的世界，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表達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個人的直覺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以藝術和玩的方式作包裝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抗議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現實與理想差距太大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突出我們心中的理想與現實的差距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l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4.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慶典相信喜樂、健康與自由是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比死更強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。並以喜樂的形式表達人類內心的渴望與深沉的理想，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副標題 2">
            <a:extLst>
              <a:ext uri="{FF2B5EF4-FFF2-40B4-BE49-F238E27FC236}">
                <a16:creationId xmlns:a16="http://schemas.microsoft.com/office/drawing/2014/main" id="{A3E162B3-D2AC-4B9B-A438-AF1615AA42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因此可稱為是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對貧窮、人間虛文、失去個性與社會不均病徵的一種微笑抗議。</a:t>
            </a:r>
          </a:p>
          <a:p>
            <a:pPr algn="l" eaLnBrk="1">
              <a:lnSpc>
                <a:spcPts val="4000"/>
              </a:lnSpc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5.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慶典使我們能一方面認真地面對現實，也能同時向著日常的艱辛奮鬥微笑。</a:t>
            </a:r>
          </a:p>
          <a:p>
            <a:pPr algn="l" eaLnBrk="1">
              <a:lnSpc>
                <a:spcPts val="5500"/>
              </a:lnSpc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-----------------------------------------  </a:t>
            </a:r>
          </a:p>
          <a:p>
            <a:pPr algn="l" eaLnBrk="1">
              <a:lnSpc>
                <a:spcPts val="5500"/>
              </a:lnSpc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  鸚鵡能言，不離飛鳥；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        猩猩能言，不離禽獸。</a:t>
            </a:r>
            <a:r>
              <a:rPr lang="zh-TW" altLang="en-US" sz="2400">
                <a:latin typeface="華康粗黑體" panose="020B0709000000000000" pitchFamily="49" charset="-120"/>
                <a:ea typeface="華康粗黑體" panose="020B0709000000000000" pitchFamily="49" charset="-120"/>
              </a:rPr>
              <a:t>（禮記）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副標題 2">
            <a:extLst>
              <a:ext uri="{FF2B5EF4-FFF2-40B4-BE49-F238E27FC236}">
                <a16:creationId xmlns:a16="http://schemas.microsoft.com/office/drawing/2014/main" id="{0EE61D2D-8592-41D4-9235-906BD474E0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>
              <a:lnSpc>
                <a:spcPts val="4000"/>
              </a:lnSpc>
              <a:spcBef>
                <a:spcPct val="0"/>
              </a:spcBef>
            </a:pP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使後面的實有若隱若現。禮儀標記的缺點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(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即隱蔽實有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)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，亦是它的最大優點，可以在人心中造成一種不可抗拒的渴望，導人去期待一更圓滿的境界。</a:t>
            </a:r>
          </a:p>
          <a:p>
            <a:pPr algn="l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二、標記的條件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1.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標記與實有必須是兩個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不同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的事物，但卻與那實有有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相同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之處，並必須比那實有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更易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為人所掌握。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2.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誰要利用標記，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必須先「認識其為標記」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，明白標記指的是什麼？然後這標記才能產生作用。例如，若你</a:t>
            </a:r>
            <a:r>
              <a:rPr lang="zh-TW" altLang="en-US">
                <a:ea typeface="華康粗黑體" panose="020B0709000000000000" pitchFamily="49" charset="-120"/>
              </a:rPr>
              <a:t>在</a:t>
            </a:r>
            <a:r>
              <a:rPr lang="en-US" altLang="zh-HK">
                <a:ea typeface="華康粗黑體" panose="020B0709000000000000" pitchFamily="49" charset="-120"/>
              </a:rPr>
              <a:t> </a:t>
            </a:r>
            <a:r>
              <a:rPr lang="en-US" altLang="zh-TW">
                <a:ea typeface="華康粗黑體" panose="020B0709000000000000" pitchFamily="49" charset="-120"/>
              </a:rPr>
              <a:t>Valentine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（情人節）收到一張咭，而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不知它是「情人咭」，那麼，這份禮物便不會產生作用，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你也不會感受到送咭者的情意。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副標題 2">
            <a:extLst>
              <a:ext uri="{FF2B5EF4-FFF2-40B4-BE49-F238E27FC236}">
                <a16:creationId xmlns:a16="http://schemas.microsoft.com/office/drawing/2014/main" id="{224DEE08-3683-4D93-9BEE-A7F720F6DC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>
              <a:lnSpc>
                <a:spcPts val="6100"/>
              </a:lnSpc>
              <a:spcBef>
                <a:spcPct val="0"/>
              </a:spcBef>
            </a:pPr>
            <a:endParaRPr lang="en-US" altLang="zh-TW" sz="9600">
              <a:ea typeface="華康粗黑體" panose="020B0709000000000000" pitchFamily="49" charset="-120"/>
            </a:endParaRPr>
          </a:p>
          <a:p>
            <a:pPr eaLnBrk="1">
              <a:lnSpc>
                <a:spcPts val="6100"/>
              </a:lnSpc>
              <a:spcBef>
                <a:spcPct val="0"/>
              </a:spcBef>
            </a:pPr>
            <a:endParaRPr lang="en-US" altLang="zh-TW" sz="9600">
              <a:ea typeface="華康粗黑體" panose="020B0709000000000000" pitchFamily="49" charset="-120"/>
            </a:endParaRPr>
          </a:p>
          <a:p>
            <a:pPr eaLnBrk="1">
              <a:lnSpc>
                <a:spcPts val="6100"/>
              </a:lnSpc>
              <a:spcBef>
                <a:spcPct val="0"/>
              </a:spcBef>
            </a:pPr>
            <a:r>
              <a:rPr lang="en-US" altLang="zh-TW" sz="9600">
                <a:ea typeface="華康粗黑體" panose="020B0709000000000000" pitchFamily="49" charset="-120"/>
              </a:rPr>
              <a:t>520=?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13" descr="fan19">
            <a:extLst>
              <a:ext uri="{FF2B5EF4-FFF2-40B4-BE49-F238E27FC236}">
                <a16:creationId xmlns:a16="http://schemas.microsoft.com/office/drawing/2014/main" id="{F0A628A4-7B6B-468A-AF95-35C70AF5374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323850"/>
            <a:ext cx="2633663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 Box 14">
            <a:extLst>
              <a:ext uri="{FF2B5EF4-FFF2-40B4-BE49-F238E27FC236}">
                <a16:creationId xmlns:a16="http://schemas.microsoft.com/office/drawing/2014/main" id="{D659870B-3E6E-4871-B626-C0C5CF4DA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760413"/>
            <a:ext cx="35702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AU" sz="44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請小心的看！</a:t>
            </a:r>
            <a:endParaRPr kumimoji="0" lang="en-US" altLang="zh-HK" sz="4400">
              <a:solidFill>
                <a:srgbClr val="FF00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  <p:sp>
        <p:nvSpPr>
          <p:cNvPr id="17412" name="Text Box 16">
            <a:extLst>
              <a:ext uri="{FF2B5EF4-FFF2-40B4-BE49-F238E27FC236}">
                <a16:creationId xmlns:a16="http://schemas.microsoft.com/office/drawing/2014/main" id="{C9604F24-0FF7-4399-9ED2-B11EFAF0B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50" y="1984375"/>
            <a:ext cx="63404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這位老太太看到自己</a:t>
            </a:r>
            <a:r>
              <a:rPr kumimoji="0"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年輕的倒影</a:t>
            </a:r>
            <a:r>
              <a:rPr kumimoji="0"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！</a:t>
            </a:r>
          </a:p>
        </p:txBody>
      </p:sp>
      <p:pic>
        <p:nvPicPr>
          <p:cNvPr id="17413" name="Picture 22" descr="We are What We See">
            <a:extLst>
              <a:ext uri="{FF2B5EF4-FFF2-40B4-BE49-F238E27FC236}">
                <a16:creationId xmlns:a16="http://schemas.microsoft.com/office/drawing/2014/main" id="{F983EBEA-5860-4A1C-838B-EFD06E1AB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2787650"/>
            <a:ext cx="6773862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 descr="illusions_02">
            <a:extLst>
              <a:ext uri="{FF2B5EF4-FFF2-40B4-BE49-F238E27FC236}">
                <a16:creationId xmlns:a16="http://schemas.microsoft.com/office/drawing/2014/main" id="{BEEB9BDA-4048-4E84-9114-2C5883E4A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36525"/>
            <a:ext cx="8123237" cy="646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illusions_06">
            <a:extLst>
              <a:ext uri="{FF2B5EF4-FFF2-40B4-BE49-F238E27FC236}">
                <a16:creationId xmlns:a16="http://schemas.microsoft.com/office/drawing/2014/main" id="{07DBF4A6-48B2-4169-A55F-D9238B1E9F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153988"/>
            <a:ext cx="8143875" cy="648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im">
            <a:extLst>
              <a:ext uri="{FF2B5EF4-FFF2-40B4-BE49-F238E27FC236}">
                <a16:creationId xmlns:a16="http://schemas.microsoft.com/office/drawing/2014/main" id="{E2031631-18E4-45E9-9745-3821F33669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3" y="288925"/>
            <a:ext cx="7842250" cy="617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8D58F074-FD2F-44A3-935D-B01D98ADF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4300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一樣米養百樣人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4300">
                <a:solidFill>
                  <a:srgbClr val="008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一樣的禮儀培育百樣的信徒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4300">
                <a:solidFill>
                  <a:srgbClr val="80008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一樣的標記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63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你又看到什麼</a:t>
            </a:r>
            <a:r>
              <a:rPr lang="zh-TW" altLang="en-US" sz="51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？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43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你以為一般的教友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43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在禮儀中</a:t>
            </a:r>
          </a:p>
          <a:p>
            <a:pPr algn="ctr" eaLnBrk="1" hangingPunct="1">
              <a:lnSpc>
                <a:spcPct val="130000"/>
              </a:lnSpc>
              <a:spcBef>
                <a:spcPct val="0"/>
              </a:spcBef>
              <a:buFontTx/>
              <a:buNone/>
            </a:pPr>
            <a:r>
              <a:rPr lang="zh-TW" altLang="en-US" sz="4300">
                <a:solidFill>
                  <a:srgbClr val="6633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最常看錯的是什麼？</a:t>
            </a:r>
            <a:endParaRPr lang="en-US" altLang="zh-TW" sz="4300">
              <a:solidFill>
                <a:srgbClr val="663300"/>
              </a:solidFill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副標題 2">
            <a:extLst>
              <a:ext uri="{FF2B5EF4-FFF2-40B4-BE49-F238E27FC236}">
                <a16:creationId xmlns:a16="http://schemas.microsoft.com/office/drawing/2014/main" id="{95EE9307-1297-4382-A4D7-C784587A1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三、禮儀標記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禮儀是由一系列標記所組成，人必須藉標記才能向上主一起舉行敬禮。「共聚一堂」本身已是一個標記，是基督臨在的標記、愛與共融的標記、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天人合一與人類合一的標記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。</a:t>
            </a: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四、</a:t>
            </a:r>
            <a:r>
              <a:rPr lang="zh-TW" altLang="en-US" sz="3600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基督本人也是標記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TW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基督本人是最偉大、最卓越的標記。他的身體一方面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隱藏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，也一方面</a:t>
            </a: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揭露他的天主性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，這是第一個藏有天主性的身體：</a:t>
            </a:r>
            <a:r>
              <a:rPr lang="zh-TW" altLang="en-US">
                <a:solidFill>
                  <a:srgbClr val="0000FF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基督是天主的活標記。</a:t>
            </a:r>
          </a:p>
          <a:p>
            <a:pPr algn="just" eaLnBrk="1">
              <a:lnSpc>
                <a:spcPts val="5500"/>
              </a:lnSpc>
              <a:spcBef>
                <a:spcPct val="0"/>
              </a:spcBef>
            </a:pPr>
            <a:r>
              <a:rPr lang="zh-TW" altLang="en-US">
                <a:solidFill>
                  <a:srgbClr val="FF0000"/>
                </a:solidFill>
                <a:latin typeface="華康粗黑體" panose="020B0709000000000000" pitchFamily="49" charset="-120"/>
                <a:ea typeface="華康粗黑體" panose="020B0709000000000000" pitchFamily="49" charset="-120"/>
              </a:rPr>
              <a:t>五、我們的身體也是標記</a:t>
            </a:r>
          </a:p>
          <a:p>
            <a:pPr algn="just" eaLnBrk="1">
              <a:lnSpc>
                <a:spcPts val="4000"/>
              </a:lnSpc>
              <a:spcBef>
                <a:spcPct val="0"/>
              </a:spcBef>
            </a:pPr>
            <a:r>
              <a:rPr lang="en-US" altLang="zh-HK">
                <a:latin typeface="華康粗黑體" panose="020B0709000000000000" pitchFamily="49" charset="-120"/>
                <a:ea typeface="華康粗黑體" panose="020B0709000000000000" pitchFamily="49" charset="-120"/>
              </a:rPr>
              <a:t>  </a:t>
            </a:r>
            <a:r>
              <a:rPr lang="zh-TW" altLang="en-US">
                <a:latin typeface="華康粗黑體" panose="020B0709000000000000" pitchFamily="49" charset="-120"/>
                <a:ea typeface="華康粗黑體" panose="020B0709000000000000" pitchFamily="49" charset="-120"/>
              </a:rPr>
              <a:t>我們的身體只是我們的「我」的標記。張三那個可見、可觸摸的身體，並不是整個的張三，只是張</a:t>
            </a: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  <a:p>
            <a:pPr algn="just" eaLnBrk="1">
              <a:lnSpc>
                <a:spcPts val="4000"/>
              </a:lnSpc>
            </a:pPr>
            <a:endParaRPr lang="en-US" altLang="zh-TW">
              <a:latin typeface="華康粗黑體" panose="020B0709000000000000" pitchFamily="49" charset="-120"/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oubleVision">
  <a:themeElements>
    <a:clrScheme name="DoubleVis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oubleVi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Rounded MT Bold" pitchFamily="34" charset="0"/>
          </a:defRPr>
        </a:defPPr>
      </a:lstStyle>
    </a:lnDef>
  </a:objectDefaults>
  <a:extraClrSchemeLst>
    <a:extraClrScheme>
      <a:clrScheme name="DoubleVis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ubleVis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ubleVis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ubleVis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ubleVis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oubleVis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Vis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Vis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Vis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Vis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Vis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oubleVis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1621</Words>
  <Application>Microsoft Office PowerPoint</Application>
  <PresentationFormat>如螢幕大小 (4:3)</PresentationFormat>
  <Paragraphs>55</Paragraphs>
  <Slides>16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16</vt:i4>
      </vt:variant>
    </vt:vector>
  </HeadingPairs>
  <TitlesOfParts>
    <vt:vector size="23" baseType="lpstr">
      <vt:lpstr>Arial</vt:lpstr>
      <vt:lpstr>新細明體</vt:lpstr>
      <vt:lpstr>Calibri</vt:lpstr>
      <vt:lpstr>華康粗黑體</vt:lpstr>
      <vt:lpstr>Symbol</vt:lpstr>
      <vt:lpstr>預設簡報設計</vt:lpstr>
      <vt:lpstr>DoubleVision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 督 宣 講 的 核 心</dc:title>
  <dc:creator>Tsui Kam Yiu</dc:creator>
  <cp:lastModifiedBy>user</cp:lastModifiedBy>
  <cp:revision>225</cp:revision>
  <dcterms:created xsi:type="dcterms:W3CDTF">2008-05-09T13:42:49Z</dcterms:created>
  <dcterms:modified xsi:type="dcterms:W3CDTF">2024-05-27T05:37:04Z</dcterms:modified>
</cp:coreProperties>
</file>