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7" r:id="rId4"/>
  </p:sldMasterIdLst>
  <p:sldIdLst>
    <p:sldId id="256" r:id="rId5"/>
    <p:sldId id="273" r:id="rId6"/>
    <p:sldId id="274" r:id="rId7"/>
    <p:sldId id="257" r:id="rId8"/>
    <p:sldId id="271" r:id="rId9"/>
    <p:sldId id="258" r:id="rId10"/>
    <p:sldId id="259" r:id="rId11"/>
    <p:sldId id="260" r:id="rId12"/>
    <p:sldId id="272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70" r:id="rId2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358-7BA2-4E38-AB48-5C9F9BBC833B}" type="datetimeFigureOut">
              <a:rPr lang="zh-HK" altLang="en-US" smtClean="0"/>
              <a:t>19/2/2024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A2D1-A710-4CAA-BFB9-A2C7A90A4A8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8762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358-7BA2-4E38-AB48-5C9F9BBC833B}" type="datetimeFigureOut">
              <a:rPr lang="zh-HK" altLang="en-US" smtClean="0"/>
              <a:t>19/2/2024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A2D1-A710-4CAA-BFB9-A2C7A90A4A8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8904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358-7BA2-4E38-AB48-5C9F9BBC833B}" type="datetimeFigureOut">
              <a:rPr lang="zh-HK" altLang="en-US" smtClean="0"/>
              <a:t>19/2/2024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A2D1-A710-4CAA-BFB9-A2C7A90A4A8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28357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77887-85B9-4E0C-90E4-908CEE4271E1}" type="slidenum">
              <a:rPr lang="fr-FR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314320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AA600-387C-403D-8911-9AFDEB0DAB8F}" type="slidenum">
              <a:rPr lang="fr-FR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152007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3733C-2696-4B0C-A490-916E664A3B96}" type="slidenum">
              <a:rPr lang="fr-FR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061838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17879-3F56-4AF2-8FDB-E4702E7A4022}" type="slidenum">
              <a:rPr lang="fr-FR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817707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77469-13D8-45E7-874B-ED6693B396AB}" type="slidenum">
              <a:rPr lang="fr-FR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03957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99977-FEC3-46D2-8C65-8D1285FA716C}" type="slidenum">
              <a:rPr lang="fr-FR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142252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D90F1-B584-4F5A-827E-92D8030E809C}" type="slidenum">
              <a:rPr lang="fr-FR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85243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734A4-1691-4F5B-B1EE-25D0424DD97D}" type="slidenum">
              <a:rPr lang="fr-FR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07494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358-7BA2-4E38-AB48-5C9F9BBC833B}" type="datetimeFigureOut">
              <a:rPr lang="zh-HK" altLang="en-US" smtClean="0"/>
              <a:t>19/2/2024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A2D1-A710-4CAA-BFB9-A2C7A90A4A8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151557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A6DB5-A98C-40E3-B6F3-C19DA90D757A}" type="slidenum">
              <a:rPr lang="fr-FR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065033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4B84A-16EC-4830-ADE9-009E52780319}" type="slidenum">
              <a:rPr lang="fr-FR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096733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zh-TW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34C73-8789-44F2-B080-952690A4E214}" type="slidenum">
              <a:rPr lang="fr-FR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92716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773C9-91CB-480A-941B-FD6F1E188AC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268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C6A99-C055-43DD-96F1-5DCD54945A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2457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EA27C-8718-4A9B-9D1A-D7FE5BBAB19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5337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5502-968B-44F0-950C-1B80996F179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9812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6BCEC-2A62-4A6C-AB82-55A93CD890F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1214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C8B01-1A86-4687-911E-A28919D4C8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3681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B35E1-932E-478F-B463-ACB89406389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42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358-7BA2-4E38-AB48-5C9F9BBC833B}" type="datetimeFigureOut">
              <a:rPr lang="zh-HK" altLang="en-US" smtClean="0"/>
              <a:t>19/2/2024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A2D1-A710-4CAA-BFB9-A2C7A90A4A8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345240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A2EED-6DE0-489F-99ED-DB70CE6E722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4063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97734-4733-44BA-9E67-90C04F750EF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625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32B52-6023-4322-B9EC-7641B43A48B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0102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06632-F773-498A-8022-8B9FC7E1843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2152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27984-94D5-4236-B1D6-EFEEE0568F3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0885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C56B-AA3C-4D5B-AB06-FA31ABE8276C}" type="datetimeFigureOut">
              <a:rPr lang="zh-HK" altLang="en-US" smtClean="0"/>
              <a:t>19/2/2024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624A-BD38-43D2-BA5D-A2D355CB4E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388580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C56B-AA3C-4D5B-AB06-FA31ABE8276C}" type="datetimeFigureOut">
              <a:rPr lang="zh-HK" altLang="en-US" smtClean="0"/>
              <a:t>19/2/2024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624A-BD38-43D2-BA5D-A2D355CB4E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12641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C56B-AA3C-4D5B-AB06-FA31ABE8276C}" type="datetimeFigureOut">
              <a:rPr lang="zh-HK" altLang="en-US" smtClean="0"/>
              <a:t>19/2/2024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624A-BD38-43D2-BA5D-A2D355CB4E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0757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C56B-AA3C-4D5B-AB06-FA31ABE8276C}" type="datetimeFigureOut">
              <a:rPr lang="zh-HK" altLang="en-US" smtClean="0"/>
              <a:t>19/2/2024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624A-BD38-43D2-BA5D-A2D355CB4E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690789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C56B-AA3C-4D5B-AB06-FA31ABE8276C}" type="datetimeFigureOut">
              <a:rPr lang="zh-HK" altLang="en-US" smtClean="0"/>
              <a:t>19/2/2024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624A-BD38-43D2-BA5D-A2D355CB4E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8403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358-7BA2-4E38-AB48-5C9F9BBC833B}" type="datetimeFigureOut">
              <a:rPr lang="zh-HK" altLang="en-US" smtClean="0"/>
              <a:t>19/2/2024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A2D1-A710-4CAA-BFB9-A2C7A90A4A8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241722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C56B-AA3C-4D5B-AB06-FA31ABE8276C}" type="datetimeFigureOut">
              <a:rPr lang="zh-HK" altLang="en-US" smtClean="0"/>
              <a:t>19/2/2024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624A-BD38-43D2-BA5D-A2D355CB4E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349373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C56B-AA3C-4D5B-AB06-FA31ABE8276C}" type="datetimeFigureOut">
              <a:rPr lang="zh-HK" altLang="en-US" smtClean="0"/>
              <a:t>19/2/2024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624A-BD38-43D2-BA5D-A2D355CB4E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766780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C56B-AA3C-4D5B-AB06-FA31ABE8276C}" type="datetimeFigureOut">
              <a:rPr lang="zh-HK" altLang="en-US" smtClean="0"/>
              <a:t>19/2/2024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624A-BD38-43D2-BA5D-A2D355CB4E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1556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C56B-AA3C-4D5B-AB06-FA31ABE8276C}" type="datetimeFigureOut">
              <a:rPr lang="zh-HK" altLang="en-US" smtClean="0"/>
              <a:t>19/2/2024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624A-BD38-43D2-BA5D-A2D355CB4E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197428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C56B-AA3C-4D5B-AB06-FA31ABE8276C}" type="datetimeFigureOut">
              <a:rPr lang="zh-HK" altLang="en-US" smtClean="0"/>
              <a:t>19/2/2024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624A-BD38-43D2-BA5D-A2D355CB4E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9954935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C56B-AA3C-4D5B-AB06-FA31ABE8276C}" type="datetimeFigureOut">
              <a:rPr lang="zh-HK" altLang="en-US" smtClean="0"/>
              <a:t>19/2/2024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624A-BD38-43D2-BA5D-A2D355CB4E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17533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358-7BA2-4E38-AB48-5C9F9BBC833B}" type="datetimeFigureOut">
              <a:rPr lang="zh-HK" altLang="en-US" smtClean="0"/>
              <a:t>19/2/2024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A2D1-A710-4CAA-BFB9-A2C7A90A4A8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5164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358-7BA2-4E38-AB48-5C9F9BBC833B}" type="datetimeFigureOut">
              <a:rPr lang="zh-HK" altLang="en-US" smtClean="0"/>
              <a:t>19/2/2024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A2D1-A710-4CAA-BFB9-A2C7A90A4A8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9466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358-7BA2-4E38-AB48-5C9F9BBC833B}" type="datetimeFigureOut">
              <a:rPr lang="zh-HK" altLang="en-US" smtClean="0"/>
              <a:t>19/2/2024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A2D1-A710-4CAA-BFB9-A2C7A90A4A8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87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358-7BA2-4E38-AB48-5C9F9BBC833B}" type="datetimeFigureOut">
              <a:rPr lang="zh-HK" altLang="en-US" smtClean="0"/>
              <a:t>19/2/2024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A2D1-A710-4CAA-BFB9-A2C7A90A4A8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412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C358-7BA2-4E38-AB48-5C9F9BBC833B}" type="datetimeFigureOut">
              <a:rPr lang="zh-HK" altLang="en-US" smtClean="0"/>
              <a:t>19/2/2024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A2D1-A710-4CAA-BFB9-A2C7A90A4A8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432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BC358-7BA2-4E38-AB48-5C9F9BBC833B}" type="datetimeFigureOut">
              <a:rPr lang="zh-HK" altLang="en-US" smtClean="0"/>
              <a:t>19/2/2024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9A2D1-A710-4CAA-BFB9-A2C7A90A4A8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6521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2083C"/>
            </a:gs>
            <a:gs pos="100000">
              <a:schemeClr val="tx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7" tIns="45713" rIns="91427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/>
              <a:t>Cliquez pour modifier les styles du texte du masque</a:t>
            </a:r>
          </a:p>
          <a:p>
            <a:pPr lvl="1"/>
            <a:r>
              <a:rPr lang="fr-FR" altLang="zh-TW"/>
              <a:t>Deuxième niveau</a:t>
            </a:r>
          </a:p>
          <a:p>
            <a:pPr lvl="2"/>
            <a:r>
              <a:rPr lang="fr-FR" altLang="zh-TW"/>
              <a:t>Troisième niveau</a:t>
            </a:r>
          </a:p>
          <a:p>
            <a:pPr lvl="3"/>
            <a:r>
              <a:rPr lang="fr-FR" altLang="zh-TW"/>
              <a:t>Quatrième niveau</a:t>
            </a:r>
          </a:p>
          <a:p>
            <a:pPr lvl="4"/>
            <a:r>
              <a:rPr lang="fr-FR" altLang="zh-TW"/>
              <a:t>Cinquième niveau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Arial" charset="0"/>
                <a:cs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zh-TW">
              <a:solidFill>
                <a:srgbClr val="000000"/>
              </a:solidFill>
              <a:ea typeface="新細明體" charset="-120"/>
            </a:endParaRP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cs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zh-TW">
              <a:solidFill>
                <a:srgbClr val="000000"/>
              </a:solidFill>
              <a:ea typeface="新細明體" charset="-120"/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Arial" charset="0"/>
                <a:cs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A4FF52-A2A4-486A-8EAF-70121A0C7779}" type="slidenum">
              <a:rPr lang="fr-FR" altLang="zh-TW">
                <a:solidFill>
                  <a:srgbClr val="000000"/>
                </a:solidFill>
                <a:ea typeface="新細明體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altLang="zh-TW">
              <a:solidFill>
                <a:srgbClr val="000000"/>
              </a:solidFill>
              <a:ea typeface="新細明體" charset="-120"/>
            </a:endParaRPr>
          </a:p>
        </p:txBody>
      </p:sp>
      <p:pic>
        <p:nvPicPr>
          <p:cNvPr id="1031" name="Picture 7" descr="Image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231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BD36ED-B553-4DC1-8CBB-A0623E6ADA73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12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CC56B-AA3C-4D5B-AB06-FA31ABE8276C}" type="datetimeFigureOut">
              <a:rPr lang="zh-HK" altLang="en-US" smtClean="0"/>
              <a:t>19/2/2024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624A-BD38-43D2-BA5D-A2D355CB4EF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9877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69AD60-F453-0C55-E712-23B05592F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97914"/>
          </a:xfrm>
        </p:spPr>
        <p:txBody>
          <a:bodyPr>
            <a:normAutofit/>
          </a:bodyPr>
          <a:lstStyle/>
          <a:p>
            <a:r>
              <a:rPr lang="en-US" altLang="zh-HK" sz="5400" dirty="0"/>
              <a:t>35 </a:t>
            </a:r>
            <a:r>
              <a:rPr lang="zh-TW" altLang="en-US" sz="5400" dirty="0"/>
              <a:t>感恩祭  </a:t>
            </a:r>
            <a:r>
              <a:rPr lang="zh-TW" altLang="en-US" sz="2800" b="1" dirty="0">
                <a:solidFill>
                  <a:srgbClr val="0000FF"/>
                </a:solidFill>
              </a:rPr>
              <a:t>分享導師</a:t>
            </a:r>
            <a:r>
              <a:rPr lang="en-US" altLang="zh-TW" sz="2800" b="1" dirty="0">
                <a:solidFill>
                  <a:srgbClr val="0000FF"/>
                </a:solidFill>
              </a:rPr>
              <a:t>:</a:t>
            </a:r>
            <a:r>
              <a:rPr lang="zh-TW" altLang="en-US" sz="2800" b="1" dirty="0">
                <a:solidFill>
                  <a:srgbClr val="0000FF"/>
                </a:solidFill>
              </a:rPr>
              <a:t>陳忻</a:t>
            </a:r>
            <a:endParaRPr lang="zh-HK" altLang="en-US" sz="2800" b="1" dirty="0">
              <a:solidFill>
                <a:srgbClr val="0000FF"/>
              </a:solidFill>
            </a:endParaRP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A4CA53B-5544-EC3A-AF7F-E4D0E1DE7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070" y="1560059"/>
            <a:ext cx="7886700" cy="1747999"/>
          </a:xfrm>
        </p:spPr>
        <p:txBody>
          <a:bodyPr>
            <a:normAutofit/>
          </a:bodyPr>
          <a:lstStyle/>
          <a:p>
            <a:r>
              <a:rPr lang="zh-TW" altLang="en-US" sz="4400" dirty="0"/>
              <a:t>教會行動的</a:t>
            </a:r>
            <a:r>
              <a:rPr lang="zh-TW" altLang="en-US" sz="4400" dirty="0">
                <a:solidFill>
                  <a:srgbClr val="FF0000"/>
                </a:solidFill>
              </a:rPr>
              <a:t>頂峰</a:t>
            </a:r>
            <a:r>
              <a:rPr lang="zh-TW" altLang="en-US" sz="4400" dirty="0"/>
              <a:t>中的</a:t>
            </a:r>
            <a:r>
              <a:rPr lang="zh-TW" altLang="en-US" sz="4400" dirty="0">
                <a:solidFill>
                  <a:srgbClr val="FF0000"/>
                </a:solidFill>
              </a:rPr>
              <a:t>極致</a:t>
            </a:r>
            <a:r>
              <a:rPr lang="zh-TW" altLang="en-US" sz="4400" dirty="0"/>
              <a:t>。</a:t>
            </a:r>
            <a:endParaRPr lang="en-US" altLang="zh-TW" sz="4400" dirty="0"/>
          </a:p>
          <a:p>
            <a:r>
              <a:rPr lang="en-US" altLang="zh-TW" sz="4400" dirty="0"/>
              <a:t>(</a:t>
            </a:r>
            <a:r>
              <a:rPr lang="zh-TW" altLang="en-US" sz="4400" dirty="0"/>
              <a:t>信眾</a:t>
            </a:r>
            <a:r>
              <a:rPr lang="en-US" altLang="zh-TW" sz="4400" dirty="0"/>
              <a:t>)</a:t>
            </a:r>
            <a:r>
              <a:rPr lang="zh-TW" altLang="en-US" sz="4400" dirty="0"/>
              <a:t>力量的泉源。</a:t>
            </a:r>
            <a:endParaRPr lang="zh-HK" altLang="en-US" sz="44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3CD7500-FB97-4552-9158-5C80C8910683}"/>
              </a:ext>
            </a:extLst>
          </p:cNvPr>
          <p:cNvSpPr txBox="1"/>
          <p:nvPr/>
        </p:nvSpPr>
        <p:spPr>
          <a:xfrm>
            <a:off x="5873070" y="2430895"/>
            <a:ext cx="30700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p"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從前的輝</a:t>
            </a:r>
            <a:endParaRPr kumimoji="0" lang="en-US" altLang="zh-TW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p"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困難中的輝</a:t>
            </a:r>
            <a:endParaRPr kumimoji="0" lang="en-US" altLang="zh-TW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p"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t>現在的輝</a:t>
            </a:r>
            <a:endParaRPr kumimoji="0" lang="zh-HK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7947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67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5. 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參與彌撒宴會的態度：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懷著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修好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的渴望，願意開放自己，與主與人甚至與天地萬物團結共融。懷著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信德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，在團體的一心一德中，與司祭一起促成主的臨現。懷著謙虛的赤心去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恭領主的體血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 algn="just" hangingPunct="0">
              <a:lnSpc>
                <a:spcPts val="5500"/>
              </a:lnSpc>
              <a:spcAft>
                <a:spcPts val="600"/>
              </a:spcAft>
            </a:pP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四、</a:t>
            </a:r>
            <a:r>
              <a:rPr lang="zh-TW" altLang="en-US" sz="36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彌撒是紀念</a:t>
            </a:r>
          </a:p>
          <a:p>
            <a:pPr algn="just" hangingPunct="0">
              <a:lnSpc>
                <a:spcPts val="42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1. 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超越時空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的紀念：彌撒中的「紀念」，不只是回憶已經過去的歷史；彌撒實在是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「重演」基督在歷史中的救恩事蹟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。用神學的術語說，彌撒是一種「</a:t>
            </a:r>
            <a:r>
              <a:rPr lang="zh-TW" altLang="en-US" sz="3200" dirty="0">
                <a:solidFill>
                  <a:srgbClr val="C0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有效的紀念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」，是加爾瓦略山上祭獻的「重現」。它雖然是發生於昔日，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卻超越時間和空間的</a:t>
            </a:r>
            <a:endParaRPr lang="en-US" altLang="zh-TW" sz="3200" dirty="0">
              <a:solidFill>
                <a:srgbClr val="FF0000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200"/>
              </a:lnSpc>
            </a:pP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限制，讓我們好像穿過時光的隧道，</a:t>
            </a:r>
            <a:r>
              <a:rPr lang="zh-TW" altLang="en-US" sz="36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親臨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現場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endParaRPr lang="zh-TW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980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和基督接觸。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其實，人類的心靈可以跨越時空的限制，達到天人合一的境界。我們天主教徒的宇宙觀很遼闊，歷史觀也充滿動感。對不少人而言，這不只是理論，而是親身的經驗。因為基督曾許諾：他要與我們同在，直至世末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瑪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28:20)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 algn="just" hangingPunct="0">
              <a:lnSpc>
                <a:spcPts val="4000"/>
              </a:lnSpc>
              <a:spcBef>
                <a:spcPts val="600"/>
              </a:spcBef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2. 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彌撒是時空的綜合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：「紀念」主的死亡，「慶祝」他的復活，「期待」他的光榮再來。過去、現在與未來，都在基督徒的生命中，成了一個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有機的統一，這就是永恆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3. 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聖道禮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：在彌撒的「紀念」中，基督徒特別記起主的話，回憶他作過的事和他的教訓。</a:t>
            </a:r>
          </a:p>
        </p:txBody>
      </p:sp>
    </p:spTree>
    <p:extLst>
      <p:ext uri="{BB962C8B-B14F-4D97-AF65-F5344CB8AC3E}">
        <p14:creationId xmlns:p14="http://schemas.microsoft.com/office/powerpoint/2010/main" val="2882198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7145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5500"/>
              </a:lnSpc>
            </a:pP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五、</a:t>
            </a:r>
            <a:r>
              <a:rPr lang="zh-TW" altLang="en-US" sz="36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彌撒是感恩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彌撒是我們對上主的感恩和讚美，讓我們能在聖神內，藉基督而永恆地讚美稱謝天父，為了他所賞的生命而衷心的感謝。彌撒被稱為</a:t>
            </a:r>
            <a:r>
              <a:rPr lang="zh-TW" altLang="en-US" sz="36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感恩祭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，正顯示出基督徒願意把感恩當作整個生命的基本調子。他們願意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事事感恩、常常喜樂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，度一種積極和滿懷希望的生活。</a:t>
            </a:r>
          </a:p>
          <a:p>
            <a:pPr algn="just" hangingPunct="0">
              <a:lnSpc>
                <a:spcPts val="5500"/>
              </a:lnSpc>
            </a:pP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六、</a:t>
            </a:r>
            <a:r>
              <a:rPr lang="zh-TW" altLang="en-US" sz="36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以生命光榮天主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有些人以為我們可以單藉祈禱、歌聲光榮天主。其實，天主是人類及宇宙的創造者，只有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宇宙的和諧及人類生命的完成，才是天主的光榮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。正如孝子賢孫是祖先的光榮，我們也只能用一個「更豐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669413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490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55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富的生活」去光榮天主。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所以彌撒並不是一些局限在聖堂中的行為，它應該成為一種改造世界的動力。</a:t>
            </a:r>
            <a:endParaRPr lang="en-US" altLang="zh-TW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彌撒的最末一句話是「彌撒禮成」，原文是：</a:t>
            </a:r>
            <a:r>
              <a:rPr lang="en-US" altLang="zh-TW" sz="3200" dirty="0" err="1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Ite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 </a:t>
            </a:r>
            <a:r>
              <a:rPr lang="en-US" altLang="zh-TW" sz="3200" dirty="0" err="1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missa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3200" dirty="0" err="1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est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意思是：你們去吧！你們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被派遣出去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。這裡的</a:t>
            </a:r>
            <a:r>
              <a:rPr lang="en-US" altLang="zh-TW" sz="3200" dirty="0" err="1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missa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也就成了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彌撒的正式名稱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。所以「禮成」並非結束，而是完成了一個階段。信徒應該接受「被派遣」的使命，藉聖體所賦予的力量，並按聖言的啟示去生活，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在人間為基督作證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endParaRPr lang="en-US" altLang="zh-TW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318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44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5500"/>
              </a:lnSpc>
            </a:pPr>
            <a:r>
              <a:rPr lang="zh-TW" altLang="en-US" sz="24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附錄  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謝天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小時候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每當冬夜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我們一家人圍著個大圓桌吃飯。我總是坐在祖母身邊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祖母總是摸著我的頭說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「老天爺賞我們家飽飯吃，記住，飯碗裡一粒米都不許剩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要是糟蹋糧食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老天爺就不給咱們飯了</a:t>
            </a:r>
            <a:r>
              <a:rPr lang="zh-TW" altLang="en-US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。」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剛上小學的我，正念打倒偶像，破除迷信，我的學校就是從前的關帝廟，我的書桌就是供桌，我曾給周倉畫上眼鏡，祖母的話，老天爺什麼的，我覺得是既多餘，又落伍的。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直到前年，我在普林斯敦，流覽愛因斯坦的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《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我所看見的世界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》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，又得到了一種新的領會。我在讀這本書時，看到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愛因斯坦對謝天的看法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。我忽</a:t>
            </a:r>
          </a:p>
        </p:txBody>
      </p:sp>
    </p:spTree>
    <p:extLst>
      <p:ext uri="{BB962C8B-B14F-4D97-AF65-F5344CB8AC3E}">
        <p14:creationId xmlns:p14="http://schemas.microsoft.com/office/powerpoint/2010/main" val="60587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76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然發現愛因斯坦想儘量給聽眾一個印象，即相對論不是甲發明的，就是乙發明的，而與愛因斯坦本人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不相干似的。像愛氏這種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不居功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的態度，實在是史冊中少見的。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愛因斯坦感謝了這位，感謝那位；感謝了古人，感謝今人；就是不提他自己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我就想，為什麼立功者偏不居功？像愛因斯坦之於相對論，像我祖母之於我家。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幾年來自己到處奔波，掙了幾碗飯吃，作了一些研究，寫了幾篇學術文章，真正做了點事以後，才有了一種新的覺悟，即是無論什麼事，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得之於人者太多；生之於己者太少。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因為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需要感謝的人太多了，就感謝天罷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。無論什麼事，也需要先人的遺愛和遺產，眾人的支持與合作，機會的等候與到來。</a:t>
            </a:r>
          </a:p>
        </p:txBody>
      </p:sp>
    </p:spTree>
    <p:extLst>
      <p:ext uri="{BB962C8B-B14F-4D97-AF65-F5344CB8AC3E}">
        <p14:creationId xmlns:p14="http://schemas.microsoft.com/office/powerpoint/2010/main" val="120573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7273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這些缺一不可。越是真正做過一點事，越是感覺到自己貢獻的渺小。於是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創業的人，都會自然而然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的想到上天，而敗家的人卻無時不想到自己。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介之推不言祿，祿亦弗及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。這是我們中國的一個最完美的人格所構成的一個最完美的故事。介之推為什麼不言祿？因為他覺得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貪天之功以為己力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，是君子所不屑為，也是君子所不應為的。</a:t>
            </a:r>
            <a:endParaRPr lang="en-US" altLang="zh-TW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無論哪一行，哪一界，多半是自吹自擂，自欺自騙，日子長了，連自己也信以為真了，而禍至矣。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有一個人問一位文學家，我記得是囂俄吧：「如果世界上的書全需要燒掉，而只許留一本，應留什麼？」囂俄毫不猶豫的說「只留約伯記。」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46096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3913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endParaRPr lang="en-US" altLang="zh-TW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hangingPunct="0">
              <a:lnSpc>
                <a:spcPts val="4300"/>
              </a:lnSpc>
            </a:pP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約伯是聖經裡的介之推，貧亦謝天，富亦謝天，病亦謝天，苦亦謝天。</a:t>
            </a:r>
            <a:endParaRPr lang="en-US" altLang="zh-TW" sz="3200" dirty="0">
              <a:solidFill>
                <a:srgbClr val="9900CC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hangingPunct="0">
              <a:lnSpc>
                <a:spcPts val="4300"/>
              </a:lnSpc>
            </a:pPr>
            <a:r>
              <a:rPr lang="en-US" altLang="zh-TW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我們的思想界尚在混沌幼稚時期，需要約伯的精神，需要介之推的覺悟，這個覺悟即是：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一粥一飯，半絲半縷，都是多少年、多少人的血汗結晶。感謝之情，無由表達，我們還是謝天吧！</a:t>
            </a:r>
            <a:r>
              <a:rPr lang="en-US" altLang="zh-TW" sz="24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4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陳之藩</a:t>
            </a:r>
            <a:r>
              <a:rPr lang="en-US" altLang="zh-TW" sz="24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1088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凡 事 感 激</a:t>
            </a:r>
          </a:p>
          <a:p>
            <a:pPr>
              <a:lnSpc>
                <a:spcPts val="4600"/>
              </a:lnSpc>
              <a:spcBef>
                <a:spcPct val="0"/>
              </a:spcBef>
            </a:pPr>
            <a:r>
              <a:rPr lang="zh-TW" altLang="en-US" sz="3600" dirty="0">
                <a:solidFill>
                  <a:srgbClr val="C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感激傷害你的人 因為他磨練了你的心志</a:t>
            </a:r>
          </a:p>
          <a:p>
            <a:pPr>
              <a:lnSpc>
                <a:spcPts val="4600"/>
              </a:lnSpc>
              <a:spcBef>
                <a:spcPct val="0"/>
              </a:spcBef>
            </a:pP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感激欺騙你的人 因為他增進了你的智慧</a:t>
            </a:r>
          </a:p>
          <a:p>
            <a:pPr>
              <a:lnSpc>
                <a:spcPts val="4600"/>
              </a:lnSpc>
              <a:spcBef>
                <a:spcPct val="0"/>
              </a:spcBef>
            </a:pPr>
            <a:r>
              <a:rPr lang="zh-TW" altLang="en-US" sz="3600" dirty="0">
                <a:solidFill>
                  <a:srgbClr val="81097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感激中傷你的人 因為他砥礪了你的人格</a:t>
            </a:r>
          </a:p>
          <a:p>
            <a:pPr>
              <a:lnSpc>
                <a:spcPts val="4600"/>
              </a:lnSpc>
              <a:spcBef>
                <a:spcPct val="0"/>
              </a:spcBef>
            </a:pP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感激鞭打你的人 因為他激發了你的鬥志</a:t>
            </a:r>
          </a:p>
          <a:p>
            <a:pPr>
              <a:lnSpc>
                <a:spcPts val="4600"/>
              </a:lnSpc>
              <a:spcBef>
                <a:spcPct val="0"/>
              </a:spcBef>
            </a:pPr>
            <a:r>
              <a:rPr lang="zh-TW" altLang="en-US" sz="36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感激遺棄你的人 因為他教導了你該獨立</a:t>
            </a:r>
          </a:p>
          <a:p>
            <a:pPr>
              <a:lnSpc>
                <a:spcPts val="4600"/>
              </a:lnSpc>
              <a:spcBef>
                <a:spcPct val="0"/>
              </a:spcBef>
            </a:pP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感激絆倒你的人 因為他強化了你的雙腿</a:t>
            </a:r>
          </a:p>
          <a:p>
            <a:pPr>
              <a:lnSpc>
                <a:spcPts val="4600"/>
              </a:lnSpc>
              <a:spcBef>
                <a:spcPct val="0"/>
              </a:spcBef>
            </a:pPr>
            <a:r>
              <a:rPr lang="zh-TW" altLang="en-US" sz="3600" dirty="0">
                <a:solidFill>
                  <a:srgbClr val="9900CC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感激斥責你的人 因為他提醒了你的缺點</a:t>
            </a:r>
          </a:p>
          <a:p>
            <a:pPr>
              <a:lnSpc>
                <a:spcPts val="4600"/>
              </a:lnSpc>
              <a:spcBef>
                <a:spcPct val="0"/>
              </a:spcBef>
            </a:pPr>
            <a:r>
              <a:rPr lang="zh-TW" altLang="en-US" sz="36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感激愛你的人 因為他幫你面對上述一切</a:t>
            </a:r>
            <a:endParaRPr lang="en-US" altLang="zh-TW" dirty="0">
              <a:solidFill>
                <a:srgbClr val="0000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itchFamily="49" charset="-120"/>
            </a:endParaRPr>
          </a:p>
          <a:p>
            <a:pPr>
              <a:lnSpc>
                <a:spcPts val="4600"/>
              </a:lnSpc>
              <a:spcBef>
                <a:spcPct val="0"/>
              </a:spcBef>
            </a:pPr>
            <a:r>
              <a:rPr lang="zh-TW" altLang="en-US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感激全能全善的天主 因為他給你派遣了這些人</a:t>
            </a:r>
            <a:endParaRPr lang="en-US" altLang="zh-TW" dirty="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itchFamily="49" charset="-120"/>
            </a:endParaRPr>
          </a:p>
          <a:p>
            <a:pPr>
              <a:lnSpc>
                <a:spcPts val="4600"/>
              </a:lnSpc>
              <a:spcBef>
                <a:spcPct val="0"/>
              </a:spcBef>
            </a:pPr>
            <a:r>
              <a:rPr lang="zh-TW" altLang="en-US" sz="3600" spc="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itchFamily="49" charset="-120"/>
              </a:rPr>
              <a:t>來讓你成賢成聖</a:t>
            </a:r>
          </a:p>
        </p:txBody>
      </p:sp>
    </p:spTree>
    <p:extLst>
      <p:ext uri="{BB962C8B-B14F-4D97-AF65-F5344CB8AC3E}">
        <p14:creationId xmlns:p14="http://schemas.microsoft.com/office/powerpoint/2010/main" val="7390695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A44B07-99A9-5D44-CFDC-EE16C4C4A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找求力量的泉源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362BA2-4EEC-4337-F614-1E20B1517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/>
              <a:t>投入</a:t>
            </a:r>
            <a:r>
              <a:rPr lang="en-US" altLang="zh-TW" sz="4000" dirty="0"/>
              <a:t>(</a:t>
            </a:r>
            <a:r>
              <a:rPr lang="zh-TW" altLang="en-US" sz="4000" dirty="0"/>
              <a:t>思想上尋求啓發</a:t>
            </a:r>
            <a:r>
              <a:rPr lang="en-US" altLang="zh-TW" sz="4000" dirty="0"/>
              <a:t>/</a:t>
            </a:r>
            <a:r>
              <a:rPr lang="zh-TW" altLang="en-US" sz="4000" dirty="0"/>
              <a:t>寫筆記、分享、和生活對比、明白耶穌</a:t>
            </a:r>
            <a:r>
              <a:rPr lang="en-US" altLang="zh-TW" sz="4000" dirty="0"/>
              <a:t>)</a:t>
            </a:r>
          </a:p>
          <a:p>
            <a:r>
              <a:rPr lang="zh-TW" altLang="en-US" sz="4000" dirty="0"/>
              <a:t>聚餐是友愛的標記</a:t>
            </a:r>
            <a:r>
              <a:rPr lang="en-US" altLang="zh-TW" sz="4000" dirty="0"/>
              <a:t>(</a:t>
            </a:r>
            <a:r>
              <a:rPr lang="zh-TW" altLang="en-US" sz="4000" dirty="0"/>
              <a:t>由親密陌生人至神交心交</a:t>
            </a:r>
            <a:r>
              <a:rPr lang="en-US" altLang="zh-TW" sz="4000" dirty="0"/>
              <a:t>)</a:t>
            </a:r>
          </a:p>
          <a:p>
            <a:r>
              <a:rPr lang="zh-TW" altLang="en-US" sz="4000" dirty="0"/>
              <a:t>真實的體和血</a:t>
            </a:r>
            <a:r>
              <a:rPr lang="en-US" altLang="zh-TW" sz="4000" dirty="0"/>
              <a:t>(</a:t>
            </a:r>
            <a:r>
              <a:rPr lang="zh-TW" altLang="en-US" sz="4000" dirty="0"/>
              <a:t>記念和力量</a:t>
            </a:r>
            <a:r>
              <a:rPr lang="en-US" altLang="zh-TW" sz="4000" dirty="0"/>
              <a:t>)</a:t>
            </a:r>
          </a:p>
          <a:p>
            <a:r>
              <a:rPr lang="zh-TW" altLang="en-US" sz="4000" dirty="0"/>
              <a:t>細水長流和結伴同行</a:t>
            </a:r>
            <a:endParaRPr lang="en-US" altLang="zh-TW" sz="4000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59829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89981918-2A2F-82B5-B916-896B482D4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21" y="239421"/>
            <a:ext cx="3263503" cy="4351338"/>
          </a:xfr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396D6887-8EDF-BD41-7D0C-486514D02BA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469"/>
          <a:stretch/>
        </p:blipFill>
        <p:spPr>
          <a:xfrm>
            <a:off x="3971342" y="239422"/>
            <a:ext cx="4562669" cy="4229942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EF9E01C7-C768-A4D8-9DB1-90953259D60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39" b="52789"/>
          <a:stretch/>
        </p:blipFill>
        <p:spPr>
          <a:xfrm>
            <a:off x="3749800" y="4991877"/>
            <a:ext cx="5143500" cy="1390262"/>
          </a:xfrm>
          <a:prstGeom prst="rect">
            <a:avLst/>
          </a:prstGeom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D4AC318A-0F4F-4F1C-C232-EBF8EF475C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2557" y="3726402"/>
            <a:ext cx="4018886" cy="1134845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683A567C-7D04-1BFC-45F1-864EAB946546}"/>
              </a:ext>
            </a:extLst>
          </p:cNvPr>
          <p:cNvSpPr txBox="1"/>
          <p:nvPr/>
        </p:nvSpPr>
        <p:spPr>
          <a:xfrm>
            <a:off x="6502686" y="4406481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和大家一起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)</a:t>
            </a:r>
            <a:endParaRPr kumimoji="0" lang="zh-HK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288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427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500"/>
              </a:lnSpc>
            </a:pPr>
            <a:r>
              <a:rPr lang="en-US" altLang="zh-TW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35.</a:t>
            </a:r>
            <a:r>
              <a:rPr lang="zh-TW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感恩祭</a:t>
            </a:r>
            <a:r>
              <a:rPr lang="en-US" altLang="zh-TW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彌撒</a:t>
            </a:r>
            <a:r>
              <a:rPr lang="en-US" altLang="zh-TW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</a:p>
          <a:p>
            <a:pPr algn="just">
              <a:lnSpc>
                <a:spcPts val="5500"/>
              </a:lnSpc>
            </a:pP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一、禮儀憲章的話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1.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我們的救主，在他被出賣的那一夜，在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最後晚餐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中，建立了他的體血感恩祭獻。這是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仁愛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的聖事、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統一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的象徵、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愛德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的聯繫、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逾越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的宴會，在此以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基督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為食物，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心靈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充滿恩寵，賜給我們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將來榮福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的保證。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3.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信友參禮時，要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有意識地、虔誠地、主動地參與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，接受聖言的教訓，領受聖體的滋養，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奉獻基督及自身作祭品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，與天主及眾弟兄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融化為一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節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48)</a:t>
            </a:r>
            <a:endParaRPr lang="zh-TW" altLang="en-US" sz="28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hangingPunct="0">
              <a:lnSpc>
                <a:spcPts val="4000"/>
              </a:lnSpc>
              <a:spcBef>
                <a:spcPts val="2400"/>
              </a:spcBef>
            </a:pPr>
            <a:r>
              <a:rPr lang="zh-TW" altLang="en-US" sz="24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參禮的正確態度</a:t>
            </a:r>
            <a:r>
              <a:rPr lang="zh-TW" altLang="en-US" sz="3600" dirty="0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投入</a:t>
            </a:r>
            <a:r>
              <a:rPr lang="en-US" altLang="zh-TW" sz="2400" dirty="0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2400" dirty="0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身在</a:t>
            </a:r>
            <a:r>
              <a:rPr lang="en-US" altLang="zh-TW" sz="2400" dirty="0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),</a:t>
            </a:r>
            <a:r>
              <a:rPr lang="zh-TW" altLang="en-US" sz="3600" dirty="0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專注</a:t>
            </a:r>
            <a:r>
              <a:rPr lang="en-US" altLang="zh-TW" sz="2400" dirty="0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2400" dirty="0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腦在</a:t>
            </a:r>
            <a:r>
              <a:rPr lang="en-US" altLang="zh-TW" sz="2400" dirty="0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),</a:t>
            </a:r>
            <a:r>
              <a:rPr lang="zh-TW" altLang="en-US" sz="3600" dirty="0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付出感情</a:t>
            </a:r>
            <a:r>
              <a:rPr lang="en-US" altLang="zh-TW" sz="2400" dirty="0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2400" dirty="0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心在</a:t>
            </a:r>
            <a:r>
              <a:rPr lang="en-US" altLang="zh-TW" sz="2400" dirty="0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endParaRPr lang="zh-TW" altLang="en-US" sz="2400" dirty="0">
              <a:solidFill>
                <a:srgbClr val="7030A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2672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6408737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zh-TW" altLang="en-US" sz="44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參加彌撒的三種重要態度</a:t>
            </a:r>
            <a:r>
              <a:rPr lang="en-US" altLang="zh-TW" sz="2800" b="1" spc="-150" dirty="0">
                <a:solidFill>
                  <a:schemeClr val="bg1"/>
                </a:solidFill>
                <a:ea typeface="標楷體" panose="03000509000000000000" pitchFamily="65" charset="-120"/>
              </a:rPr>
              <a:t>(</a:t>
            </a:r>
            <a:r>
              <a:rPr lang="zh-TW" altLang="en-US" sz="2800" b="1" spc="-150" dirty="0">
                <a:solidFill>
                  <a:schemeClr val="bg1"/>
                </a:solidFill>
                <a:ea typeface="標楷體" panose="03000509000000000000" pitchFamily="65" charset="-120"/>
              </a:rPr>
              <a:t>也是生活態度</a:t>
            </a:r>
            <a:r>
              <a:rPr lang="en-US" altLang="zh-TW" sz="2800" b="1" spc="-150" dirty="0">
                <a:solidFill>
                  <a:schemeClr val="bg1"/>
                </a:solidFill>
                <a:ea typeface="標楷體" panose="03000509000000000000" pitchFamily="65" charset="-120"/>
              </a:rPr>
              <a:t>)</a:t>
            </a:r>
          </a:p>
          <a:p>
            <a:pPr eaLnBrk="1" hangingPunct="1">
              <a:lnSpc>
                <a:spcPts val="9300"/>
              </a:lnSpc>
              <a:spcBef>
                <a:spcPts val="1600"/>
              </a:spcBef>
              <a:buFontTx/>
              <a:buNone/>
              <a:defRPr/>
            </a:pPr>
            <a:r>
              <a:rPr lang="zh-TW" altLang="en-US" sz="9600" dirty="0">
                <a:solidFill>
                  <a:srgbClr val="FFFF00"/>
                </a:solidFill>
                <a:ea typeface="金梅毛碑楷" pitchFamily="49" charset="-120"/>
              </a:rPr>
              <a:t>    </a:t>
            </a:r>
            <a:r>
              <a:rPr lang="zh-TW" altLang="en-US" sz="7200" dirty="0">
                <a:solidFill>
                  <a:srgbClr val="FFFF00"/>
                </a:solidFill>
                <a:latin typeface="華康布丁體" pitchFamily="81" charset="-120"/>
                <a:ea typeface="華康布丁體" pitchFamily="81" charset="-120"/>
              </a:rPr>
              <a:t>投入</a:t>
            </a:r>
            <a:r>
              <a:rPr lang="en-US" altLang="zh-TW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</a:rPr>
              <a:t>讀書時讀書</a:t>
            </a:r>
            <a:r>
              <a:rPr lang="en-US" altLang="zh-TW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</a:rPr>
              <a:t>彌撒時彌撒</a:t>
            </a:r>
            <a:r>
              <a:rPr lang="en-US" altLang="zh-TW" dirty="0">
                <a:solidFill>
                  <a:schemeClr val="bg1"/>
                </a:solidFill>
                <a:latin typeface="華康粗黑體" pitchFamily="49" charset="-120"/>
                <a:ea typeface="華康粗黑體" pitchFamily="49" charset="-120"/>
              </a:rPr>
              <a:t>)</a:t>
            </a:r>
            <a:endParaRPr lang="en-US" altLang="zh-TW" sz="9600" dirty="0">
              <a:solidFill>
                <a:schemeClr val="bg1"/>
              </a:solidFill>
              <a:latin typeface="華康粗黑體" pitchFamily="49" charset="-120"/>
              <a:ea typeface="華康粗黑體" pitchFamily="49" charset="-120"/>
            </a:endParaRPr>
          </a:p>
          <a:p>
            <a:pPr eaLnBrk="1" hangingPunct="1">
              <a:lnSpc>
                <a:spcPts val="9300"/>
              </a:lnSpc>
              <a:buFontTx/>
              <a:buNone/>
              <a:defRPr/>
            </a:pPr>
            <a:r>
              <a:rPr lang="zh-TW" altLang="en-US" sz="9600" dirty="0">
                <a:solidFill>
                  <a:srgbClr val="66FF66"/>
                </a:solidFill>
                <a:ea typeface="金梅毛碑楷" pitchFamily="49" charset="-120"/>
              </a:rPr>
              <a:t> </a:t>
            </a:r>
            <a:r>
              <a:rPr lang="zh-TW" altLang="en-US" sz="8800" dirty="0">
                <a:solidFill>
                  <a:srgbClr val="66FF66"/>
                </a:solidFill>
                <a:ea typeface="金梅毛碑楷" pitchFamily="49" charset="-120"/>
              </a:rPr>
              <a:t>   </a:t>
            </a:r>
            <a:r>
              <a:rPr lang="zh-TW" altLang="en-US" sz="7200" dirty="0">
                <a:solidFill>
                  <a:srgbClr val="66FF66"/>
                </a:solidFill>
                <a:latin typeface="華康布丁體" pitchFamily="81" charset="-120"/>
                <a:ea typeface="華康布丁體" pitchFamily="81" charset="-120"/>
              </a:rPr>
              <a:t>專注</a:t>
            </a:r>
            <a:r>
              <a:rPr lang="zh-TW" altLang="en-US" sz="4000" dirty="0">
                <a:solidFill>
                  <a:srgbClr val="66FF66"/>
                </a:solidFill>
                <a:ea typeface="金梅毛碑楷" pitchFamily="49" charset="-120"/>
              </a:rPr>
              <a:t> </a:t>
            </a:r>
            <a:endParaRPr lang="en-US" altLang="zh-TW" dirty="0">
              <a:solidFill>
                <a:schemeClr val="bg1"/>
              </a:solidFill>
              <a:latin typeface="華康粗黑體" pitchFamily="49" charset="-120"/>
              <a:ea typeface="華康粗黑體" pitchFamily="49" charset="-120"/>
            </a:endParaRPr>
          </a:p>
          <a:p>
            <a:pPr eaLnBrk="1" hangingPunct="1">
              <a:lnSpc>
                <a:spcPts val="9300"/>
              </a:lnSpc>
              <a:buFontTx/>
              <a:buNone/>
              <a:defRPr/>
            </a:pPr>
            <a:r>
              <a:rPr lang="zh-TW" altLang="en-US" sz="9600" dirty="0">
                <a:solidFill>
                  <a:srgbClr val="FFCCFF"/>
                </a:solidFill>
                <a:ea typeface="金梅毛碑楷" pitchFamily="49" charset="-120"/>
              </a:rPr>
              <a:t>    </a:t>
            </a:r>
            <a:r>
              <a:rPr lang="zh-TW" altLang="en-US" sz="7200" dirty="0">
                <a:solidFill>
                  <a:srgbClr val="FF99FF"/>
                </a:solidFill>
                <a:latin typeface="華康布丁體" pitchFamily="81" charset="-120"/>
                <a:ea typeface="華康布丁體" pitchFamily="81" charset="-120"/>
              </a:rPr>
              <a:t>付出感情 </a:t>
            </a:r>
            <a:endParaRPr lang="en-US" altLang="zh-TW" sz="7200" dirty="0">
              <a:solidFill>
                <a:srgbClr val="FF99FF"/>
              </a:solidFill>
              <a:latin typeface="華康布丁體" pitchFamily="81" charset="-120"/>
              <a:ea typeface="華康布丁體" pitchFamily="81" charset="-120"/>
            </a:endParaRPr>
          </a:p>
        </p:txBody>
      </p:sp>
      <p:sp>
        <p:nvSpPr>
          <p:cNvPr id="56323" name="文字方塊 2"/>
          <p:cNvSpPr txBox="1">
            <a:spLocks noChangeArrowheads="1"/>
          </p:cNvSpPr>
          <p:nvPr/>
        </p:nvSpPr>
        <p:spPr bwMode="auto">
          <a:xfrm>
            <a:off x="3321050" y="1376363"/>
            <a:ext cx="4564063" cy="10779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20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</a:rPr>
              <a:t>唸好每句經</a:t>
            </a:r>
            <a:r>
              <a:rPr kumimoji="1" lang="en-US" altLang="zh-TW" sz="320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1" lang="zh-TW" altLang="en-US" sz="320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</a:rPr>
              <a:t>做好每件事</a:t>
            </a:r>
            <a:r>
              <a:rPr kumimoji="1" lang="en-US" altLang="zh-TW" sz="320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1" lang="zh-TW" altLang="en-US" sz="320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</a:rPr>
              <a:t>吃好每口飯</a:t>
            </a:r>
            <a:r>
              <a:rPr kumimoji="1" lang="en-US" altLang="zh-TW" sz="320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</a:rPr>
              <a:t>,</a:t>
            </a:r>
            <a:r>
              <a:rPr kumimoji="1" lang="zh-TW" altLang="en-US" sz="320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</a:rPr>
              <a:t>睡好每個覺</a:t>
            </a:r>
          </a:p>
        </p:txBody>
      </p:sp>
      <p:sp>
        <p:nvSpPr>
          <p:cNvPr id="56324" name="文字方塊 4"/>
          <p:cNvSpPr txBox="1">
            <a:spLocks noChangeArrowheads="1"/>
          </p:cNvSpPr>
          <p:nvPr/>
        </p:nvSpPr>
        <p:spPr bwMode="auto">
          <a:xfrm>
            <a:off x="493713" y="1484313"/>
            <a:ext cx="738187" cy="1008062"/>
          </a:xfrm>
          <a:prstGeom prst="rect">
            <a:avLst/>
          </a:prstGeom>
          <a:solidFill>
            <a:srgbClr val="9900CC"/>
          </a:solidFill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60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</a:rPr>
              <a:t>身在</a:t>
            </a:r>
          </a:p>
        </p:txBody>
      </p:sp>
      <p:sp>
        <p:nvSpPr>
          <p:cNvPr id="56325" name="文字方塊 5"/>
          <p:cNvSpPr txBox="1">
            <a:spLocks noChangeArrowheads="1"/>
          </p:cNvSpPr>
          <p:nvPr/>
        </p:nvSpPr>
        <p:spPr bwMode="auto">
          <a:xfrm>
            <a:off x="493713" y="2924175"/>
            <a:ext cx="738187" cy="1009650"/>
          </a:xfrm>
          <a:prstGeom prst="rect">
            <a:avLst/>
          </a:prstGeom>
          <a:solidFill>
            <a:srgbClr val="9900CC"/>
          </a:solidFill>
          <a:ln w="28575">
            <a:solidFill>
              <a:srgbClr val="00FF00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60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</a:rPr>
              <a:t>腦在</a:t>
            </a:r>
          </a:p>
        </p:txBody>
      </p:sp>
      <p:sp>
        <p:nvSpPr>
          <p:cNvPr id="56326" name="文字方塊 6"/>
          <p:cNvSpPr txBox="1">
            <a:spLocks noChangeArrowheads="1"/>
          </p:cNvSpPr>
          <p:nvPr/>
        </p:nvSpPr>
        <p:spPr bwMode="auto">
          <a:xfrm>
            <a:off x="493713" y="4319588"/>
            <a:ext cx="738187" cy="1071562"/>
          </a:xfrm>
          <a:prstGeom prst="rect">
            <a:avLst/>
          </a:prstGeom>
          <a:solidFill>
            <a:srgbClr val="9900CC"/>
          </a:solidFill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600">
                <a:solidFill>
                  <a:srgbClr val="FFCCFF"/>
                </a:solidFill>
                <a:latin typeface="華康儷中黑" pitchFamily="49" charset="-120"/>
                <a:ea typeface="華康儷中黑" pitchFamily="49" charset="-120"/>
              </a:rPr>
              <a:t>心在</a:t>
            </a:r>
          </a:p>
        </p:txBody>
      </p:sp>
      <p:sp>
        <p:nvSpPr>
          <p:cNvPr id="56327" name="文字方塊 2"/>
          <p:cNvSpPr txBox="1">
            <a:spLocks noChangeArrowheads="1"/>
          </p:cNvSpPr>
          <p:nvPr/>
        </p:nvSpPr>
        <p:spPr bwMode="auto">
          <a:xfrm>
            <a:off x="3371850" y="2817813"/>
            <a:ext cx="481171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集中精神</a:t>
            </a:r>
            <a:r>
              <a:rPr kumimoji="1" lang="en-US" altLang="zh-TW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,</a:t>
            </a:r>
            <a:r>
              <a:rPr kumimoji="1" lang="zh-TW" altLang="en-US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心無旁騖</a:t>
            </a:r>
            <a:endParaRPr kumimoji="1" lang="en-US" altLang="zh-TW" sz="3200">
              <a:solidFill>
                <a:srgbClr val="00FF00"/>
              </a:solidFill>
              <a:latin typeface="華康粗黑體" pitchFamily="49" charset="-120"/>
              <a:ea typeface="華康粗黑體" pitchFamily="49" charset="-12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放鬆</a:t>
            </a:r>
            <a:r>
              <a:rPr kumimoji="1" lang="en-US" altLang="zh-TW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,</a:t>
            </a:r>
            <a:r>
              <a:rPr kumimoji="1" lang="zh-TW" altLang="en-US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放下</a:t>
            </a:r>
            <a:r>
              <a:rPr kumimoji="1" lang="en-US" altLang="zh-TW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,</a:t>
            </a:r>
            <a:r>
              <a:rPr kumimoji="1" lang="zh-TW" altLang="en-US" sz="320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求其「放」心</a:t>
            </a:r>
            <a:endParaRPr kumimoji="1" lang="zh-HK" altLang="en-US" sz="3200">
              <a:solidFill>
                <a:srgbClr val="FFFFFF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56328" name="文字方塊 3"/>
          <p:cNvSpPr txBox="1">
            <a:spLocks noChangeArrowheads="1"/>
          </p:cNvSpPr>
          <p:nvPr/>
        </p:nvSpPr>
        <p:spPr bwMode="auto">
          <a:xfrm>
            <a:off x="5219700" y="4348163"/>
            <a:ext cx="38163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發信</a:t>
            </a:r>
            <a:r>
              <a:rPr kumimoji="1" lang="en-US" altLang="zh-TW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,</a:t>
            </a:r>
            <a:r>
              <a:rPr kumimoji="1" lang="zh-TW" altLang="en-US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望</a:t>
            </a:r>
            <a:r>
              <a:rPr kumimoji="1" lang="en-US" altLang="zh-TW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,</a:t>
            </a:r>
            <a:r>
              <a:rPr kumimoji="1" lang="zh-TW" altLang="en-US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愛三德</a:t>
            </a:r>
            <a:endParaRPr kumimoji="1" lang="en-US" altLang="zh-TW" sz="3200">
              <a:solidFill>
                <a:srgbClr val="FFFFFF"/>
              </a:solidFill>
              <a:latin typeface="華康粗黑體" pitchFamily="49" charset="-120"/>
              <a:ea typeface="華康粗黑體" pitchFamily="49" charset="-12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開心參與</a:t>
            </a:r>
            <a:r>
              <a:rPr kumimoji="1" lang="en-US" altLang="zh-TW" sz="320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,</a:t>
            </a:r>
            <a:r>
              <a:rPr kumimoji="1" lang="zh-TW" altLang="en-US" sz="320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愛上彌撒</a:t>
            </a:r>
            <a:endParaRPr kumimoji="1" lang="zh-HK" altLang="en-US" sz="3200">
              <a:solidFill>
                <a:srgbClr val="00FF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50825" y="5776913"/>
            <a:ext cx="8569325" cy="584200"/>
          </a:xfrm>
          <a:prstGeom prst="rect">
            <a:avLst/>
          </a:prstGeom>
          <a:noFill/>
          <a:ln w="9525"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200" spc="-150" dirty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正襟危坐 </a:t>
            </a:r>
            <a:r>
              <a:rPr kumimoji="1" lang="zh-TW" altLang="en-US" sz="3200" spc="-150" dirty="0">
                <a:solidFill>
                  <a:srgbClr val="FFFFFF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微露笑容 </a:t>
            </a:r>
            <a:r>
              <a:rPr kumimoji="1" lang="zh-TW" altLang="en-US" sz="3200" spc="-150" dirty="0">
                <a:solidFill>
                  <a:srgbClr val="00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深呼吸</a:t>
            </a:r>
            <a:r>
              <a:rPr kumimoji="1" lang="zh-TW" altLang="en-US" sz="3200" spc="-150" dirty="0">
                <a:solidFill>
                  <a:srgbClr val="FFFFFF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 放鬆</a:t>
            </a:r>
            <a:r>
              <a:rPr kumimoji="1" lang="en-US" altLang="zh-TW" sz="3200" spc="-150" dirty="0">
                <a:solidFill>
                  <a:srgbClr val="FFFFFF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/</a:t>
            </a:r>
            <a:r>
              <a:rPr kumimoji="1" lang="zh-TW" altLang="en-US" sz="3200" spc="-150" dirty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放下 </a:t>
            </a:r>
            <a:r>
              <a:rPr kumimoji="1" lang="zh-TW" altLang="en-US" sz="3200" spc="-150" dirty="0">
                <a:solidFill>
                  <a:srgbClr val="FF99FF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虛而待物</a:t>
            </a:r>
            <a:endParaRPr kumimoji="1" lang="zh-HK" altLang="en-US" sz="3200" spc="-150" dirty="0">
              <a:solidFill>
                <a:srgbClr val="FF99FF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6637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953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5500"/>
              </a:lnSpc>
            </a:pP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二、彌撒是祭獻（祭祀）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1.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祭祀是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欽崇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的最高表示。欽崇是人對神、對造物主最高的頂禮和膜拜。欽崇的外表方式是俯伏在地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五體投地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，承認天主是人與萬物的來源與歸宿，我們全屬於他。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2. 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全燔祭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：為表示及承認生命屬於天主這個事實，古教猶太人殺牛宰羊，焚燒牠們來祭獻上主。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3. 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素祭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：猶太人也把大地出產的初果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五穀百果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呈獻給上主，承認萬物也是屬於上主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所以還給他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4. 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耶穌是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司祭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：是天人間的真正中保與橋樑 </a:t>
            </a:r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Pont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ifex (</a:t>
            </a:r>
            <a:r>
              <a:rPr lang="en-US" altLang="zh-TW" sz="3200" dirty="0" err="1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pont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即橋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; pontifex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即造橋者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5. 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耶穌亦是祭品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：新約中基督祭祀的最大特色，就是基督是司祭亦是祭品；他所奉獻的不再是</a:t>
            </a:r>
            <a:endParaRPr lang="en-US" altLang="zh-TW" sz="20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961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7030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牛羊，而是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自己的生命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，包括他的肉身和他整個的意願，他的犧牲，和他對聖父的絕對服從。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6. 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基督徒參與祭祀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基督徒除非能奉獻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自己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和自己的生活，及對天主的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絕對服從</a:t>
            </a:r>
            <a:r>
              <a:rPr lang="zh-TW" altLang="en-US" sz="3200" dirty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，否則不算圓滿參與新約的祭祀。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正如保祿說：「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獻上你們的身體當作生活、聖潔和悅樂天主的祭品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：這才是你們合理的敬禮。」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羅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12:1)</a:t>
            </a:r>
            <a:r>
              <a:rPr lang="zh-TW" altLang="en-US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耶穌還認為修好是祭獻的基礎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瑪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5:23-24)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，因為「仁愛勝過祭獻」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瑪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12:7)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孔子也認為：「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人而不仁</a:t>
            </a:r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如禮何？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</a:t>
            </a:r>
            <a:endParaRPr lang="en-US" altLang="zh-TW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5500"/>
              </a:lnSpc>
            </a:pP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三、彌撒是宴會</a:t>
            </a:r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主的晚餐</a:t>
            </a:r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endParaRPr lang="zh-TW" altLang="en-US" sz="3200" dirty="0">
              <a:solidFill>
                <a:srgbClr val="FF0000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  <a:spcAft>
                <a:spcPts val="600"/>
              </a:spcAft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彌撒在聖經中又稱為</a:t>
            </a:r>
            <a:r>
              <a:rPr lang="zh-TW" altLang="en-US" sz="36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主的晚餐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格前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11:20)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1. 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聚餐是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友愛的標記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 algn="just" hangingPunct="0">
              <a:lnSpc>
                <a:spcPts val="4000"/>
              </a:lnSpc>
            </a:pPr>
            <a:endParaRPr lang="en-US" altLang="zh-TW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296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76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　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2.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彌撒在初期教會中亦稱為「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擘餅禮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」，這擘餅禮初時通常都</a:t>
            </a:r>
            <a:r>
              <a:rPr lang="zh-TW" altLang="en-US" sz="3200" dirty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在晚餐中進行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。這表示信徒們聚在一起，為生命而共宴，一同領受主賜的食糧，並藉此而體驗基督徒兄弟姊妹共融的真諦。教會自始即意識到自己是全人類合一的表徵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標記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和工具，也高聲唱「我們的天父」，承認天主是眾人的父親，人類彼此都是兄弟姊妹。</a:t>
            </a:r>
          </a:p>
          <a:p>
            <a:pPr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3.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最後晚餐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：請閱讀格前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11:23-31 </a:t>
            </a:r>
            <a:r>
              <a:rPr lang="en-US" altLang="zh-TW" sz="2400" dirty="0">
                <a:solidFill>
                  <a:srgbClr val="C0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400" dirty="0">
                <a:solidFill>
                  <a:srgbClr val="C0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見下頁</a:t>
            </a:r>
            <a:r>
              <a:rPr lang="en-US" altLang="zh-TW" sz="2400" dirty="0">
                <a:solidFill>
                  <a:srgbClr val="C0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b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</a:b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參閱瑪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26:26-29</a:t>
            </a:r>
            <a:r>
              <a:rPr lang="zh-TW" altLang="en-US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；谷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14:22-25</a:t>
            </a:r>
            <a:r>
              <a:rPr lang="zh-TW" altLang="en-US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；路</a:t>
            </a:r>
            <a:r>
              <a:rPr lang="en-US" altLang="zh-TW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22:14-20)</a:t>
            </a:r>
            <a:r>
              <a:rPr lang="zh-TW" altLang="en-US" sz="28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  <a:p>
            <a:pPr hangingPunct="0">
              <a:lnSpc>
                <a:spcPts val="4000"/>
              </a:lnSpc>
            </a:pP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4. 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真實的體和血</a:t>
            </a:r>
            <a:r>
              <a:rPr lang="zh-TW" altLang="en-US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：在「擘餅禮」中，我們領受的面餅是基督的身體，所飲的葡萄酒是基督的寶血，這是天主教二千年來堅定不移的信仰。</a:t>
            </a:r>
            <a:b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</a:b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                  (</a:t>
            </a:r>
            <a:r>
              <a:rPr lang="zh-TW" altLang="en-US" sz="3200" i="1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質變</a:t>
            </a:r>
            <a:r>
              <a:rPr lang="zh-TW" altLang="en-US" sz="3200" i="1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</a:t>
            </a:r>
            <a:r>
              <a:rPr lang="en-US" altLang="zh-TW" sz="3200" i="1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transubstantiation)</a:t>
            </a:r>
          </a:p>
        </p:txBody>
      </p:sp>
    </p:spTree>
    <p:extLst>
      <p:ext uri="{BB962C8B-B14F-4D97-AF65-F5344CB8AC3E}">
        <p14:creationId xmlns:p14="http://schemas.microsoft.com/office/powerpoint/2010/main" val="1047168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360000" lvl="0" indent="-432000" algn="l"/>
            <a:r>
              <a:rPr lang="zh-TW" altLang="en-US" dirty="0">
                <a:solidFill>
                  <a:srgbClr val="C0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格前</a:t>
            </a:r>
            <a:r>
              <a:rPr lang="en-US" altLang="zh-TW" dirty="0">
                <a:solidFill>
                  <a:srgbClr val="C0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11:23-31</a:t>
            </a:r>
            <a:r>
              <a:rPr lang="zh-TW" altLang="en-US" dirty="0">
                <a:solidFill>
                  <a:srgbClr val="C0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</a:t>
            </a:r>
            <a:endParaRPr lang="en-US" altLang="zh-TW" dirty="0">
              <a:solidFill>
                <a:srgbClr val="C00000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marL="360000" lvl="0" indent="-432000" algn="l"/>
            <a:r>
              <a:rPr lang="zh-TW" altLang="zh-HK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這是我從主所領受的，我也傳授給你們了：主耶穌在衪被交付的那一夜，拿起餅來；祝謝了，擘開說：「這是我的身體，為你們而捨的，你們應這樣行，為記念我。」</a:t>
            </a:r>
          </a:p>
          <a:p>
            <a:pPr marL="360000" lvl="0" indent="-432000" algn="l"/>
            <a:r>
              <a:rPr lang="zh-TW" altLang="zh-HK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晚餐後，又同樣拿起杯來說：「這杯是用我的血所立的新約，你們每次喝，應這樣行，為記念我。」</a:t>
            </a:r>
          </a:p>
          <a:p>
            <a:pPr marL="360000" lvl="0" indent="-432000" algn="l"/>
            <a:r>
              <a:rPr lang="zh-TW" altLang="zh-HK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的確，直到主再來，你們每次吃這餅，喝這杯，你們就是宣告主的死亡。為此，無論誰，若不相稱地吃主的餅，或喝主的杯，就是干犯主體和主血的罪人。所以人應省察自己，然後才可以吃這餅，喝這杯。因為那吃喝的人，若不分辨主的身體，就是吃喝自己的罪案。</a:t>
            </a:r>
          </a:p>
        </p:txBody>
      </p:sp>
    </p:spTree>
    <p:extLst>
      <p:ext uri="{BB962C8B-B14F-4D97-AF65-F5344CB8AC3E}">
        <p14:creationId xmlns:p14="http://schemas.microsoft.com/office/powerpoint/2010/main" val="55483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#90-10_Principle">
  <a:themeElements>
    <a:clrScheme name="help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hel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lnDef>
  </a:objectDefaults>
  <a:extraClrSchemeLst>
    <a:extraClrScheme>
      <a:clrScheme name="hel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l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l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l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l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l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l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l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l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l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l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l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2422</Words>
  <Application>Microsoft Office PowerPoint</Application>
  <PresentationFormat>如螢幕大小 (4:3)</PresentationFormat>
  <Paragraphs>94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18</vt:i4>
      </vt:variant>
    </vt:vector>
  </HeadingPairs>
  <TitlesOfParts>
    <vt:vector size="35" baseType="lpstr">
      <vt:lpstr>金梅毛碑楷</vt:lpstr>
      <vt:lpstr>華康布丁體</vt:lpstr>
      <vt:lpstr>華康正顏楷體W5</vt:lpstr>
      <vt:lpstr>華康粗黑體</vt:lpstr>
      <vt:lpstr>華康黑體-GB5</vt:lpstr>
      <vt:lpstr>華康儷中黑</vt:lpstr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Office 佈景主題</vt:lpstr>
      <vt:lpstr>#90-10_Principle</vt:lpstr>
      <vt:lpstr>預設簡報設計</vt:lpstr>
      <vt:lpstr>1_Office 佈景主題</vt:lpstr>
      <vt:lpstr>35 感恩祭  分享導師:陳忻</vt:lpstr>
      <vt:lpstr>找求力量的泉源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Jeanne</dc:creator>
  <cp:lastModifiedBy>user</cp:lastModifiedBy>
  <cp:revision>18</cp:revision>
  <dcterms:created xsi:type="dcterms:W3CDTF">2018-01-28T13:39:06Z</dcterms:created>
  <dcterms:modified xsi:type="dcterms:W3CDTF">2024-02-19T05:44:08Z</dcterms:modified>
</cp:coreProperties>
</file>