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743" r:id="rId5"/>
  </p:sldMasterIdLst>
  <p:sldIdLst>
    <p:sldId id="285" r:id="rId6"/>
    <p:sldId id="296" r:id="rId7"/>
    <p:sldId id="297" r:id="rId8"/>
    <p:sldId id="298" r:id="rId9"/>
    <p:sldId id="299" r:id="rId10"/>
    <p:sldId id="300" r:id="rId11"/>
    <p:sldId id="302" r:id="rId12"/>
    <p:sldId id="301" r:id="rId13"/>
    <p:sldId id="286" r:id="rId14"/>
    <p:sldId id="287" r:id="rId15"/>
    <p:sldId id="288" r:id="rId16"/>
    <p:sldId id="289" r:id="rId17"/>
    <p:sldId id="290" r:id="rId18"/>
    <p:sldId id="291" r:id="rId19"/>
    <p:sldId id="303" r:id="rId20"/>
    <p:sldId id="294" r:id="rId21"/>
    <p:sldId id="292" r:id="rId22"/>
    <p:sldId id="293" r:id="rId23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CC"/>
    <a:srgbClr val="FF0000"/>
    <a:srgbClr val="990033"/>
    <a:srgbClr val="003366"/>
    <a:srgbClr val="6600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8" autoAdjust="0"/>
    <p:restoredTop sz="94660"/>
  </p:normalViewPr>
  <p:slideViewPr>
    <p:cSldViewPr>
      <p:cViewPr varScale="1">
        <p:scale>
          <a:sx n="59" d="100"/>
          <a:sy n="59" d="100"/>
        </p:scale>
        <p:origin x="14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B51D0-4AE5-4BB2-A4EF-7C1B6B1491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613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452FB-0869-4E7E-A2A3-9300B35116A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2397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0EE91-6DCA-4DE8-A51E-6BE9D3B030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241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ECFA4-8D4F-4075-BC2A-B0F251AA3E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4150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AF337-9D4A-46C3-9CC3-6358C2A2C2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559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28EAE-EF13-4F03-A1FA-7C9F340583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6422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C6C19-264D-496E-8BE4-9DCB714532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7548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CB603-FC6B-454B-8EBF-958D1E6F5A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775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F766D-617A-449D-A968-0DD82BDD8D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8274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16C6B-E372-45BD-AC70-3E3956C1E3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6651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297B6-D447-4846-B5A9-EA9BA09778A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55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CD9BF-7F77-4491-84D6-658867B47C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7536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8AAB3-1380-4BB6-84C6-32D9346A28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2804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1955-61DF-4980-94F9-56D4302768B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9900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06EBC-6055-495E-9AE0-56E461F710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2357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015CC-4A3D-4DDE-98F8-303C7790D65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0966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25D90-2FFB-4069-9466-46379E0DAA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5002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DA73E-1CBD-47F6-B4A4-AF5EE626FB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8218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315C4-1BF2-4222-B510-4504A048CA7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18012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AF01E-A9B1-471E-9D6B-FB66919DDC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51933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FB1EB-17C9-42B3-A030-5B587E8A37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502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8BF08-9A3B-4491-8F3F-5BB16ABC26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007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EC211-B6A2-4F10-A2C7-A28E0955AC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0168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D50D-66D1-4EBB-9A4D-E52ADFCDCB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5117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BF840-1A57-44E1-A997-40D9335717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92825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735B4-948B-4F6D-AB9D-84E38AE5F8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451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D1958-5357-4F93-AD67-50801993D7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98832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70654-2065-4DF6-9C40-B2D700EF15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1080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49F61-29BE-4211-9233-C5DAB0F2759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8040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4301B-19F8-4DDB-9F38-DF42FCF805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71933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70F77-82F7-4AA3-9543-C80A159E40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47644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48F61-F124-4D9E-9B69-0D0824B1A2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18708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153E7-BEB4-436C-87DE-706B134CAB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394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116BC-2CD0-462A-96B4-F982E150B9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14716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1C0B8-E265-42C1-9EDC-1FA53221B9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02588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086D8-9891-48EC-8099-985377C805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07148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77D9F-1C40-4BBD-AF62-ECEAF686A7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30926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15A58-B214-417A-B157-8869A39F89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70859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B9187-2C9C-4661-BB5D-066AD1C406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89767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07E7A-598C-4690-9CA2-7D087C82A48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2483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587DD-762A-4070-B7CF-4A69BD7AA3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21922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A22AB-DE50-4EFD-806E-DC3371AFE5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9589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EEDCE-47A8-4253-84D7-FE77C384A2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455723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3DFE1-E68D-4B6B-99AD-5F2DFEBFC2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6661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B9E01-060A-467D-8615-6BF9AAD762B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934148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8BF69-F188-4EAB-8814-2DCDDEA4AF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17548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FC3DD-6223-41A0-9EA0-144072F620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13598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321D1-414D-42A7-8C18-5D2FCE4B5E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17051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3227A-BEED-4453-8342-792E28E28E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69245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DF52C-C8CD-439E-BC80-BF8E878272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08322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490CA-C321-41E0-8133-A70BDF3411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84883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EEFF3-A455-48D8-B5F2-4C0C2CCF6E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52528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C8678-9F88-4C38-B238-98BF25CABB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951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220A3-CC73-49D6-90FE-2C0A721D50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823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30F59-0AB0-42B9-AA32-7ADEE0690A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3958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A1AB1-702D-4269-A81D-CFFD573611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243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EA312-33F2-4DE4-A8FC-C5D0BCD31F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6730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6F3018A-C450-4E2F-9BB0-FF777EE572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27B07C0-6368-451B-95AD-E251EA4C177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48C46D5-C116-41A2-B27E-2D9691AAFB5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AB8085B-66DC-4ED3-BDE5-8939FB51B0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000000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000000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291047E-0F6C-4932-8D1A-8A0685DC7E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副標題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extLst/>
        </p:spPr>
        <p:txBody>
          <a:bodyPr/>
          <a:lstStyle/>
          <a:p>
            <a:pPr algn="l" eaLnBrk="1">
              <a:lnSpc>
                <a:spcPts val="75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          </a:t>
            </a:r>
            <a:r>
              <a:rPr lang="en-US" altLang="zh-TW" sz="36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34.</a:t>
            </a:r>
            <a:r>
              <a:rPr lang="zh-TW" altLang="en-US" sz="40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復活的基督</a:t>
            </a:r>
            <a:endParaRPr lang="en-US" altLang="zh-TW" sz="4000" dirty="0">
              <a:solidFill>
                <a:srgbClr val="FF00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l" eaLnBrk="1">
              <a:lnSpc>
                <a:spcPts val="4000"/>
              </a:lnSpc>
              <a:spcBef>
                <a:spcPct val="0"/>
              </a:spcBef>
              <a:defRPr/>
            </a:pP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基督復活了，因為他活在今日，活在我們當中；亦由於我們今日實在經驗到他的臨在，所以我們相信這位昔日曾經死了而埋葬了的基督，一定是已經「復活」了。</a:t>
            </a:r>
          </a:p>
          <a:p>
            <a:pPr algn="l" eaLnBrk="1">
              <a:lnSpc>
                <a:spcPts val="5500"/>
              </a:lnSpc>
              <a:spcBef>
                <a:spcPct val="0"/>
              </a:spcBef>
              <a:defRPr/>
            </a:pP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一、基督的「復活」與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復活的「基督」</a:t>
            </a:r>
          </a:p>
          <a:p>
            <a:pPr algn="just" eaLnBrk="1">
              <a:lnSpc>
                <a:spcPts val="4300"/>
              </a:lnSpc>
              <a:spcBef>
                <a:spcPct val="0"/>
              </a:spcBef>
              <a:defRPr/>
            </a:pPr>
            <a:r>
              <a:rPr lang="en-US" altLang="zh-HK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基督的「復活」並不等於復活的「基督」。前者指的是</a:t>
            </a:r>
            <a:r>
              <a:rPr lang="zh-TW" altLang="en-US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一個事件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、一個過程，</a:t>
            </a:r>
            <a:r>
              <a:rPr lang="zh-TW" altLang="en-US" sz="3600" dirty="0">
                <a:solidFill>
                  <a:srgbClr val="9900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一件二千年前某日所發生的事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，是指耶穌</a:t>
            </a:r>
            <a:r>
              <a:rPr lang="zh-TW" altLang="en-US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屍體的復蘇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。後者指的卻是一個</a:t>
            </a:r>
            <a:r>
              <a:rPr lang="zh-TW" altLang="en-US" sz="36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仍活著的人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，他的臨在、他在我們現實生活中的地位。</a:t>
            </a:r>
            <a:endParaRPr lang="en-US" altLang="zh-TW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l" eaLnBrk="1">
              <a:lnSpc>
                <a:spcPts val="4000"/>
              </a:lnSpc>
              <a:spcBef>
                <a:spcPct val="0"/>
              </a:spcBef>
              <a:defRPr/>
            </a:pPr>
            <a:endParaRPr lang="en-US" altLang="zh-TW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l" eaLnBrk="1">
              <a:lnSpc>
                <a:spcPts val="4000"/>
              </a:lnSpc>
              <a:spcBef>
                <a:spcPct val="0"/>
              </a:spcBef>
              <a:defRPr/>
            </a:pPr>
            <a:endParaRPr lang="zh-TW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副標題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福音則認為耶穌的顯現是在耶路撒冷和北方的加里肋亞。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至於婦女們的數目和反應，及天使的數目，更是彼此不同。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這些不同，顯出四福音對基督有不同的瞭解，亦顯出福音作者忠於各個地方教會的不同傳授，而不強求相同，更顯出他們重視和注意的，是</a:t>
            </a: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耶穌復活的事實，而非其細節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。</a:t>
            </a:r>
          </a:p>
          <a:p>
            <a:pPr algn="l" eaLnBrk="1">
              <a:lnSpc>
                <a:spcPts val="5500"/>
              </a:lnSpc>
              <a:spcBef>
                <a:spcPct val="0"/>
              </a:spcBef>
            </a:pP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四、若隱若現的顯現</a:t>
            </a:r>
            <a:r>
              <a:rPr lang="en-US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──</a:t>
            </a: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信仰觸覺的重要</a:t>
            </a:r>
          </a:p>
          <a:p>
            <a:pPr algn="dist" eaLnBrk="1">
              <a:lnSpc>
                <a:spcPts val="4000"/>
              </a:lnSpc>
              <a:spcBef>
                <a:spcPct val="0"/>
              </a:spcBef>
            </a:pPr>
            <a:r>
              <a:rPr lang="en-US" altLang="zh-HK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四福音中有關耶穌復活後的情況大致都相同：他常是若隱若現的。他與生前有所不同，他不易被人認出來</a:t>
            </a:r>
            <a:r>
              <a:rPr lang="en-US" altLang="zh-TW" sz="2800">
                <a:latin typeface="華康粗黑體" panose="020B0709000000000000" pitchFamily="49" charset="-120"/>
                <a:ea typeface="華康粗黑體" panose="020B0709000000000000" pitchFamily="49" charset="-120"/>
              </a:rPr>
              <a:t>(</a:t>
            </a:r>
            <a:r>
              <a:rPr lang="zh-TW" altLang="en-US" sz="2800">
                <a:latin typeface="華康粗黑體" panose="020B0709000000000000" pitchFamily="49" charset="-120"/>
                <a:ea typeface="華康粗黑體" panose="020B0709000000000000" pitchFamily="49" charset="-120"/>
              </a:rPr>
              <a:t>路</a:t>
            </a:r>
            <a:r>
              <a:rPr lang="en-US" altLang="zh-TW" sz="2800">
                <a:ea typeface="華康粗黑體" panose="020B0709000000000000" pitchFamily="49" charset="-120"/>
              </a:rPr>
              <a:t>24:16</a:t>
            </a:r>
            <a:r>
              <a:rPr lang="en-US" altLang="zh-TW" sz="2800">
                <a:latin typeface="華康粗黑體" panose="020B0709000000000000" pitchFamily="49" charset="-120"/>
                <a:ea typeface="華康粗黑體" panose="020B0709000000000000" pitchFamily="49" charset="-120"/>
              </a:rPr>
              <a:t>)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。瑪利亞瑪達肋納把他當作園丁</a:t>
            </a:r>
            <a:r>
              <a:rPr lang="en-US" altLang="zh-TW" sz="2800">
                <a:latin typeface="華康粗黑體" panose="020B0709000000000000" pitchFamily="49" charset="-120"/>
                <a:ea typeface="華康粗黑體" panose="020B0709000000000000" pitchFamily="49" charset="-120"/>
              </a:rPr>
              <a:t>(</a:t>
            </a:r>
            <a:r>
              <a:rPr lang="zh-TW" altLang="en-US" sz="2800">
                <a:latin typeface="華康粗黑體" panose="020B0709000000000000" pitchFamily="49" charset="-120"/>
                <a:ea typeface="華康粗黑體" panose="020B0709000000000000" pitchFamily="49" charset="-120"/>
              </a:rPr>
              <a:t>若</a:t>
            </a:r>
            <a:r>
              <a:rPr lang="en-US" altLang="zh-TW" sz="2800">
                <a:ea typeface="華康粗黑體" panose="020B0709000000000000" pitchFamily="49" charset="-120"/>
              </a:rPr>
              <a:t>20:15</a:t>
            </a:r>
            <a:r>
              <a:rPr lang="en-US" altLang="zh-TW" sz="2800">
                <a:latin typeface="華康粗黑體" panose="020B0709000000000000" pitchFamily="49" charset="-120"/>
                <a:ea typeface="華康粗黑體" panose="020B0709000000000000" pitchFamily="49" charset="-120"/>
              </a:rPr>
              <a:t>)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；在湖邊顯現時，所有門徒在捕魚。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副標題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extLst/>
        </p:spPr>
        <p:txBody>
          <a:bodyPr/>
          <a:lstStyle/>
          <a:p>
            <a:pPr algn="just">
              <a:lnSpc>
                <a:spcPts val="4000"/>
              </a:lnSpc>
              <a:spcBef>
                <a:spcPct val="0"/>
              </a:spcBef>
              <a:defRPr/>
            </a:pP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奇跡再次發生前，一直都未能認出他來</a:t>
            </a: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(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若</a:t>
            </a:r>
            <a:r>
              <a:rPr lang="en-US" altLang="zh-TW" dirty="0">
                <a:ea typeface="華康粗黑體" panose="020B0709000000000000" pitchFamily="49" charset="-120"/>
              </a:rPr>
              <a:t>21:4)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。這些事件顯示，要認出耶穌來，</a:t>
            </a: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並不能單憑肉眼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。</a:t>
            </a:r>
            <a:endParaRPr lang="en-US" altLang="zh-TW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just">
              <a:lnSpc>
                <a:spcPts val="4000"/>
              </a:lnSpc>
              <a:spcBef>
                <a:spcPct val="0"/>
              </a:spcBef>
              <a:defRPr/>
            </a:pPr>
            <a:r>
              <a:rPr lang="en-US" altLang="zh-TW" sz="3000" dirty="0"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(</a:t>
            </a:r>
            <a:r>
              <a:rPr lang="zh-TW" altLang="en-US" sz="3000" dirty="0"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見到的不一定真</a:t>
            </a:r>
            <a:r>
              <a:rPr lang="en-US" altLang="zh-TW" sz="3000" dirty="0"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r>
              <a:rPr lang="zh-TW" altLang="en-US" sz="3000" dirty="0"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真的未必見得到</a:t>
            </a:r>
            <a:r>
              <a:rPr lang="en-US" altLang="zh-TW" sz="3000" dirty="0"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:</a:t>
            </a:r>
            <a:r>
              <a:rPr lang="zh-TW" altLang="en-US" sz="3000" dirty="0"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你信嗎</a:t>
            </a:r>
            <a:r>
              <a:rPr lang="en-US" altLang="zh-TW" sz="3000" dirty="0"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?</a:t>
            </a:r>
            <a:r>
              <a:rPr lang="zh-TW" altLang="en-US" sz="3000" dirty="0"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請舉例</a:t>
            </a:r>
            <a:r>
              <a:rPr lang="en-US" altLang="zh-TW" sz="3000" dirty="0"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!)</a:t>
            </a:r>
            <a:endParaRPr lang="zh-TW" altLang="en-US" sz="3000" dirty="0">
              <a:highlight>
                <a:srgbClr val="FFFF00"/>
              </a:highlight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just" eaLnBrk="1">
              <a:lnSpc>
                <a:spcPts val="4000"/>
              </a:lnSpc>
              <a:spcBef>
                <a:spcPct val="0"/>
              </a:spcBef>
              <a:defRPr/>
            </a:pP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今日猶如往昔，我們如要認出基督，也要靠信仰的視覺和</a:t>
            </a:r>
            <a:r>
              <a:rPr lang="zh-TW" altLang="en-US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信德的「觸覺」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。</a:t>
            </a:r>
          </a:p>
          <a:p>
            <a:pPr algn="l" eaLnBrk="1">
              <a:lnSpc>
                <a:spcPts val="5500"/>
              </a:lnSpc>
              <a:spcBef>
                <a:spcPct val="0"/>
              </a:spcBef>
              <a:defRPr/>
            </a:pP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五、禮儀性的臨在</a:t>
            </a:r>
          </a:p>
          <a:p>
            <a:pPr algn="l" eaLnBrk="1">
              <a:lnSpc>
                <a:spcPts val="4000"/>
              </a:lnSpc>
              <a:spcBef>
                <a:spcPct val="0"/>
              </a:spcBef>
              <a:defRPr/>
            </a:pP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聖經記載門徒們認出耶穌的時刻，很多時都與「</a:t>
            </a:r>
            <a:r>
              <a:rPr lang="zh-TW" altLang="en-US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吃」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及「</a:t>
            </a:r>
            <a:r>
              <a:rPr lang="zh-TW" altLang="en-US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分餅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」有關。例如</a:t>
            </a:r>
            <a:r>
              <a:rPr lang="zh-TW" altLang="en-US" sz="28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路</a:t>
            </a:r>
            <a:r>
              <a:rPr lang="en-US" altLang="zh-TW" sz="2800" dirty="0">
                <a:ea typeface="華康粗黑體" panose="020B0709000000000000" pitchFamily="49" charset="-120"/>
              </a:rPr>
              <a:t>24:30(</a:t>
            </a:r>
            <a:r>
              <a:rPr lang="zh-TW" altLang="en-US" sz="28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厄瑪烏</a:t>
            </a:r>
            <a:r>
              <a:rPr lang="en-US" altLang="zh-TW" sz="28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)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，及</a:t>
            </a:r>
            <a:r>
              <a:rPr lang="zh-TW" altLang="en-US" sz="28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若</a:t>
            </a:r>
            <a:r>
              <a:rPr lang="en-US" altLang="zh-TW" sz="2800" dirty="0">
                <a:ea typeface="華康粗黑體" panose="020B0709000000000000" pitchFamily="49" charset="-120"/>
              </a:rPr>
              <a:t>21:5-13(</a:t>
            </a:r>
            <a:r>
              <a:rPr lang="zh-TW" altLang="en-US" sz="28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湖邊顯現</a:t>
            </a:r>
            <a:r>
              <a:rPr lang="en-US" altLang="zh-TW" sz="28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)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。因為新興教會自始便舉行</a:t>
            </a:r>
            <a:r>
              <a:rPr lang="zh-TW" altLang="en-US" dirty="0">
                <a:solidFill>
                  <a:srgbClr val="9900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分餅禮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即今日的彌撒，</a:t>
            </a:r>
            <a:r>
              <a:rPr lang="zh-TW" altLang="en-US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他們在禮儀中真實地感受到主的臨在，所以便把主的顯現，加進了一些禮儀的色彩。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也可見，當時教會相信基督的復活和顯現，是基於一種「</a:t>
            </a: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信仰經驗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」</a:t>
            </a: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而非單單五官的感覺。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副標題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>
              <a:lnSpc>
                <a:spcPts val="5500"/>
              </a:lnSpc>
              <a:spcBef>
                <a:spcPct val="0"/>
              </a:spcBef>
            </a:pP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六、復活的團體</a:t>
            </a:r>
            <a:r>
              <a:rPr lang="en-US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sym typeface="Symbol" panose="05050102010706020507" pitchFamily="18" charset="2"/>
              </a:rPr>
              <a:t></a:t>
            </a: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新興的教會</a:t>
            </a:r>
          </a:p>
          <a:p>
            <a:pPr algn="l" eaLnBrk="1">
              <a:lnSpc>
                <a:spcPts val="4000"/>
              </a:lnSpc>
              <a:spcBef>
                <a:spcPct val="0"/>
              </a:spcBef>
            </a:pPr>
            <a:r>
              <a:rPr lang="en-US" altLang="zh-HK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按聖經的記載，</a:t>
            </a:r>
            <a:r>
              <a:rPr lang="zh-TW" altLang="en-US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沒有人親眼見到基督自死者中「復蘇」的過程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，也不是很多人見過主的顯現。但新興教會卻相信主真的復活了。</a:t>
            </a:r>
          </a:p>
          <a:p>
            <a:pPr algn="l" eaLnBrk="1">
              <a:lnSpc>
                <a:spcPts val="4000"/>
              </a:lnSpc>
              <a:spcBef>
                <a:spcPct val="0"/>
              </a:spcBef>
            </a:pPr>
            <a:r>
              <a:rPr lang="en-US" altLang="zh-HK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按宗</a:t>
            </a:r>
            <a:r>
              <a:rPr lang="en-US" altLang="zh-TW">
                <a:ea typeface="華康粗黑體" panose="020B0709000000000000" pitchFamily="49" charset="-120"/>
              </a:rPr>
              <a:t>2:42-47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的記載，當時新興教會的生活有五大特點：</a:t>
            </a:r>
          </a:p>
          <a:p>
            <a:pPr algn="l" eaLnBrk="1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en-US" altLang="zh-TW">
                <a:ea typeface="華康粗黑體" panose="020B0709000000000000" pitchFamily="49" charset="-120"/>
              </a:rPr>
              <a:t>1.</a:t>
            </a: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專心聽取宗徒的訓誨：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因為是基督在宣講。</a:t>
            </a:r>
          </a:p>
          <a:p>
            <a:pPr algn="l" eaLnBrk="1">
              <a:lnSpc>
                <a:spcPts val="4000"/>
              </a:lnSpc>
              <a:spcBef>
                <a:spcPct val="0"/>
              </a:spcBef>
            </a:pPr>
            <a:r>
              <a:rPr lang="en-US" altLang="zh-HK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en-US" altLang="zh-TW">
                <a:ea typeface="華康粗黑體" panose="020B0709000000000000" pitchFamily="49" charset="-120"/>
              </a:rPr>
              <a:t>2.</a:t>
            </a: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時常團聚：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堅信因主名而相聚時，基督就在他們中間。</a:t>
            </a:r>
          </a:p>
          <a:p>
            <a:pPr algn="l" eaLnBrk="1">
              <a:lnSpc>
                <a:spcPts val="4000"/>
              </a:lnSpc>
              <a:spcBef>
                <a:spcPct val="0"/>
              </a:spcBef>
            </a:pPr>
            <a:r>
              <a:rPr lang="en-US" altLang="zh-HK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en-US" altLang="zh-TW">
                <a:ea typeface="華康粗黑體" panose="020B0709000000000000" pitchFamily="49" charset="-120"/>
              </a:rPr>
              <a:t>3.</a:t>
            </a: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時常擘餅及挨戶擘餅：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為遵從基督「你們應行此禮，為紀念我」的吩咐</a:t>
            </a:r>
            <a:r>
              <a:rPr lang="en-US" altLang="zh-TW" sz="2800">
                <a:latin typeface="華康粗黑體" panose="020B0709000000000000" pitchFamily="49" charset="-120"/>
                <a:ea typeface="華康粗黑體" panose="020B0709000000000000" pitchFamily="49" charset="-120"/>
              </a:rPr>
              <a:t>(</a:t>
            </a:r>
            <a:r>
              <a:rPr lang="zh-TW" altLang="en-US" sz="2800">
                <a:latin typeface="華康粗黑體" panose="020B0709000000000000" pitchFamily="49" charset="-120"/>
                <a:ea typeface="華康粗黑體" panose="020B0709000000000000" pitchFamily="49" charset="-120"/>
              </a:rPr>
              <a:t>路</a:t>
            </a:r>
            <a:r>
              <a:rPr lang="en-US" altLang="zh-TW" sz="2800">
                <a:ea typeface="華康粗黑體" panose="020B0709000000000000" pitchFamily="49" charset="-120"/>
              </a:rPr>
              <a:t>22:19)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，並堅信那就是基督的肉身和寶血</a:t>
            </a:r>
            <a:r>
              <a:rPr lang="en-US" altLang="zh-TW" sz="2800">
                <a:latin typeface="華康粗黑體" panose="020B0709000000000000" pitchFamily="49" charset="-120"/>
                <a:ea typeface="華康粗黑體" panose="020B0709000000000000" pitchFamily="49" charset="-120"/>
              </a:rPr>
              <a:t>(</a:t>
            </a:r>
            <a:r>
              <a:rPr lang="zh-TW" altLang="en-US" sz="2800">
                <a:latin typeface="華康粗黑體" panose="020B0709000000000000" pitchFamily="49" charset="-120"/>
                <a:ea typeface="華康粗黑體" panose="020B0709000000000000" pitchFamily="49" charset="-120"/>
              </a:rPr>
              <a:t>若</a:t>
            </a:r>
            <a:r>
              <a:rPr lang="en-US" altLang="zh-TW" sz="2800">
                <a:ea typeface="華康粗黑體" panose="020B0709000000000000" pitchFamily="49" charset="-120"/>
              </a:rPr>
              <a:t>6:53-58)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，誰吃了便住在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副標題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extLst/>
        </p:spPr>
        <p:txBody>
          <a:bodyPr/>
          <a:lstStyle/>
          <a:p>
            <a:pPr algn="just">
              <a:lnSpc>
                <a:spcPts val="4000"/>
              </a:lnSpc>
              <a:spcBef>
                <a:spcPct val="0"/>
              </a:spcBef>
              <a:defRPr/>
            </a:pP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基督內，基督也住在他內。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  <a:defRPr/>
            </a:pP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en-US" altLang="zh-TW" dirty="0">
                <a:ea typeface="華康粗黑體" panose="020B0709000000000000" pitchFamily="49" charset="-120"/>
              </a:rPr>
              <a:t>4.</a:t>
            </a: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時常祈禱：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與他們所愛的主作親密的交談。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  <a:defRPr/>
            </a:pPr>
            <a:r>
              <a:rPr lang="en-US" altLang="zh-HK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en-US" altLang="zh-TW" dirty="0">
                <a:ea typeface="華康粗黑體" panose="020B0709000000000000" pitchFamily="49" charset="-120"/>
              </a:rPr>
              <a:t>5.</a:t>
            </a: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一切所有皆歸公用：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他們不以財產去保障他們的未來，因為上主就是他們的產業，基督就是他們的磐石和保障。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  <a:defRPr/>
            </a:pPr>
            <a:r>
              <a:rPr lang="en-US" altLang="zh-HK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綜觀新興教會的上述五大特點，可見信徒們堅信基督實實在在是在他們中間活著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。所以如果基督確實是死了、埋葬了，而這又是眾所周知的事實，那麼這活在他們中的基督又是什麼一回事呢？他不是必須首先復活了嗎？</a:t>
            </a:r>
          </a:p>
          <a:p>
            <a:pPr algn="l" eaLnBrk="1">
              <a:lnSpc>
                <a:spcPts val="4800"/>
              </a:lnSpc>
              <a:spcBef>
                <a:spcPct val="0"/>
              </a:spcBef>
              <a:defRPr/>
            </a:pP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七、</a:t>
            </a:r>
            <a:r>
              <a:rPr lang="zh-TW" altLang="en-US" sz="36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復活的基督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與我</a:t>
            </a:r>
          </a:p>
          <a:p>
            <a:pPr algn="dist" eaLnBrk="1">
              <a:lnSpc>
                <a:spcPts val="4000"/>
              </a:lnSpc>
              <a:spcBef>
                <a:spcPct val="0"/>
              </a:spcBef>
              <a:defRPr/>
            </a:pPr>
            <a:r>
              <a:rPr lang="en-US" altLang="zh-HK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相信基督的復活是重要的，因為這是我們整個信仰的基礎。但相信「復活的基督」是更重要的。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副標題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>
              <a:lnSpc>
                <a:spcPts val="42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>
                <a:ea typeface="華康粗黑體" panose="020B0709000000000000" pitchFamily="49" charset="-120"/>
              </a:rPr>
              <a:t>我們的信仰，不是單為二千年前的一個奇跡而驚訝，</a:t>
            </a:r>
            <a:r>
              <a:rPr lang="zh-TW" altLang="en-US">
                <a:solidFill>
                  <a:srgbClr val="9900CC"/>
                </a:solidFill>
                <a:ea typeface="華康粗黑體" panose="020B0709000000000000" pitchFamily="49" charset="-120"/>
              </a:rPr>
              <a:t>更要為這個自二千年前一直活到現在的基督而活</a:t>
            </a:r>
            <a:r>
              <a:rPr lang="zh-TW" altLang="en-US">
                <a:ea typeface="華康粗黑體" panose="020B0709000000000000" pitchFamily="49" charset="-120"/>
              </a:rPr>
              <a:t>。我們和他有生命的聯繫，我們的一生也是緊緊地系在他身上的！因此，我們要：</a:t>
            </a:r>
          </a:p>
          <a:p>
            <a:pPr algn="l" eaLnBrk="1">
              <a:lnSpc>
                <a:spcPts val="42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zh-TW">
                <a:ea typeface="華康粗黑體" panose="020B0709000000000000" pitchFamily="49" charset="-120"/>
              </a:rPr>
              <a:t>  1.</a:t>
            </a:r>
            <a:r>
              <a:rPr lang="zh-TW" altLang="en-US">
                <a:ea typeface="華康粗黑體" panose="020B0709000000000000" pitchFamily="49" charset="-120"/>
              </a:rPr>
              <a:t>與基督</a:t>
            </a:r>
            <a:r>
              <a:rPr lang="zh-TW" altLang="en-US">
                <a:solidFill>
                  <a:srgbClr val="FF0000"/>
                </a:solidFill>
                <a:ea typeface="華康粗黑體" panose="020B0709000000000000" pitchFamily="49" charset="-120"/>
              </a:rPr>
              <a:t>同度新生</a:t>
            </a:r>
            <a:r>
              <a:rPr lang="en-US" altLang="zh-TW" sz="2800">
                <a:ea typeface="華康粗黑體" panose="020B0709000000000000" pitchFamily="49" charset="-120"/>
              </a:rPr>
              <a:t>(</a:t>
            </a:r>
            <a:r>
              <a:rPr lang="zh-TW" altLang="en-US" sz="2800">
                <a:ea typeface="華康粗黑體" panose="020B0709000000000000" pitchFamily="49" charset="-120"/>
              </a:rPr>
              <a:t>羅</a:t>
            </a:r>
            <a:r>
              <a:rPr lang="en-US" altLang="zh-TW" sz="2800">
                <a:ea typeface="華康粗黑體" panose="020B0709000000000000" pitchFamily="49" charset="-120"/>
              </a:rPr>
              <a:t>6:3-4)</a:t>
            </a:r>
            <a:r>
              <a:rPr lang="zh-TW" altLang="en-US">
                <a:ea typeface="華康粗黑體" panose="020B0709000000000000" pitchFamily="49" charset="-120"/>
              </a:rPr>
              <a:t>。</a:t>
            </a:r>
          </a:p>
          <a:p>
            <a:pPr algn="l" eaLnBrk="1">
              <a:lnSpc>
                <a:spcPts val="42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zh-TW">
                <a:ea typeface="華康粗黑體" panose="020B0709000000000000" pitchFamily="49" charset="-120"/>
              </a:rPr>
              <a:t>  2.</a:t>
            </a:r>
            <a:r>
              <a:rPr lang="zh-TW" altLang="en-US">
                <a:ea typeface="華康粗黑體" panose="020B0709000000000000" pitchFamily="49" charset="-120"/>
              </a:rPr>
              <a:t>堅信連這可朽壞的</a:t>
            </a:r>
            <a:r>
              <a:rPr lang="zh-TW" altLang="en-US">
                <a:solidFill>
                  <a:srgbClr val="FF0000"/>
                </a:solidFill>
                <a:ea typeface="華康粗黑體" panose="020B0709000000000000" pitchFamily="49" charset="-120"/>
              </a:rPr>
              <a:t>肉身</a:t>
            </a:r>
            <a:r>
              <a:rPr lang="zh-TW" altLang="en-US">
                <a:ea typeface="華康粗黑體" panose="020B0709000000000000" pitchFamily="49" charset="-120"/>
              </a:rPr>
              <a:t>，也將成為</a:t>
            </a:r>
            <a:r>
              <a:rPr lang="zh-TW" altLang="en-US">
                <a:solidFill>
                  <a:srgbClr val="FF0000"/>
                </a:solidFill>
                <a:ea typeface="華康粗黑體" panose="020B0709000000000000" pitchFamily="49" charset="-120"/>
              </a:rPr>
              <a:t>不可朽壞的</a:t>
            </a:r>
            <a:r>
              <a:rPr lang="en-US" altLang="zh-TW" sz="2800">
                <a:ea typeface="華康粗黑體" panose="020B0709000000000000" pitchFamily="49" charset="-120"/>
              </a:rPr>
              <a:t>(</a:t>
            </a:r>
            <a:r>
              <a:rPr lang="zh-TW" altLang="en-US" sz="2800">
                <a:ea typeface="華康粗黑體" panose="020B0709000000000000" pitchFamily="49" charset="-120"/>
              </a:rPr>
              <a:t>格前</a:t>
            </a:r>
            <a:r>
              <a:rPr lang="en-US" altLang="zh-TW" sz="2800">
                <a:ea typeface="華康粗黑體" panose="020B0709000000000000" pitchFamily="49" charset="-120"/>
              </a:rPr>
              <a:t>15:53-57)</a:t>
            </a:r>
            <a:r>
              <a:rPr lang="zh-TW" altLang="en-US" sz="2800">
                <a:ea typeface="華康粗黑體" panose="020B0709000000000000" pitchFamily="49" charset="-120"/>
              </a:rPr>
              <a:t>。</a:t>
            </a:r>
          </a:p>
          <a:p>
            <a:pPr algn="l" eaLnBrk="1">
              <a:lnSpc>
                <a:spcPts val="42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zh-TW">
                <a:ea typeface="華康粗黑體" panose="020B0709000000000000" pitchFamily="49" charset="-120"/>
              </a:rPr>
              <a:t>  3.</a:t>
            </a:r>
            <a:r>
              <a:rPr lang="zh-TW" altLang="en-US">
                <a:solidFill>
                  <a:srgbClr val="FF0000"/>
                </a:solidFill>
                <a:ea typeface="華康粗黑體" panose="020B0709000000000000" pitchFamily="49" charset="-120"/>
              </a:rPr>
              <a:t>對現在滿懷信心，對將來充滿希望，</a:t>
            </a:r>
            <a:r>
              <a:rPr lang="zh-TW" altLang="en-US">
                <a:ea typeface="華康粗黑體" panose="020B0709000000000000" pitchFamily="49" charset="-120"/>
              </a:rPr>
              <a:t>並堅信一切都將在基督內，達致圓滿的境界。</a:t>
            </a:r>
            <a:r>
              <a:rPr lang="en-US" altLang="zh-TW" sz="2800">
                <a:ea typeface="華康粗黑體" panose="020B0709000000000000" pitchFamily="49" charset="-120"/>
              </a:rPr>
              <a:t>(</a:t>
            </a:r>
            <a:r>
              <a:rPr lang="zh-TW" altLang="en-US" sz="2800">
                <a:ea typeface="華康粗黑體" panose="020B0709000000000000" pitchFamily="49" charset="-120"/>
              </a:rPr>
              <a:t>格後</a:t>
            </a:r>
            <a:r>
              <a:rPr lang="en-US" altLang="zh-TW" sz="2800">
                <a:ea typeface="華康粗黑體" panose="020B0709000000000000" pitchFamily="49" charset="-120"/>
              </a:rPr>
              <a:t>4:16-18)</a:t>
            </a:r>
            <a:endParaRPr lang="zh-TW" altLang="en-US" sz="2800">
              <a:ea typeface="華康粗黑體" panose="020B0709000000000000" pitchFamily="49" charset="-120"/>
            </a:endParaRPr>
          </a:p>
          <a:p>
            <a:pPr algn="l" eaLnBrk="1">
              <a:lnSpc>
                <a:spcPts val="4200"/>
              </a:lnSpc>
              <a:spcBef>
                <a:spcPct val="0"/>
              </a:spcBef>
            </a:pPr>
            <a:r>
              <a:rPr lang="en-US" altLang="zh-TW">
                <a:ea typeface="華康粗黑體" panose="020B0709000000000000" pitchFamily="49" charset="-120"/>
              </a:rPr>
              <a:t>  4.</a:t>
            </a:r>
            <a:r>
              <a:rPr lang="zh-TW" altLang="en-US">
                <a:solidFill>
                  <a:srgbClr val="9900CC"/>
                </a:solidFill>
                <a:ea typeface="華康粗黑體" panose="020B0709000000000000" pitchFamily="49" charset="-120"/>
              </a:rPr>
              <a:t>努力在禮儀、聖經、祈禱及團體生活中，</a:t>
            </a:r>
            <a:r>
              <a:rPr lang="zh-TW" altLang="en-US">
                <a:solidFill>
                  <a:srgbClr val="FF0000"/>
                </a:solidFill>
                <a:ea typeface="華康粗黑體" panose="020B0709000000000000" pitchFamily="49" charset="-120"/>
              </a:rPr>
              <a:t>體驗基督的臨在。</a:t>
            </a:r>
            <a:endParaRPr lang="en-US" altLang="zh-TW">
              <a:solidFill>
                <a:srgbClr val="FF0000"/>
              </a:solidFill>
              <a:ea typeface="華康粗黑體" panose="020B0709000000000000" pitchFamily="49" charset="-120"/>
            </a:endParaRPr>
          </a:p>
          <a:p>
            <a:pPr algn="l" eaLnBrk="1">
              <a:lnSpc>
                <a:spcPts val="4000"/>
              </a:lnSpc>
              <a:spcBef>
                <a:spcPct val="0"/>
              </a:spcBef>
            </a:pPr>
            <a:endParaRPr lang="en-US" altLang="zh-TW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l" eaLnBrk="1">
              <a:lnSpc>
                <a:spcPts val="4000"/>
              </a:lnSpc>
              <a:spcBef>
                <a:spcPct val="0"/>
              </a:spcBef>
            </a:pPr>
            <a:endParaRPr lang="en-US" altLang="zh-TW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l" eaLnBrk="1">
              <a:lnSpc>
                <a:spcPts val="4000"/>
              </a:lnSpc>
              <a:spcBef>
                <a:spcPct val="0"/>
              </a:spcBef>
            </a:pPr>
            <a:endParaRPr lang="zh-TW" altLang="en-US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TW" sz="4000">
                <a:solidFill>
                  <a:srgbClr val="CC0000"/>
                </a:solidFill>
                <a:ea typeface="華康儷中黑" panose="020B0509000000000000" pitchFamily="49" charset="-120"/>
                <a:cs typeface="華康黑體-GB5" panose="020B0509000000000000" pitchFamily="49" charset="-120"/>
              </a:rPr>
              <a:t> </a:t>
            </a:r>
            <a:r>
              <a:rPr lang="zh-TW" altLang="en-US" sz="4000">
                <a:solidFill>
                  <a:srgbClr val="CC0000"/>
                </a:solidFill>
                <a:ea typeface="華康儷中黑" panose="020B0509000000000000" pitchFamily="49" charset="-120"/>
                <a:cs typeface="華康黑體-GB5" panose="020B0509000000000000" pitchFamily="49" charset="-120"/>
              </a:rPr>
              <a:t>走向復活</a:t>
            </a:r>
            <a:r>
              <a:rPr lang="zh-TW" altLang="en-US" sz="3600">
                <a:solidFill>
                  <a:srgbClr val="CC0000"/>
                </a:solidFill>
                <a:ea typeface="華康儷中黑" panose="020B0509000000000000" pitchFamily="49" charset="-120"/>
                <a:cs typeface="華康黑體-GB5" panose="020B0509000000000000" pitchFamily="49" charset="-120"/>
              </a:rPr>
              <a:t>的七條路</a:t>
            </a:r>
            <a:r>
              <a:rPr lang="en-US" altLang="zh-TW" sz="2400">
                <a:solidFill>
                  <a:srgbClr val="0000FF"/>
                </a:solidFill>
                <a:ea typeface="華康儷中黑" panose="020B0509000000000000" pitchFamily="49" charset="-120"/>
                <a:cs typeface="華康黑體-GB5" panose="020B0509000000000000" pitchFamily="49" charset="-120"/>
              </a:rPr>
              <a:t>(</a:t>
            </a:r>
            <a:r>
              <a:rPr lang="zh-TW" altLang="en-US" sz="1800">
                <a:solidFill>
                  <a:srgbClr val="0000FF"/>
                </a:solidFill>
                <a:ea typeface="華康儷中黑" panose="020B0509000000000000" pitchFamily="49" charset="-120"/>
                <a:cs typeface="華康黑體-GB5" panose="020B0509000000000000" pitchFamily="49" charset="-120"/>
              </a:rPr>
              <a:t>若一：</a:t>
            </a:r>
            <a:r>
              <a:rPr lang="zh-TW" altLang="en-US" sz="2400">
                <a:solidFill>
                  <a:srgbClr val="0000FF"/>
                </a:solidFill>
                <a:ea typeface="華康儷中黑" panose="020B0509000000000000" pitchFamily="49" charset="-120"/>
                <a:cs typeface="華康黑體-GB5" panose="020B0509000000000000" pitchFamily="49" charset="-120"/>
              </a:rPr>
              <a:t>有血有肉</a:t>
            </a:r>
            <a:r>
              <a:rPr lang="en-US" altLang="zh-TW" sz="2400">
                <a:solidFill>
                  <a:srgbClr val="0000FF"/>
                </a:solidFill>
                <a:ea typeface="華康儷中黑" panose="020B0509000000000000" pitchFamily="49" charset="-120"/>
                <a:cs typeface="華康黑體-GB5" panose="020B0509000000000000" pitchFamily="49" charset="-120"/>
              </a:rPr>
              <a:t>,</a:t>
            </a:r>
            <a:r>
              <a:rPr lang="zh-TW" altLang="en-US" sz="2400">
                <a:solidFill>
                  <a:srgbClr val="0000FF"/>
                </a:solidFill>
                <a:ea typeface="華康儷中黑" panose="020B0509000000000000" pitchFamily="49" charset="-120"/>
                <a:cs typeface="華康黑體-GB5" panose="020B0509000000000000" pitchFamily="49" charset="-120"/>
              </a:rPr>
              <a:t>具體又立體的天主</a:t>
            </a:r>
            <a:r>
              <a:rPr lang="en-US" altLang="zh-TW" sz="2400">
                <a:solidFill>
                  <a:srgbClr val="0000FF"/>
                </a:solidFill>
                <a:ea typeface="華康儷中黑" panose="020B0509000000000000" pitchFamily="49" charset="-120"/>
                <a:cs typeface="華康黑體-GB5" panose="020B0509000000000000" pitchFamily="49" charset="-120"/>
              </a:rPr>
              <a:t>)</a:t>
            </a:r>
            <a:endParaRPr lang="zh-TW" altLang="en-US" sz="4000">
              <a:solidFill>
                <a:srgbClr val="0000FF"/>
              </a:solidFill>
              <a:ea typeface="華康儷中黑" panose="020B0509000000000000" pitchFamily="49" charset="-120"/>
              <a:cs typeface="華康黑體-GB5" panose="020B0509000000000000" pitchFamily="49" charset="-120"/>
            </a:endParaRPr>
          </a:p>
          <a:p>
            <a:pPr algn="l" eaLnBrk="1" hangingPunct="1"/>
            <a:r>
              <a:rPr lang="zh-TW" altLang="en-US" sz="2000">
                <a:ea typeface="華康儷中黑" panose="020B0509000000000000" pitchFamily="49" charset="-120"/>
                <a:cs typeface="華康黑體-GB5" panose="020B0509000000000000" pitchFamily="49" charset="-120"/>
              </a:rPr>
              <a:t>論到那從起初就有的生命的聖言，就是我們</a:t>
            </a:r>
            <a:r>
              <a:rPr lang="zh-TW" altLang="en-US" sz="2000">
                <a:solidFill>
                  <a:srgbClr val="FF0000"/>
                </a:solidFill>
                <a:ea typeface="華康儷中黑" panose="020B0509000000000000" pitchFamily="49" charset="-120"/>
                <a:cs typeface="華康黑體-GB5" panose="020B0509000000000000" pitchFamily="49" charset="-120"/>
              </a:rPr>
              <a:t>聽見過</a:t>
            </a:r>
            <a:r>
              <a:rPr lang="en-US" altLang="zh-TW" sz="2000">
                <a:ea typeface="華康儷中黑" panose="020B0509000000000000" pitchFamily="49" charset="-120"/>
                <a:cs typeface="華康黑體-GB5" panose="020B0509000000000000" pitchFamily="49" charset="-120"/>
              </a:rPr>
              <a:t>,</a:t>
            </a:r>
            <a:r>
              <a:rPr lang="zh-TW" altLang="en-US" sz="2000">
                <a:ea typeface="華康儷中黑" panose="020B0509000000000000" pitchFamily="49" charset="-120"/>
                <a:cs typeface="華康黑體-GB5" panose="020B0509000000000000" pitchFamily="49" charset="-120"/>
              </a:rPr>
              <a:t>我們</a:t>
            </a:r>
            <a:r>
              <a:rPr lang="zh-TW" altLang="en-US" sz="2000">
                <a:solidFill>
                  <a:srgbClr val="FF0000"/>
                </a:solidFill>
                <a:ea typeface="華康儷中黑" panose="020B0509000000000000" pitchFamily="49" charset="-120"/>
                <a:cs typeface="華康黑體-GB5" panose="020B0509000000000000" pitchFamily="49" charset="-120"/>
              </a:rPr>
              <a:t>親眼看見過</a:t>
            </a:r>
            <a:r>
              <a:rPr lang="en-US" altLang="zh-TW" sz="2000">
                <a:ea typeface="華康儷中黑" panose="020B0509000000000000" pitchFamily="49" charset="-120"/>
                <a:cs typeface="華康黑體-GB5" panose="020B0509000000000000" pitchFamily="49" charset="-120"/>
              </a:rPr>
              <a:t>,</a:t>
            </a:r>
            <a:r>
              <a:rPr lang="zh-TW" altLang="en-US" sz="2000">
                <a:solidFill>
                  <a:srgbClr val="FF0000"/>
                </a:solidFill>
                <a:ea typeface="華康儷中黑" panose="020B0509000000000000" pitchFamily="49" charset="-120"/>
                <a:cs typeface="華康黑體-GB5" panose="020B0509000000000000" pitchFamily="49" charset="-120"/>
              </a:rPr>
              <a:t>瞻仰過</a:t>
            </a:r>
            <a:r>
              <a:rPr lang="en-US" altLang="zh-TW" sz="2000">
                <a:ea typeface="華康儷中黑" panose="020B0509000000000000" pitchFamily="49" charset="-120"/>
                <a:cs typeface="華康黑體-GB5" panose="020B0509000000000000" pitchFamily="49" charset="-120"/>
              </a:rPr>
              <a:t>,</a:t>
            </a:r>
            <a:r>
              <a:rPr lang="zh-TW" altLang="en-US" sz="2000">
                <a:ea typeface="華康儷中黑" panose="020B0509000000000000" pitchFamily="49" charset="-120"/>
                <a:cs typeface="華康黑體-GB5" panose="020B0509000000000000" pitchFamily="49" charset="-120"/>
              </a:rPr>
              <a:t>以及我們</a:t>
            </a:r>
            <a:r>
              <a:rPr lang="zh-TW" altLang="en-US" sz="2000">
                <a:solidFill>
                  <a:srgbClr val="FF0000"/>
                </a:solidFill>
                <a:ea typeface="華康儷中黑" panose="020B0509000000000000" pitchFamily="49" charset="-120"/>
                <a:cs typeface="華康黑體-GB5" panose="020B0509000000000000" pitchFamily="49" charset="-120"/>
              </a:rPr>
              <a:t>親手摸過</a:t>
            </a:r>
            <a:r>
              <a:rPr lang="zh-TW" altLang="en-US" sz="2000">
                <a:ea typeface="華康儷中黑" panose="020B0509000000000000" pitchFamily="49" charset="-120"/>
                <a:cs typeface="華康黑體-GB5" panose="020B0509000000000000" pitchFamily="49" charset="-120"/>
              </a:rPr>
              <a:t>的生命的聖言</a:t>
            </a:r>
            <a:r>
              <a:rPr lang="en-US" altLang="zh-TW" sz="1800">
                <a:ea typeface="華康儷中黑" panose="020B0509000000000000" pitchFamily="49" charset="-120"/>
                <a:cs typeface="華康黑體-GB5" panose="020B0509000000000000" pitchFamily="49" charset="-120"/>
              </a:rPr>
              <a:t>——</a:t>
            </a:r>
            <a:r>
              <a:rPr lang="zh-TW" altLang="en-US" sz="2000">
                <a:ea typeface="華康儷中黑" panose="020B0509000000000000" pitchFamily="49" charset="-120"/>
                <a:cs typeface="華康黑體-GB5" panose="020B0509000000000000" pitchFamily="49" charset="-120"/>
              </a:rPr>
              <a:t>這生命已顯示出來，我們</a:t>
            </a:r>
            <a:r>
              <a:rPr lang="zh-TW" altLang="en-US" sz="2000">
                <a:solidFill>
                  <a:srgbClr val="FF0000"/>
                </a:solidFill>
                <a:ea typeface="華康儷中黑" panose="020B0509000000000000" pitchFamily="49" charset="-120"/>
                <a:cs typeface="華康黑體-GB5" panose="020B0509000000000000" pitchFamily="49" charset="-120"/>
              </a:rPr>
              <a:t>看見了</a:t>
            </a:r>
            <a:r>
              <a:rPr lang="zh-TW" altLang="en-US" sz="2000">
                <a:ea typeface="華康儷中黑" panose="020B0509000000000000" pitchFamily="49" charset="-120"/>
                <a:cs typeface="華康黑體-GB5" panose="020B0509000000000000" pitchFamily="49" charset="-120"/>
              </a:rPr>
              <a:t>，也為他作證。</a:t>
            </a:r>
            <a:endParaRPr lang="en-US" altLang="zh-TW" sz="2000">
              <a:ea typeface="華康儷中黑" panose="020B0509000000000000" pitchFamily="49" charset="-120"/>
              <a:cs typeface="華康黑體-GB5" panose="020B0509000000000000" pitchFamily="49" charset="-120"/>
            </a:endParaRPr>
          </a:p>
          <a:p>
            <a:pPr algn="l" eaLnBrk="1" hangingPunct="1">
              <a:spcBef>
                <a:spcPts val="600"/>
              </a:spcBef>
            </a:pPr>
            <a:r>
              <a:rPr lang="zh-TW" altLang="en-US" sz="1800">
                <a:solidFill>
                  <a:srgbClr val="FF0000"/>
                </a:solidFill>
                <a:ea typeface="華康儷中黑" panose="020B0509000000000000" pitchFamily="49" charset="-120"/>
                <a:cs typeface="華康黑體-GB5" panose="020B0509000000000000" pitchFamily="49" charset="-120"/>
              </a:rPr>
              <a:t>以下七路</a:t>
            </a:r>
            <a:r>
              <a:rPr lang="en-US" altLang="zh-TW" sz="1800">
                <a:solidFill>
                  <a:srgbClr val="FF0000"/>
                </a:solidFill>
                <a:ea typeface="華康儷中黑" panose="020B0509000000000000" pitchFamily="49" charset="-120"/>
                <a:cs typeface="華康黑體-GB5" panose="020B0509000000000000" pitchFamily="49" charset="-120"/>
              </a:rPr>
              <a:t>,</a:t>
            </a:r>
            <a:r>
              <a:rPr lang="zh-TW" altLang="en-US" sz="1800">
                <a:solidFill>
                  <a:srgbClr val="FF0000"/>
                </a:solidFill>
                <a:ea typeface="華康儷中黑" panose="020B0509000000000000" pitchFamily="49" charset="-120"/>
                <a:cs typeface="華康黑體-GB5" panose="020B0509000000000000" pitchFamily="49" charset="-120"/>
              </a:rPr>
              <a:t>無大無小</a:t>
            </a:r>
            <a:endParaRPr lang="en-US" altLang="zh-TW" sz="1800">
              <a:solidFill>
                <a:srgbClr val="FF0000"/>
              </a:solidFill>
              <a:ea typeface="華康儷中黑" panose="020B0509000000000000" pitchFamily="49" charset="-120"/>
              <a:cs typeface="華康黑體-GB5" panose="020B0509000000000000" pitchFamily="49" charset="-120"/>
            </a:endParaRPr>
          </a:p>
          <a:p>
            <a:pPr algn="l" eaLnBrk="1" hangingPunct="1">
              <a:spcBef>
                <a:spcPct val="0"/>
              </a:spcBef>
            </a:pPr>
            <a:r>
              <a:rPr lang="zh-TW" altLang="en-US" sz="1800">
                <a:solidFill>
                  <a:srgbClr val="9900CC"/>
                </a:solidFill>
                <a:ea typeface="華康儷中黑" panose="020B0509000000000000" pitchFamily="49" charset="-120"/>
                <a:cs typeface="華康黑體-GB5" panose="020B0509000000000000" pitchFamily="49" charset="-120"/>
              </a:rPr>
              <a:t>互相支援</a:t>
            </a:r>
            <a:endParaRPr lang="en-US" altLang="zh-TW" sz="1800">
              <a:solidFill>
                <a:srgbClr val="9900CC"/>
              </a:solidFill>
              <a:ea typeface="華康儷中黑" panose="020B0509000000000000" pitchFamily="49" charset="-120"/>
              <a:cs typeface="華康黑體-GB5" panose="020B0509000000000000" pitchFamily="49" charset="-120"/>
            </a:endParaRPr>
          </a:p>
          <a:p>
            <a:pPr algn="l" eaLnBrk="1" hangingPunct="1">
              <a:spcBef>
                <a:spcPct val="0"/>
              </a:spcBef>
            </a:pPr>
            <a:r>
              <a:rPr lang="zh-TW" altLang="en-US" sz="1800">
                <a:solidFill>
                  <a:srgbClr val="9900CC"/>
                </a:solidFill>
                <a:ea typeface="華康儷中黑" panose="020B0509000000000000" pitchFamily="49" charset="-120"/>
                <a:cs typeface="華康黑體-GB5" panose="020B0509000000000000" pitchFamily="49" charset="-120"/>
              </a:rPr>
              <a:t>互相規範</a:t>
            </a:r>
            <a:endParaRPr lang="en-US" altLang="zh-TW" sz="1800">
              <a:solidFill>
                <a:srgbClr val="9900CC"/>
              </a:solidFill>
              <a:ea typeface="華康儷中黑" panose="020B0509000000000000" pitchFamily="49" charset="-120"/>
              <a:cs typeface="華康黑體-GB5" panose="020B0509000000000000" pitchFamily="49" charset="-120"/>
            </a:endParaRPr>
          </a:p>
          <a:p>
            <a:pPr algn="l" eaLnBrk="1" hangingPunct="1">
              <a:spcBef>
                <a:spcPct val="0"/>
              </a:spcBef>
            </a:pPr>
            <a:r>
              <a:rPr lang="zh-TW" altLang="en-US" sz="1800">
                <a:solidFill>
                  <a:srgbClr val="9900CC"/>
                </a:solidFill>
                <a:ea typeface="華康儷中黑" panose="020B0509000000000000" pitchFamily="49" charset="-120"/>
                <a:cs typeface="華康黑體-GB5" panose="020B0509000000000000" pitchFamily="49" charset="-120"/>
              </a:rPr>
              <a:t>均衡發展</a:t>
            </a:r>
            <a:endParaRPr lang="en-US" altLang="zh-TW" sz="1800">
              <a:solidFill>
                <a:srgbClr val="9900CC"/>
              </a:solidFill>
              <a:ea typeface="華康儷中黑" panose="020B0509000000000000" pitchFamily="49" charset="-120"/>
              <a:cs typeface="華康黑體-GB5" panose="020B0509000000000000" pitchFamily="49" charset="-120"/>
            </a:endParaRP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2051050" y="1700213"/>
            <a:ext cx="6049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H="1">
            <a:off x="1042988" y="1700213"/>
            <a:ext cx="1008062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1042988" y="2636838"/>
            <a:ext cx="64817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V="1">
            <a:off x="7451725" y="1700213"/>
            <a:ext cx="64770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2051050" y="2636838"/>
            <a:ext cx="0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7451725" y="2636838"/>
            <a:ext cx="0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8101013" y="1700213"/>
            <a:ext cx="0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>
            <a:off x="3786188" y="2636838"/>
            <a:ext cx="0" cy="1220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6000750" y="2636838"/>
            <a:ext cx="0" cy="719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4857750" y="2636838"/>
            <a:ext cx="0" cy="935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257175" y="3246438"/>
            <a:ext cx="1169988" cy="3611562"/>
          </a:xfrm>
          <a:prstGeom prst="rect">
            <a:avLst/>
          </a:prstGeom>
          <a:noFill/>
          <a:ln>
            <a:noFill/>
          </a:ln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zh-TW" altLang="en-US" sz="4000" dirty="0">
                <a:solidFill>
                  <a:srgbClr val="CC0000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    聖事</a:t>
            </a:r>
            <a:r>
              <a:rPr lang="zh-TW" altLang="en-US" sz="1600" dirty="0">
                <a:solidFill>
                  <a:srgbClr val="CC0000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、</a:t>
            </a:r>
            <a:r>
              <a:rPr lang="zh-TW" altLang="en-US" sz="3600" dirty="0">
                <a:solidFill>
                  <a:srgbClr val="CC0000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靈修</a:t>
            </a:r>
            <a:endParaRPr lang="en-US" altLang="zh-TW" sz="3600" dirty="0">
              <a:solidFill>
                <a:srgbClr val="CC0000"/>
              </a:solidFill>
              <a:latin typeface="+mn-lt"/>
              <a:ea typeface="華康儷中黑" panose="020B0509000000000000" pitchFamily="49" charset="-120"/>
              <a:cs typeface="華康黑體-GB5" pitchFamily="49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400" dirty="0">
                <a:solidFill>
                  <a:srgbClr val="9900CC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 天主與我們同在直到世末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1541463" y="3429000"/>
            <a:ext cx="1004887" cy="3357563"/>
          </a:xfrm>
          <a:prstGeom prst="rect">
            <a:avLst/>
          </a:prstGeom>
          <a:noFill/>
          <a:ln>
            <a:noFill/>
          </a:ln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800">
                <a:solidFill>
                  <a:srgbClr val="006600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聖經</a:t>
            </a:r>
            <a:endParaRPr lang="en-US" altLang="zh-TW" sz="4800">
              <a:solidFill>
                <a:srgbClr val="006600"/>
              </a:solidFill>
              <a:latin typeface="+mn-lt"/>
              <a:ea typeface="華康儷中黑" panose="020B0509000000000000" pitchFamily="49" charset="-120"/>
              <a:cs typeface="華康黑體-GB5" pitchFamily="49" charset="-120"/>
            </a:endParaRP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800">
                <a:solidFill>
                  <a:srgbClr val="006600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 </a:t>
            </a:r>
            <a:r>
              <a:rPr lang="zh-TW" altLang="en-US" sz="2400">
                <a:solidFill>
                  <a:srgbClr val="9900CC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天主此時此地向我說話</a:t>
            </a:r>
            <a:endParaRPr lang="zh-TW" altLang="en-US" sz="4800">
              <a:solidFill>
                <a:srgbClr val="9900CC"/>
              </a:solidFill>
              <a:latin typeface="+mn-lt"/>
              <a:ea typeface="華康儷中黑" panose="020B0509000000000000" pitchFamily="49" charset="-120"/>
              <a:cs typeface="華康黑體-GB5" pitchFamily="49" charset="-120"/>
            </a:endParaRP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2646363" y="3862388"/>
            <a:ext cx="1236662" cy="2924175"/>
          </a:xfrm>
          <a:prstGeom prst="rect">
            <a:avLst/>
          </a:prstGeom>
          <a:noFill/>
          <a:ln>
            <a:noFill/>
          </a:ln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800" dirty="0">
                <a:solidFill>
                  <a:srgbClr val="000099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團體</a:t>
            </a:r>
            <a:endParaRPr lang="en-US" altLang="zh-TW" sz="4800" dirty="0">
              <a:solidFill>
                <a:srgbClr val="000099"/>
              </a:solidFill>
              <a:latin typeface="+mn-lt"/>
              <a:ea typeface="華康儷中黑" panose="020B0509000000000000" pitchFamily="49" charset="-120"/>
              <a:cs typeface="華康黑體-GB5" pitchFamily="49" charset="-120"/>
            </a:endParaRPr>
          </a:p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dirty="0">
                <a:solidFill>
                  <a:srgbClr val="9900CC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  兩三人因基督相聚</a:t>
            </a:r>
            <a:endParaRPr lang="en-US" altLang="zh-TW" sz="2400" dirty="0">
              <a:solidFill>
                <a:srgbClr val="9900CC"/>
              </a:solidFill>
              <a:latin typeface="+mn-lt"/>
              <a:ea typeface="華康儷中黑" panose="020B0509000000000000" pitchFamily="49" charset="-120"/>
              <a:cs typeface="華康黑體-GB5" pitchFamily="49" charset="-120"/>
            </a:endParaRPr>
          </a:p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1800" dirty="0">
                <a:solidFill>
                  <a:srgbClr val="9900CC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        </a:t>
            </a:r>
            <a:r>
              <a:rPr lang="zh-TW" altLang="en-US" sz="1600" dirty="0">
                <a:solidFill>
                  <a:srgbClr val="9900CC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哪裡有基督哪裡就有教會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4403725" y="3500438"/>
            <a:ext cx="954088" cy="3357562"/>
          </a:xfrm>
          <a:prstGeom prst="rect">
            <a:avLst/>
          </a:prstGeom>
          <a:noFill/>
          <a:ln>
            <a:noFill/>
          </a:ln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800">
                <a:solidFill>
                  <a:srgbClr val="660066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工作</a:t>
            </a:r>
            <a:endParaRPr lang="en-US" altLang="zh-TW" sz="4800">
              <a:solidFill>
                <a:srgbClr val="660066"/>
              </a:solidFill>
              <a:latin typeface="+mn-lt"/>
              <a:ea typeface="華康儷中黑" panose="020B0509000000000000" pitchFamily="49" charset="-120"/>
              <a:cs typeface="華康黑體-GB5" pitchFamily="49" charset="-120"/>
            </a:endParaRPr>
          </a:p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1800">
                <a:solidFill>
                  <a:srgbClr val="9900CC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 贊天地化育 </a:t>
            </a:r>
            <a:r>
              <a:rPr lang="zh-TW" altLang="en-US" sz="2400">
                <a:solidFill>
                  <a:srgbClr val="9900CC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在工作中成聖</a:t>
            </a:r>
            <a:endParaRPr lang="zh-TW" altLang="en-US" sz="3600">
              <a:solidFill>
                <a:srgbClr val="9900CC"/>
              </a:solidFill>
              <a:latin typeface="+mn-lt"/>
              <a:ea typeface="華康儷中黑" panose="020B0509000000000000" pitchFamily="49" charset="-120"/>
              <a:cs typeface="華康黑體-GB5" pitchFamily="49" charset="-120"/>
            </a:endParaRP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5710238" y="3429000"/>
            <a:ext cx="862012" cy="3429000"/>
          </a:xfrm>
          <a:prstGeom prst="rect">
            <a:avLst/>
          </a:prstGeom>
          <a:noFill/>
          <a:ln>
            <a:noFill/>
          </a:ln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zh-TW" altLang="en-US" sz="4400">
                <a:solidFill>
                  <a:srgbClr val="CC0000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愛德 </a:t>
            </a:r>
            <a:r>
              <a:rPr lang="zh-TW" altLang="en-US" sz="2400">
                <a:solidFill>
                  <a:srgbClr val="9900CC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最小兄弟姊妹</a:t>
            </a:r>
            <a:endParaRPr lang="zh-TW" altLang="en-US" sz="4400">
              <a:solidFill>
                <a:srgbClr val="9900CC"/>
              </a:solidFill>
              <a:latin typeface="+mn-lt"/>
              <a:ea typeface="華康儷中黑" panose="020B0509000000000000" pitchFamily="49" charset="-120"/>
              <a:cs typeface="華康黑體-GB5" pitchFamily="49" charset="-120"/>
            </a:endParaRP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6691313" y="3716338"/>
            <a:ext cx="979487" cy="2971800"/>
          </a:xfrm>
          <a:prstGeom prst="rect">
            <a:avLst/>
          </a:prstGeom>
          <a:noFill/>
          <a:ln>
            <a:noFill/>
          </a:ln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31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>
                <a:solidFill>
                  <a:srgbClr val="006600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大自然</a:t>
            </a:r>
            <a:endParaRPr lang="en-US" altLang="zh-TW" sz="4400">
              <a:solidFill>
                <a:srgbClr val="006600"/>
              </a:solidFill>
              <a:latin typeface="+mn-lt"/>
              <a:ea typeface="華康儷中黑" panose="020B0509000000000000" pitchFamily="49" charset="-120"/>
              <a:cs typeface="華康黑體-GB5" pitchFamily="49" charset="-120"/>
            </a:endParaRPr>
          </a:p>
          <a:p>
            <a:pPr eaLnBrk="1" hangingPunct="1">
              <a:lnSpc>
                <a:spcPts val="31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800">
                <a:solidFill>
                  <a:srgbClr val="006600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     </a:t>
            </a:r>
            <a:r>
              <a:rPr lang="zh-TW" altLang="en-US" sz="2400">
                <a:solidFill>
                  <a:srgbClr val="9900CC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諸天述說 </a:t>
            </a:r>
            <a:r>
              <a:rPr lang="zh-TW" altLang="en-US" sz="2000">
                <a:solidFill>
                  <a:srgbClr val="9900CC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天何言哉</a:t>
            </a:r>
          </a:p>
        </p:txBody>
      </p:sp>
      <p:sp>
        <p:nvSpPr>
          <p:cNvPr id="20499" name="Line 20"/>
          <p:cNvSpPr>
            <a:spLocks noChangeShapeType="1"/>
          </p:cNvSpPr>
          <p:nvPr/>
        </p:nvSpPr>
        <p:spPr bwMode="auto">
          <a:xfrm>
            <a:off x="1042988" y="2636838"/>
            <a:ext cx="0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0500" name="Text Box 21"/>
          <p:cNvSpPr txBox="1">
            <a:spLocks noChangeArrowheads="1"/>
          </p:cNvSpPr>
          <p:nvPr/>
        </p:nvSpPr>
        <p:spPr bwMode="auto">
          <a:xfrm>
            <a:off x="8313738" y="6519863"/>
            <a:ext cx="8302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600">
                <a:solidFill>
                  <a:srgbClr val="660066"/>
                </a:solidFill>
                <a:ea typeface="華康黑體W7(P)-GB5" panose="020B0700000000000000" pitchFamily="34" charset="-120"/>
              </a:rPr>
              <a:t>徐錦堯</a:t>
            </a:r>
          </a:p>
        </p:txBody>
      </p:sp>
      <p:sp>
        <p:nvSpPr>
          <p:cNvPr id="26645" name="文字方塊 21"/>
          <p:cNvSpPr txBox="1">
            <a:spLocks noChangeArrowheads="1"/>
          </p:cNvSpPr>
          <p:nvPr/>
        </p:nvSpPr>
        <p:spPr bwMode="auto">
          <a:xfrm>
            <a:off x="7916863" y="2847975"/>
            <a:ext cx="941387" cy="3286125"/>
          </a:xfrm>
          <a:prstGeom prst="rect">
            <a:avLst/>
          </a:prstGeom>
          <a:noFill/>
          <a:ln>
            <a:noFill/>
          </a:ln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59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800">
                <a:solidFill>
                  <a:srgbClr val="000000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痛苦</a:t>
            </a:r>
            <a:r>
              <a:rPr lang="zh-TW" altLang="en-US" sz="2800">
                <a:solidFill>
                  <a:srgbClr val="000000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 </a:t>
            </a:r>
            <a:r>
              <a:rPr lang="zh-TW" altLang="en-US" sz="2400">
                <a:solidFill>
                  <a:srgbClr val="9900CC"/>
                </a:solidFill>
                <a:latin typeface="+mn-lt"/>
                <a:ea typeface="華康儷中黑" panose="020B0509000000000000" pitchFamily="49" charset="-120"/>
                <a:cs typeface="華康黑體-GB5" pitchFamily="49" charset="-120"/>
              </a:rPr>
              <a:t>更高靈修路</a:t>
            </a:r>
          </a:p>
        </p:txBody>
      </p:sp>
      <p:sp>
        <p:nvSpPr>
          <p:cNvPr id="20502" name="文字方塊 22"/>
          <p:cNvSpPr txBox="1">
            <a:spLocks noChangeArrowheads="1"/>
          </p:cNvSpPr>
          <p:nvPr/>
        </p:nvSpPr>
        <p:spPr bwMode="auto">
          <a:xfrm>
            <a:off x="1706563" y="1857375"/>
            <a:ext cx="6072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黑體-GB5" panose="020B0509000000000000" pitchFamily="49" charset="-120"/>
              </a:rPr>
              <a:t>天主、基督、真善美、止於至善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/>
      <p:bldP spid="26638" grpId="0"/>
      <p:bldP spid="26639" grpId="0"/>
      <p:bldP spid="26640" grpId="0"/>
      <p:bldP spid="26641" grpId="0"/>
      <p:bldP spid="26642" grpId="0"/>
      <p:bldP spid="266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副標題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extLst/>
        </p:spPr>
        <p:txBody>
          <a:bodyPr/>
          <a:lstStyle/>
          <a:p>
            <a:pPr algn="l" eaLnBrk="1">
              <a:spcBef>
                <a:spcPct val="0"/>
              </a:spcBef>
              <a:defRPr/>
            </a:pPr>
            <a:endParaRPr lang="en-US" altLang="zh-TW" sz="1600" dirty="0">
              <a:solidFill>
                <a:srgbClr val="0000FF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l" eaLnBrk="1">
              <a:lnSpc>
                <a:spcPts val="4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zh-TW" altLang="en-US" sz="4000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痛苦</a:t>
            </a:r>
            <a:r>
              <a:rPr lang="en-US" altLang="zh-TW" sz="4000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/</a:t>
            </a:r>
            <a:r>
              <a:rPr lang="zh-TW" altLang="en-US" sz="4000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困難是更高的靈修路</a:t>
            </a:r>
            <a:r>
              <a:rPr lang="en-US" altLang="zh-TW" sz="2800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(</a:t>
            </a:r>
            <a:r>
              <a:rPr lang="zh-TW" altLang="en-US" sz="2800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恩典也</a:t>
            </a:r>
            <a:r>
              <a:rPr lang="en-US" altLang="zh-TW" sz="2800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!)</a:t>
            </a:r>
            <a:r>
              <a:rPr lang="en-US" altLang="zh-TW" sz="4000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——</a:t>
            </a:r>
          </a:p>
          <a:p>
            <a:pPr eaLnBrk="1">
              <a:lnSpc>
                <a:spcPts val="37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36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寶劍鋒由磨礪出</a:t>
            </a:r>
            <a:r>
              <a:rPr lang="en-US" altLang="zh-TW" sz="36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r>
              <a:rPr lang="zh-TW" altLang="en-US" sz="36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梅花香自苦寒來</a:t>
            </a:r>
          </a:p>
          <a:p>
            <a:pPr eaLnBrk="1">
              <a:lnSpc>
                <a:spcPts val="37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36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不經一番寒徹骨</a:t>
            </a:r>
            <a:r>
              <a:rPr lang="en-US" altLang="zh-TW" sz="36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r>
              <a:rPr lang="zh-TW" altLang="en-US" sz="36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那得梅花樸鼻香</a:t>
            </a:r>
            <a:endParaRPr lang="en-US" altLang="zh-TW" sz="3600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eaLnBrk="1">
              <a:lnSpc>
                <a:spcPts val="37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36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痛苦是天主</a:t>
            </a:r>
            <a:r>
              <a:rPr lang="en-US" altLang="zh-TW" sz="24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化了妝</a:t>
            </a:r>
            <a:r>
              <a:rPr lang="en-US" altLang="zh-TW" sz="24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)</a:t>
            </a:r>
            <a:r>
              <a:rPr lang="zh-TW" altLang="en-US" sz="36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的祝福</a:t>
            </a:r>
            <a:endParaRPr lang="en-US" altLang="zh-TW" sz="3600" dirty="0">
              <a:solidFill>
                <a:srgbClr val="FF00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eaLnBrk="1">
              <a:lnSpc>
                <a:spcPts val="37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千金難買少年窮</a:t>
            </a:r>
            <a:endParaRPr lang="en-US" altLang="zh-TW" dirty="0">
              <a:solidFill>
                <a:srgbClr val="FF00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eaLnBrk="1">
              <a:lnSpc>
                <a:spcPts val="37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3600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一切的絆腳石</a:t>
            </a:r>
            <a:r>
              <a:rPr lang="en-US" altLang="zh-TW" sz="3600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r>
              <a:rPr lang="zh-TW" altLang="en-US" sz="3600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都可以變為踏腳石</a:t>
            </a:r>
            <a:endParaRPr lang="en-US" altLang="zh-TW" sz="3600" dirty="0">
              <a:solidFill>
                <a:srgbClr val="0000FF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eaLnBrk="1">
              <a:lnSpc>
                <a:spcPts val="37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36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如果天主關了一扇門</a:t>
            </a:r>
            <a:r>
              <a:rPr lang="en-US" altLang="zh-TW" sz="36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r>
              <a:rPr lang="zh-TW" altLang="en-US" sz="36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就會開一隻窗</a:t>
            </a:r>
            <a:endParaRPr lang="en-US" altLang="zh-TW" sz="3600" dirty="0">
              <a:solidFill>
                <a:srgbClr val="FF00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marL="360000" indent="-720000" algn="l" eaLnBrk="1">
              <a:lnSpc>
                <a:spcPts val="4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dirty="0">
                <a:solidFill>
                  <a:srgbClr val="0000FF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實踐：選擇生命中的一個難題</a:t>
            </a:r>
            <a:r>
              <a:rPr lang="en-US" altLang="zh-TW" dirty="0">
                <a:solidFill>
                  <a:srgbClr val="0000FF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(</a:t>
            </a:r>
            <a:r>
              <a:rPr lang="zh-TW" altLang="en-US" dirty="0">
                <a:solidFill>
                  <a:srgbClr val="0000FF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例如不講理的另一半</a:t>
            </a:r>
            <a:r>
              <a:rPr lang="en-US" altLang="zh-TW" dirty="0">
                <a:solidFill>
                  <a:srgbClr val="0000FF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r>
              <a:rPr lang="zh-TW" altLang="en-US" dirty="0">
                <a:solidFill>
                  <a:srgbClr val="0000FF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或修會中一個麻煩人</a:t>
            </a:r>
            <a:r>
              <a:rPr lang="en-US" altLang="zh-TW" dirty="0">
                <a:solidFill>
                  <a:srgbClr val="0000FF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),</a:t>
            </a:r>
            <a:r>
              <a:rPr lang="zh-TW" altLang="en-US" dirty="0">
                <a:solidFill>
                  <a:srgbClr val="0000FF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不斷去面對她</a:t>
            </a:r>
            <a:r>
              <a:rPr lang="en-US" altLang="zh-TW" dirty="0">
                <a:solidFill>
                  <a:srgbClr val="0000FF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/</a:t>
            </a:r>
            <a:r>
              <a:rPr lang="zh-TW" altLang="en-US" dirty="0">
                <a:solidFill>
                  <a:srgbClr val="0000FF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他</a:t>
            </a:r>
            <a:r>
              <a:rPr lang="en-US" altLang="zh-TW" dirty="0">
                <a:solidFill>
                  <a:srgbClr val="0000FF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r>
              <a:rPr lang="zh-TW" altLang="en-US" dirty="0">
                <a:solidFill>
                  <a:srgbClr val="0000FF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從中學習修德成聖</a:t>
            </a:r>
            <a:r>
              <a:rPr lang="en-US" altLang="zh-TW" dirty="0">
                <a:solidFill>
                  <a:srgbClr val="0000FF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r>
              <a:rPr lang="zh-TW" altLang="en-US" dirty="0">
                <a:solidFill>
                  <a:srgbClr val="0000FF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光榮天主</a:t>
            </a:r>
            <a:r>
              <a:rPr lang="en-US" altLang="zh-TW" dirty="0">
                <a:solidFill>
                  <a:srgbClr val="0000FF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.</a:t>
            </a:r>
            <a:r>
              <a:rPr lang="zh-TW" altLang="en-US" dirty="0">
                <a:solidFill>
                  <a:srgbClr val="0000FF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成敗得失都感恩</a:t>
            </a:r>
            <a:r>
              <a:rPr lang="en-US" altLang="zh-TW" dirty="0">
                <a:solidFill>
                  <a:srgbClr val="0000FF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.</a:t>
            </a:r>
          </a:p>
          <a:p>
            <a:pPr marL="720000" indent="-720000" algn="l" eaLnBrk="1">
              <a:lnSpc>
                <a:spcPts val="4000"/>
              </a:lnSpc>
              <a:spcBef>
                <a:spcPct val="0"/>
              </a:spcBef>
              <a:defRPr/>
            </a:pPr>
            <a:endParaRPr lang="en-US" altLang="zh-TW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l" eaLnBrk="1">
              <a:lnSpc>
                <a:spcPts val="4000"/>
              </a:lnSpc>
              <a:spcBef>
                <a:spcPct val="0"/>
              </a:spcBef>
              <a:defRPr/>
            </a:pPr>
            <a:endParaRPr lang="en-US" altLang="zh-TW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l" eaLnBrk="1">
              <a:lnSpc>
                <a:spcPts val="4000"/>
              </a:lnSpc>
              <a:spcBef>
                <a:spcPct val="0"/>
              </a:spcBef>
              <a:defRPr/>
            </a:pPr>
            <a:endParaRPr lang="zh-TW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副標題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extLst/>
        </p:spPr>
        <p:txBody>
          <a:bodyPr/>
          <a:lstStyle/>
          <a:p>
            <a:pPr algn="l" eaLnBrk="1">
              <a:lnSpc>
                <a:spcPts val="5500"/>
              </a:lnSpc>
              <a:spcBef>
                <a:spcPct val="0"/>
              </a:spcBef>
              <a:defRPr/>
            </a:pP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附錄</a:t>
            </a:r>
            <a:r>
              <a:rPr lang="en-US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基督的奇跡</a:t>
            </a:r>
          </a:p>
          <a:p>
            <a:pPr algn="l" eaLnBrk="1">
              <a:lnSpc>
                <a:spcPts val="4000"/>
              </a:lnSpc>
              <a:spcBef>
                <a:spcPct val="0"/>
              </a:spcBef>
              <a:defRPr/>
            </a:pP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耶穌在世時顯過四類奇跡：</a:t>
            </a: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驅魔、治病、駕馭大自然</a:t>
            </a: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(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例如平息風浪</a:t>
            </a: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)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、</a:t>
            </a: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使死者復活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。他自己由死者中復活，更是奇跡中最大的奇跡。</a:t>
            </a:r>
          </a:p>
          <a:p>
            <a:pPr algn="l" eaLnBrk="1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耶穌顯奇跡的用意是：</a:t>
            </a:r>
            <a:endParaRPr lang="en-US" altLang="zh-TW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l" eaLnBrk="1">
              <a:lnSpc>
                <a:spcPts val="4000"/>
              </a:lnSpc>
              <a:spcBef>
                <a:spcPct val="0"/>
              </a:spcBef>
              <a:defRPr/>
            </a:pPr>
            <a:r>
              <a:rPr lang="en-US" altLang="zh-HK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en-US" altLang="zh-TW" dirty="0">
                <a:ea typeface="華康粗黑體" panose="020B0709000000000000" pitchFamily="49" charset="-120"/>
              </a:rPr>
              <a:t>1.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希望人</a:t>
            </a:r>
            <a:r>
              <a:rPr lang="zh-TW" altLang="en-US" dirty="0">
                <a:solidFill>
                  <a:srgbClr val="9900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相信他是天主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，所以要</a:t>
            </a:r>
            <a:r>
              <a:rPr lang="zh-TW" altLang="en-US" dirty="0">
                <a:solidFill>
                  <a:srgbClr val="9900CC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相信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他的話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；因為只有天主能顯以上四種奇蹟。</a:t>
            </a:r>
          </a:p>
          <a:p>
            <a:pPr algn="l" eaLnBrk="1">
              <a:lnSpc>
                <a:spcPts val="4000"/>
              </a:lnSpc>
              <a:spcBef>
                <a:spcPct val="0"/>
              </a:spcBef>
              <a:defRPr/>
            </a:pPr>
            <a:r>
              <a:rPr lang="en-US" altLang="zh-HK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en-US" altLang="zh-TW" dirty="0">
                <a:ea typeface="華康粗黑體" panose="020B0709000000000000" pitchFamily="49" charset="-120"/>
              </a:rPr>
              <a:t>2.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加強人對「</a:t>
            </a:r>
            <a:r>
              <a:rPr lang="zh-TW" altLang="en-US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上主必將大獲全勝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」的信念。</a:t>
            </a:r>
          </a:p>
          <a:p>
            <a:pPr algn="l" eaLnBrk="1">
              <a:lnSpc>
                <a:spcPts val="4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zh-HK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en-US" altLang="zh-TW" dirty="0">
                <a:ea typeface="華康粗黑體" panose="020B0709000000000000" pitchFamily="49" charset="-120"/>
              </a:rPr>
              <a:t>3.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看出天國已在人間，</a:t>
            </a: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惡勢力</a:t>
            </a:r>
            <a:r>
              <a:rPr lang="en-US" altLang="zh-TW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/</a:t>
            </a: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困難必被消滅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。</a:t>
            </a:r>
          </a:p>
          <a:p>
            <a:pPr algn="l" eaLnBrk="1">
              <a:lnSpc>
                <a:spcPts val="4000"/>
              </a:lnSpc>
              <a:spcBef>
                <a:spcPct val="0"/>
              </a:spcBef>
              <a:defRPr/>
            </a:pP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今日世界，正如二千年前一樣，都是充滿不幸。人人都在痛苦中呻吟。經驗告訴我們：這個世界確是個罪惡肆虐，邪魔外道橫行的世界。</a:t>
            </a:r>
          </a:p>
          <a:p>
            <a:pPr algn="l" eaLnBrk="1">
              <a:lnSpc>
                <a:spcPts val="4000"/>
              </a:lnSpc>
              <a:spcBef>
                <a:spcPct val="0"/>
              </a:spcBef>
              <a:defRPr/>
            </a:pPr>
            <a:endParaRPr lang="zh-TW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副標題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extLst/>
        </p:spPr>
        <p:txBody>
          <a:bodyPr/>
          <a:lstStyle/>
          <a:p>
            <a:pPr algn="just" eaLnBrk="1">
              <a:lnSpc>
                <a:spcPts val="4000"/>
              </a:lnSpc>
              <a:spcBef>
                <a:spcPct val="0"/>
              </a:spcBef>
              <a:defRPr/>
            </a:pP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在這種境況中，耶穌所顯的</a:t>
            </a: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奇跡便成了一種標記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。耶穌藉著它們明確地告訴我們：</a:t>
            </a: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天國已在人間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，上主的威能已經顯露。他要消滅一切邪惡，讓人人都能在上主愛的汪洋中度生。無論罪惡的勢力多麼囂張</a:t>
            </a: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(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無論人</a:t>
            </a: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/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家庭</a:t>
            </a: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/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教會的困難多大</a:t>
            </a: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)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，善一定會勝惡，甚至死亡也要在生命前屈服。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  <a:defRPr/>
            </a:pP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一個不懼惡勢力、痛苦與死亡的境界，便是天國的境界。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  <a:defRPr/>
            </a:pP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同樣重要的是，</a:t>
            </a:r>
            <a:r>
              <a:rPr lang="zh-TW" altLang="en-US" dirty="0"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既然耶穌已藉奇跡</a:t>
            </a:r>
            <a:r>
              <a:rPr lang="en-US" altLang="zh-TW" dirty="0"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/</a:t>
            </a:r>
            <a:r>
              <a:rPr lang="zh-TW" altLang="en-US" dirty="0"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復活來證明了他是真天主，那麼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他的話就是神的話，</a:t>
            </a:r>
            <a:r>
              <a:rPr lang="zh-TW" altLang="en-US" dirty="0"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是「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生命之言</a:t>
            </a:r>
            <a:r>
              <a:rPr lang="zh-TW" altLang="en-US" dirty="0"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」，我們應按他的話去生活，而且把他的話傳到天涯海角。</a:t>
            </a:r>
            <a:endParaRPr lang="en-US" altLang="zh-TW" dirty="0">
              <a:highlight>
                <a:srgbClr val="FFFF00"/>
              </a:highlight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l" eaLnBrk="1">
              <a:lnSpc>
                <a:spcPts val="4000"/>
              </a:lnSpc>
              <a:spcBef>
                <a:spcPct val="0"/>
              </a:spcBef>
              <a:defRPr/>
            </a:pPr>
            <a:endParaRPr lang="en-US" altLang="zh-TW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l" eaLnBrk="1">
              <a:lnSpc>
                <a:spcPts val="4000"/>
              </a:lnSpc>
              <a:spcBef>
                <a:spcPct val="0"/>
              </a:spcBef>
              <a:defRPr/>
            </a:pPr>
            <a:endParaRPr lang="en-US" altLang="zh-TW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l" eaLnBrk="1">
              <a:lnSpc>
                <a:spcPts val="4000"/>
              </a:lnSpc>
              <a:spcBef>
                <a:spcPct val="0"/>
              </a:spcBef>
              <a:defRPr/>
            </a:pPr>
            <a:endParaRPr lang="en-US" altLang="zh-TW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l" eaLnBrk="1">
              <a:lnSpc>
                <a:spcPts val="4000"/>
              </a:lnSpc>
              <a:spcBef>
                <a:spcPct val="0"/>
              </a:spcBef>
              <a:defRPr/>
            </a:pPr>
            <a:endParaRPr lang="en-US" altLang="zh-TW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l" eaLnBrk="1">
              <a:lnSpc>
                <a:spcPts val="4000"/>
              </a:lnSpc>
              <a:spcBef>
                <a:spcPct val="0"/>
              </a:spcBef>
              <a:defRPr/>
            </a:pPr>
            <a:endParaRPr lang="zh-TW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le00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88"/>
            <a:ext cx="9144000" cy="6858000"/>
          </a:xfrm>
          <a:noFill/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364163" y="4941888"/>
            <a:ext cx="3095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zh-TW" altLang="en-US" sz="3600">
                <a:solidFill>
                  <a:srgbClr val="FFFF00"/>
                </a:solidFill>
                <a:ea typeface="華康魏碑W7(P)-GB5" panose="03000700000000000000" pitchFamily="66" charset="-120"/>
              </a:rPr>
              <a:t>我有明珠一顆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le001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0250" y="0"/>
            <a:ext cx="5143500" cy="6858000"/>
          </a:xfrm>
          <a:noFill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787900" y="4921250"/>
            <a:ext cx="3095625" cy="5953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  <a:defRPr/>
            </a:pPr>
            <a:r>
              <a:rPr lang="zh-TW" altLang="en-US" sz="3200" spc="3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久被塵牢關鎖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le00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0"/>
            <a:ext cx="5186362" cy="6858000"/>
          </a:xfrm>
          <a:noFill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500563" y="4860925"/>
            <a:ext cx="3024187" cy="584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3200" spc="3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一朝塵盡光生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0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34200"/>
          </a:xfrm>
          <a:noFill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500563" y="4941888"/>
            <a:ext cx="4032250" cy="6461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36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照破山河萬朵</a:t>
            </a:r>
            <a:endParaRPr lang="zh-TW" altLang="en-US" sz="3200" spc="600" dirty="0">
              <a:solidFill>
                <a:srgbClr val="FFFF00"/>
              </a:solidFill>
              <a:ea typeface="華康魏碑W7(P)-GB5" pitchFamily="66" charset="-120"/>
            </a:endParaRPr>
          </a:p>
        </p:txBody>
      </p:sp>
      <p:pic>
        <p:nvPicPr>
          <p:cNvPr id="10244" name="Picture 4" descr="#徐印 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2450" y="6092825"/>
            <a:ext cx="419100" cy="419100"/>
          </a:xfrm>
          <a:noFill/>
        </p:spPr>
      </p:pic>
      <p:sp>
        <p:nvSpPr>
          <p:cNvPr id="10245" name="Text Box 7" descr="圓球"/>
          <p:cNvSpPr txBox="1">
            <a:spLocks noChangeArrowheads="1"/>
          </p:cNvSpPr>
          <p:nvPr/>
        </p:nvSpPr>
        <p:spPr bwMode="auto">
          <a:xfrm>
            <a:off x="600075" y="908050"/>
            <a:ext cx="1169988" cy="5545138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A50021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anose="020B0500000000000000" pitchFamily="34" charset="-120"/>
              </a:rPr>
              <a:t>我有明珠一顆，久被塵牢關鎖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A50021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anose="020B0500000000000000" pitchFamily="34" charset="-120"/>
              </a:rPr>
              <a:t>一朝塵盡光生，照破山河萬朵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HK" altLang="zh-HK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HK" altLang="zh-HK"/>
          </a:p>
        </p:txBody>
      </p:sp>
      <p:pic>
        <p:nvPicPr>
          <p:cNvPr id="11268" name="Picture 4" descr="耶穌復活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-104775"/>
            <a:ext cx="8064500" cy="706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2004330165050643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0"/>
            <a:ext cx="5473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文字方塊 1"/>
          <p:cNvSpPr txBox="1">
            <a:spLocks noChangeArrowheads="1"/>
          </p:cNvSpPr>
          <p:nvPr/>
        </p:nvSpPr>
        <p:spPr bwMode="auto">
          <a:xfrm>
            <a:off x="2051050" y="5516563"/>
            <a:ext cx="2736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>
                <a:latin typeface="華康儷中黑" panose="020B0509000000000000" pitchFamily="49" charset="-120"/>
                <a:ea typeface="華康儷中黑" panose="020B0509000000000000" pitchFamily="49" charset="-120"/>
                <a:cs typeface="華康儷宋-GB5" panose="02020309000000000000" pitchFamily="49" charset="-120"/>
              </a:rPr>
              <a:t>他先經死亡</a:t>
            </a:r>
            <a:endParaRPr lang="zh-HK" altLang="en-US" sz="3600">
              <a:latin typeface="華康儷中黑" panose="020B0509000000000000" pitchFamily="49" charset="-120"/>
              <a:ea typeface="華康儷中黑" panose="020B0509000000000000" pitchFamily="49" charset="-120"/>
              <a:cs typeface="華康儷宋-GB5" panose="02020309000000000000" pitchFamily="49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#耶穌復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525"/>
            <a:ext cx="5761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文字方塊 2"/>
          <p:cNvSpPr txBox="1">
            <a:spLocks noChangeArrowheads="1"/>
          </p:cNvSpPr>
          <p:nvPr/>
        </p:nvSpPr>
        <p:spPr bwMode="auto">
          <a:xfrm>
            <a:off x="1835150" y="404813"/>
            <a:ext cx="2016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然後復活</a:t>
            </a:r>
            <a:endParaRPr lang="zh-HK" altLang="en-US" sz="360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副標題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extLst/>
        </p:spPr>
        <p:txBody>
          <a:bodyPr/>
          <a:lstStyle/>
          <a:p>
            <a:pPr algn="l" eaLnBrk="1">
              <a:lnSpc>
                <a:spcPts val="5500"/>
              </a:lnSpc>
              <a:spcBef>
                <a:spcPct val="0"/>
              </a:spcBef>
              <a:defRPr/>
            </a:pP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二、「復活」的紀述</a:t>
            </a:r>
            <a:r>
              <a:rPr lang="en-US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──</a:t>
            </a: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從樸素見真實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  <a:defRPr/>
            </a:pPr>
            <a:r>
              <a:rPr lang="en-US" altLang="zh-HK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四福音只有很短的有關復活的紀述（其實只是有關主復活後的「</a:t>
            </a: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顯現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」）。任何宗教對他們教主的生平，一定不會作這樣的安排，反而會儘量發揮他們教主復活後的光輝生活。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  <a:defRPr/>
            </a:pPr>
            <a:r>
              <a:rPr lang="en-US" altLang="zh-HK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新約不尚炫耀的樸實紀述，反而顯得更為可信，因為它沒有任何由狂熱的信徒去編造或誇大事實的痕跡。</a:t>
            </a:r>
          </a:p>
          <a:p>
            <a:pPr algn="l" eaLnBrk="1">
              <a:lnSpc>
                <a:spcPts val="5500"/>
              </a:lnSpc>
              <a:spcBef>
                <a:spcPct val="0"/>
              </a:spcBef>
              <a:defRPr/>
            </a:pP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三、互相矛盾的紀述：重事實而不重細節</a:t>
            </a:r>
            <a:r>
              <a:rPr lang="en-US" altLang="zh-TW" sz="2400" dirty="0">
                <a:solidFill>
                  <a:srgbClr val="FF0000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不必爭論</a:t>
            </a:r>
            <a:r>
              <a:rPr lang="en-US" altLang="zh-TW" sz="2400" dirty="0">
                <a:solidFill>
                  <a:srgbClr val="FF0000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)</a:t>
            </a:r>
            <a:endParaRPr lang="zh-TW" altLang="en-US" sz="2400" dirty="0">
              <a:solidFill>
                <a:srgbClr val="FF0000"/>
              </a:solidFill>
              <a:highlight>
                <a:srgbClr val="FFFF00"/>
              </a:highlight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just" eaLnBrk="1">
              <a:lnSpc>
                <a:spcPts val="4000"/>
              </a:lnSpc>
              <a:spcBef>
                <a:spcPct val="0"/>
              </a:spcBef>
              <a:defRPr/>
            </a:pPr>
            <a:r>
              <a:rPr lang="en-US" altLang="zh-HK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四福音有關主復活後的紀述，彼此間有相當多的差異，其中最重要的一點是地點。路暗示主復活後只在耶路撒冷及其近郊</a:t>
            </a: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(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厄瑪烏</a:t>
            </a: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)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顯現。但其它三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1752</Words>
  <Application>Microsoft Office PowerPoint</Application>
  <PresentationFormat>如螢幕大小 (4:3)</PresentationFormat>
  <Paragraphs>89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18</vt:i4>
      </vt:variant>
    </vt:vector>
  </HeadingPairs>
  <TitlesOfParts>
    <vt:vector size="33" baseType="lpstr">
      <vt:lpstr>華康粗黑體</vt:lpstr>
      <vt:lpstr>華康黑體(P)-GB5</vt:lpstr>
      <vt:lpstr>華康黑體-GB5</vt:lpstr>
      <vt:lpstr>華康黑體W7(P)-GB5</vt:lpstr>
      <vt:lpstr>華康魏碑W7(P)-GB5</vt:lpstr>
      <vt:lpstr>華康儷中黑</vt:lpstr>
      <vt:lpstr>華康儷宋-GB5</vt:lpstr>
      <vt:lpstr>新細明體</vt:lpstr>
      <vt:lpstr>Arial</vt:lpstr>
      <vt:lpstr>Symbol</vt:lpstr>
      <vt:lpstr>預設簡報設計</vt:lpstr>
      <vt:lpstr>1_預設簡報設計</vt:lpstr>
      <vt:lpstr>2_預設簡報設計</vt:lpstr>
      <vt:lpstr>3_預設簡報設計</vt:lpstr>
      <vt:lpstr>4_預設簡報設計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 督 宣 講 的 核 心</dc:title>
  <dc:creator>Tsui Kam Yiu</dc:creator>
  <cp:lastModifiedBy>user</cp:lastModifiedBy>
  <cp:revision>197</cp:revision>
  <dcterms:created xsi:type="dcterms:W3CDTF">2008-05-09T13:42:49Z</dcterms:created>
  <dcterms:modified xsi:type="dcterms:W3CDTF">2024-03-11T05:35:05Z</dcterms:modified>
</cp:coreProperties>
</file>