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37" autoAdjust="0"/>
    <p:restoredTop sz="94660"/>
  </p:normalViewPr>
  <p:slideViewPr>
    <p:cSldViewPr>
      <p:cViewPr>
        <p:scale>
          <a:sx n="60" d="100"/>
          <a:sy n="60" d="100"/>
        </p:scale>
        <p:origin x="-204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29B5E-26D1-4618-B637-97FE072D53BF}" type="datetimeFigureOut">
              <a:rPr lang="zh-HK" altLang="en-US" smtClean="0"/>
              <a:t>31/1/2018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7AD69-12BD-451C-8FE8-3EDDA01F12D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7102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B69465DA-AA5A-44DA-83FB-9A4C9CB896E0}" type="slidenum">
              <a:rPr lang="zh-TW" altLang="en-US">
                <a:solidFill>
                  <a:prstClr val="black"/>
                </a:solidFill>
              </a:rPr>
              <a:pPr eaLnBrk="1" hangingPunct="1"/>
              <a:t>17</a:t>
            </a:fld>
            <a:endParaRPr lang="zh-TW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C206-5007-4425-AA88-83D3D1996D4B}" type="datetimeFigureOut">
              <a:rPr lang="zh-HK" altLang="en-US" smtClean="0"/>
              <a:t>31/1/2018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8D8-90CE-4504-AF41-4F6AE30900D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3753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C206-5007-4425-AA88-83D3D1996D4B}" type="datetimeFigureOut">
              <a:rPr lang="zh-HK" altLang="en-US" smtClean="0"/>
              <a:t>31/1/2018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8D8-90CE-4504-AF41-4F6AE30900D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60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C206-5007-4425-AA88-83D3D1996D4B}" type="datetimeFigureOut">
              <a:rPr lang="zh-HK" altLang="en-US" smtClean="0"/>
              <a:t>31/1/2018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8D8-90CE-4504-AF41-4F6AE30900D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38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F2A00-6B91-4983-8A44-7A00FD0D607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95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E0FFE-8765-494C-BCDB-EB56159220F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457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639F5-EBDD-4CA0-BFAD-40884286A80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25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BAC49-A08D-4BA2-AC1D-C7AFD306BF9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874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AEC77-2A98-41E4-B775-4A91E1D51F9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363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B88CA-3669-4701-9299-FC92E9DF7A4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11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8CB18-DE69-4495-9D1F-A83293129AA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666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79ED3-7EBD-4057-A558-176526A135C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01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C206-5007-4425-AA88-83D3D1996D4B}" type="datetimeFigureOut">
              <a:rPr lang="zh-HK" altLang="en-US" smtClean="0"/>
              <a:t>31/1/2018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8D8-90CE-4504-AF41-4F6AE30900D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91788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50934-D31A-4BD3-A41F-BF533430E75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908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9600D-6064-4D84-BC26-8D4DB23C0FA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6708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B5329-EE09-441E-82E9-814D2940A99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2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C206-5007-4425-AA88-83D3D1996D4B}" type="datetimeFigureOut">
              <a:rPr lang="zh-HK" altLang="en-US" smtClean="0"/>
              <a:t>31/1/2018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8D8-90CE-4504-AF41-4F6AE30900D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5658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C206-5007-4425-AA88-83D3D1996D4B}" type="datetimeFigureOut">
              <a:rPr lang="zh-HK" altLang="en-US" smtClean="0"/>
              <a:t>31/1/2018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8D8-90CE-4504-AF41-4F6AE30900D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6187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C206-5007-4425-AA88-83D3D1996D4B}" type="datetimeFigureOut">
              <a:rPr lang="zh-HK" altLang="en-US" smtClean="0"/>
              <a:t>31/1/2018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8D8-90CE-4504-AF41-4F6AE30900D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2210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C206-5007-4425-AA88-83D3D1996D4B}" type="datetimeFigureOut">
              <a:rPr lang="zh-HK" altLang="en-US" smtClean="0"/>
              <a:t>31/1/2018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8D8-90CE-4504-AF41-4F6AE30900D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7560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C206-5007-4425-AA88-83D3D1996D4B}" type="datetimeFigureOut">
              <a:rPr lang="zh-HK" altLang="en-US" smtClean="0"/>
              <a:t>31/1/2018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8D8-90CE-4504-AF41-4F6AE30900D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1281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C206-5007-4425-AA88-83D3D1996D4B}" type="datetimeFigureOut">
              <a:rPr lang="zh-HK" altLang="en-US" smtClean="0"/>
              <a:t>31/1/2018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8D8-90CE-4504-AF41-4F6AE30900D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3217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C206-5007-4425-AA88-83D3D1996D4B}" type="datetimeFigureOut">
              <a:rPr lang="zh-HK" altLang="en-US" smtClean="0"/>
              <a:t>31/1/2018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58D8-90CE-4504-AF41-4F6AE30900D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1718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2C206-5007-4425-AA88-83D3D1996D4B}" type="datetimeFigureOut">
              <a:rPr lang="zh-HK" altLang="en-US" smtClean="0"/>
              <a:t>31/1/2018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258D8-90CE-4504-AF41-4F6AE30900D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381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3C6589-5445-4050-8C4F-1F3B74CFABFE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1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hangingPunct="0">
              <a:lnSpc>
                <a:spcPts val="5200"/>
              </a:lnSpc>
              <a:spcBef>
                <a:spcPts val="0"/>
              </a:spcBef>
            </a:pPr>
            <a:r>
              <a:rPr lang="en-US" altLang="zh-HK" sz="39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32.</a:t>
            </a:r>
            <a:r>
              <a:rPr lang="zh-TW" altLang="zh-HK" sz="39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痛苦的奧跡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宣講的是喜訊，而人生總不免有痛苦。故我們可以肯定的說：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痛苦必然亦是喜訊的一部分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l" hangingPunct="0">
              <a:lnSpc>
                <a:spcPts val="49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一、痛苦是生命中無可否認、絕難逃避的事實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痛苦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有許多類型。有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天災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人禍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；有惡意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非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惡意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個人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集體的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也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有屬於制度化的。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痛苦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彌漫於人生的每個階段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：病痛、誤會、仇恨、被朋友出賣、生離死別、對死亡的恐懼、人際關係的疏離、破碎的家庭、事業的失敗、戀愛路途的崎嶇、生命的空虛、貧富的懸殊、連綿的戰爭、世界性的饑饉、被遺棄的人、絕症的病人、畸形兒童等等</a:t>
            </a:r>
            <a:r>
              <a:rPr lang="en-US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…</a:t>
            </a:r>
            <a:endParaRPr lang="zh-TW" altLang="zh-HK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3249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hangingPunct="0">
              <a:lnSpc>
                <a:spcPts val="4900"/>
              </a:lnSpc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六、痛苦是一個奧跡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無論我們怎樣解釋痛苦，痛苦仍是一個奧跡，一件很難明白的事。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懂得開解別人的人，一旦面臨困難和痛苦，也會覺得難以忍受。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面對世界的災難、自己心愛者的死亡、無辜者的被害、好朋友的誤解，我們除了以平靜的心去默默地承擔這一切以外，也許更該對主說：「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願你的旨意奉行在人間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」。</a:t>
            </a:r>
          </a:p>
          <a:p>
            <a:pPr algn="l" hangingPunct="0">
              <a:lnSpc>
                <a:spcPts val="5500"/>
              </a:lnSpc>
              <a:spcBef>
                <a:spcPts val="0"/>
              </a:spcBef>
            </a:pPr>
            <a:r>
              <a:rPr lang="zh-TW" altLang="en-US" sz="24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附錄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恩賜共享</a:t>
            </a:r>
            <a:r>
              <a:rPr lang="en-US" altLang="zh-TW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——</a:t>
            </a:r>
            <a:r>
              <a:rPr lang="zh-TW" altLang="en-US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不必</a:t>
            </a:r>
            <a:r>
              <a:rPr lang="zh-TW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為神開脫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我們活在富裕中，所以我們容易感謝天主。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在溫暖的祈禱室，我們很易從心底湧溢讚美的言詞，自心靈的深處高歌上主的慈悲和偉大。</a:t>
            </a: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3751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但當我在非洲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坦桑尼亞探訪一個難民營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時，我差不多要說：我們沒有感謝上主的理由！因為他是個不懂得照顧世界的主！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「不！」你會立刻抗議：「我們無論在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『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任何環境中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』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，都要感謝主！世界的苦難並非由上主而來，這一切都是人為的。我們不該把世間的爛帳算到至善之主頭上！」你，正如許多好的信徒，便這樣輕鬆地為上主開脫了。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你抗議我對天主的「抗議」，你認為你可以「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無論在任何環境中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」都感謝主，只因為你事實上並不是「在任何環境中」，你是「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在幸福中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967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在坦桑尼亞，我見到一個廿一歲的青年人，他這些年來都是活在「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塵埃糞土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之中。他患了小兒痲痹症，不能動彈，他只是伏在塵土中苟延殘喘；他不知道頭上有個青天；他不會說話，因為沒有人和他說話；他不能自己大小便，過後也沒有人為他清理，因為非洲人認為這是不祥之物。在香港，一隻普通狗的生活，都比他好過些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……</a:t>
            </a:r>
            <a:r>
              <a:rPr lang="zh-TW" altLang="en-US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如果你是他，你會感謝嗎？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而他並不是唯一不幸的人。在難民營中，許多人、許多情況都使我好想哭。</a:t>
            </a:r>
            <a:endParaRPr lang="en-US" altLang="zh-TW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我想起了「豆棚閒話」中的一首民歌：</a:t>
            </a:r>
          </a:p>
          <a:p>
            <a:pPr algn="l" hangingPunct="0">
              <a:lnSpc>
                <a:spcPts val="4200"/>
              </a:lnSpc>
              <a:spcBef>
                <a:spcPts val="60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	</a:t>
            </a:r>
            <a:r>
              <a:rPr lang="zh-TW" altLang="en-US" dirty="0" smtClean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老天爺，你年紀大，耳又聾來眼又花。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	你看不見人，聽不見話。</a:t>
            </a:r>
            <a:endParaRPr lang="zh-HK" altLang="en-US" dirty="0">
              <a:solidFill>
                <a:srgbClr val="C0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967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898525"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殺人放火的享著榮華，</a:t>
            </a:r>
            <a:endParaRPr lang="en-US" altLang="zh-TW" dirty="0" smtClean="0">
              <a:solidFill>
                <a:srgbClr val="C0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898525"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吃素看經的活活餓殺。</a:t>
            </a:r>
          </a:p>
          <a:p>
            <a:pPr marL="898525"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老天爺，你不會做天，你塌了罷！</a:t>
            </a:r>
          </a:p>
          <a:p>
            <a:pPr marL="898525" algn="l" hangingPunct="0">
              <a:lnSpc>
                <a:spcPts val="4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dirty="0" smtClean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你不會做天，你塌了吧！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你大概也要說：「不對啊！人間的混帳糊塗事，與天主有什麼相干呢？」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你又在為神開脫了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。你既然認為上主掌管人間的生死禍福，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為什麼好處盡要感謝他，壞處卻認為與他無干？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我沒有罵天主之意，我只想說：為神開脫的最佳辦法，不是申辯，而是行動。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天主管理世界的「方式」，我們是知道的。他對世界、對人都有不同的祝福方式，如果我們不和天</a:t>
            </a:r>
          </a:p>
        </p:txBody>
      </p:sp>
    </p:spTree>
    <p:extLst>
      <p:ext uri="{BB962C8B-B14F-4D97-AF65-F5344CB8AC3E}">
        <p14:creationId xmlns:p14="http://schemas.microsoft.com/office/powerpoint/2010/main" val="2001967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主合作，他的祝福便無法兌現。</a:t>
            </a:r>
            <a:endParaRPr lang="en-US" altLang="zh-TW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讓我舉一個例子：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天主給哥哥聰明的腦袋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，這是天主祝福哥哥的方式。天主沒有給弟弟聰明的腦袋，但這並非天主不祝福弟弟，因為天主願意這個聰明的哥哥去幫助這個不聰明的弟弟，使這個弟弟同樣獲得成功。於是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天主給弟弟的祝福就是「賜給他一個好哥哥」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基於同樣的原則，天主可以把肥沃的土地賜給某些國家，而讓一些國家土地貧瘠。這並非天主不公平，因為天主的旨意，原本就是要人作世界的「管家」，</a:t>
            </a:r>
            <a:r>
              <a:rPr lang="zh-TW" altLang="en-US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各國的人，都當互通有無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，達到「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多收的沒有剩餘，少收的也沒有不足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  <a:r>
              <a:rPr lang="en-US" altLang="zh-TW" sz="24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4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格後</a:t>
            </a:r>
            <a:r>
              <a:rPr lang="en-US" altLang="zh-TW" sz="24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8:15)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的地步。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967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</a:rPr>
              <a:t>  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</a:rPr>
              <a:t>誰不按天主的旨意去生活，不按天主的計畫去創造一個安和樂利的世界，誰不願意把自己所擁有的去與人分享，就是陷天主於不義，</a:t>
            </a: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</a:rPr>
              <a:t>就是給人以咒罵天主的藉口。</a:t>
            </a:r>
          </a:p>
          <a:p>
            <a:pPr algn="l" hangingPunct="0">
              <a:lnSpc>
                <a:spcPts val="47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ea typeface="華康粗黑體" panose="020B0709000000000000" pitchFamily="49" charset="-120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</a:rPr>
              <a:t>    但其實不是因為天主不能，而是因為我們不肯。原來</a:t>
            </a:r>
            <a:r>
              <a:rPr lang="zh-TW" altLang="en-US" dirty="0" smtClean="0">
                <a:solidFill>
                  <a:srgbClr val="9900CC"/>
                </a:solidFill>
                <a:ea typeface="華康粗黑體" panose="020B0709000000000000" pitchFamily="49" charset="-120"/>
              </a:rPr>
              <a:t>天主的計畫便是要</a:t>
            </a:r>
            <a:r>
              <a:rPr lang="zh-TW" altLang="en-US" sz="4400" dirty="0" smtClean="0">
                <a:solidFill>
                  <a:srgbClr val="FF0000"/>
                </a:solidFill>
                <a:ea typeface="華康粗黑體" panose="020B0709000000000000" pitchFamily="49" charset="-120"/>
              </a:rPr>
              <a:t>透過我們</a:t>
            </a:r>
            <a:r>
              <a:rPr lang="zh-TW" altLang="en-US" dirty="0" smtClean="0">
                <a:solidFill>
                  <a:srgbClr val="9900CC"/>
                </a:solidFill>
                <a:ea typeface="華康粗黑體" panose="020B0709000000000000" pitchFamily="49" charset="-120"/>
              </a:rPr>
              <a:t>去執行的</a:t>
            </a: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</a:rPr>
              <a:t>。因為我們不願按天主的計畫</a:t>
            </a: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</a:rPr>
              <a:t>恩賜共</a:t>
            </a:r>
            <a:r>
              <a:rPr lang="zh-TW" altLang="en-US" dirty="0">
                <a:solidFill>
                  <a:schemeClr val="tx1"/>
                </a:solidFill>
                <a:ea typeface="華康粗黑體" panose="020B0709000000000000" pitchFamily="49" charset="-120"/>
              </a:rPr>
              <a:t>享</a:t>
            </a: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</a:rPr>
              <a:t>的計畫</a:t>
            </a: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</a:rPr>
              <a:t>去生活，所以世界才有不幸。</a:t>
            </a:r>
          </a:p>
          <a:p>
            <a:pPr algn="l" hangingPunct="0">
              <a:lnSpc>
                <a:spcPts val="47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ea typeface="華康粗黑體" panose="020B0709000000000000" pitchFamily="49" charset="-120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</a:rPr>
              <a:t>    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</a:rPr>
              <a:t>如果我們真要感謝天主，我們何不慷慨地以「</a:t>
            </a:r>
            <a:r>
              <a:rPr lang="zh-TW" altLang="en-US" sz="4000" dirty="0" smtClean="0">
                <a:solidFill>
                  <a:srgbClr val="0000FF"/>
                </a:solidFill>
                <a:ea typeface="華康粗黑體" panose="020B0709000000000000" pitchFamily="49" charset="-120"/>
              </a:rPr>
              <a:t>恩賜共享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</a:rPr>
              <a:t>」的方式，讓一切人都有感謝天主的充足理由呢？</a:t>
            </a:r>
            <a:r>
              <a:rPr lang="en-US" altLang="zh-TW" sz="2400" dirty="0" smtClean="0">
                <a:solidFill>
                  <a:schemeClr val="tx1"/>
                </a:solidFill>
                <a:ea typeface="華康粗黑體" panose="020B0709000000000000" pitchFamily="49" charset="-120"/>
              </a:rPr>
              <a:t>(</a:t>
            </a:r>
            <a:r>
              <a:rPr lang="zh-TW" altLang="en-US" sz="2400" dirty="0" smtClean="0">
                <a:solidFill>
                  <a:schemeClr val="tx1"/>
                </a:solidFill>
                <a:ea typeface="華康粗黑體" panose="020B0709000000000000" pitchFamily="49" charset="-120"/>
              </a:rPr>
              <a:t>徐錦堯</a:t>
            </a:r>
            <a:r>
              <a:rPr lang="en-US" altLang="zh-TW" sz="2400" dirty="0" smtClean="0">
                <a:solidFill>
                  <a:schemeClr val="tx1"/>
                </a:solidFill>
                <a:ea typeface="華康粗黑體" panose="020B0709000000000000" pitchFamily="49" charset="-120"/>
              </a:rPr>
              <a:t>)</a:t>
            </a:r>
            <a:endParaRPr lang="zh-TW" altLang="en-US" sz="2400" dirty="0" smtClean="0">
              <a:solidFill>
                <a:schemeClr val="tx1"/>
              </a:solidFill>
              <a:ea typeface="華康粗黑體" panose="020B0709000000000000" pitchFamily="49" charset="-120"/>
            </a:endParaRP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endParaRPr lang="zh-HK" altLang="en-US" dirty="0">
              <a:solidFill>
                <a:schemeClr val="tx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96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寒山問拾得：「人家謗我、欺我、辱我、笑我、輕我、惡我、罵我、騙我時如何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﹖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拾得云：「只可忍他、由他、避他、耐他、敬他、不要理他；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再等幾年，看他怎樣？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</a:p>
          <a:p>
            <a:pPr algn="l" hangingPunct="0">
              <a:lnSpc>
                <a:spcPts val="4100"/>
              </a:lnSpc>
              <a:spcBef>
                <a:spcPts val="120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可以很簡單</a:t>
            </a: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。有一個人用很長時間栽種盆景。一天要外出，他臨行前交託兒子：一定要細心照顧</a:t>
            </a: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好他</a:t>
            </a: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命根一樣的盆栽。在這期間，兒子總是精心</a:t>
            </a: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照顧盆栽</a:t>
            </a: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。儘管這樣，花架還是在澆水時不小心被碰倒了，所有的盆景都打碎了。兒子因此非常害怕。</a:t>
            </a:r>
          </a:p>
          <a:p>
            <a:pPr algn="l" hangingPunct="0">
              <a:lnSpc>
                <a:spcPts val="4100"/>
              </a:lnSpc>
              <a:spcBef>
                <a:spcPts val="0"/>
              </a:spcBef>
            </a:pP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老人回來知道此事，便把兒子叫來。他不但沒有責備兒子，反而說：「</a:t>
            </a:r>
            <a:r>
              <a:rPr lang="zh-TW" altLang="en-US" b="1" dirty="0">
                <a:solidFill>
                  <a:srgbClr val="99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我栽種盆景是為了怡情養性，而不是為了要來生氣的。</a:t>
            </a: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42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屠夫教子</a:t>
            </a:r>
          </a:p>
          <a:p>
            <a:pPr algn="l" eaLnBrk="1" hangingPunct="1">
              <a:lnSpc>
                <a:spcPts val="4300"/>
              </a:lnSpc>
            </a:pPr>
            <a:r>
              <a:rPr lang="zh-TW" altLang="en-US" dirty="0" smtClean="0">
                <a:ea typeface="華康粗黑體" pitchFamily="49" charset="-120"/>
                <a:cs typeface="華康黑體(P)-GB5" pitchFamily="34" charset="-120"/>
              </a:rPr>
              <a:t>    一個殺豬的人送給他的兒子一隻小豬。小男孩很早就知道，既然父親是殺豬的，小豬養大了，遲早都會被屠宰。所以小男孩一直很怕小豬長大，他怕失去這最好的朋友。可是，小男孩不知道的是──爸爸也快死了，因為爸爸得了癌症，醫生告訴爸爸只剩半年的時間了。</a:t>
            </a:r>
          </a:p>
          <a:p>
            <a:pPr algn="l" eaLnBrk="1" hangingPunct="1">
              <a:lnSpc>
                <a:spcPts val="4300"/>
              </a:lnSpc>
            </a:pPr>
            <a:r>
              <a:rPr lang="zh-TW" altLang="en-US" dirty="0" smtClean="0">
                <a:ea typeface="華康粗黑體" pitchFamily="49" charset="-120"/>
                <a:cs typeface="華康黑體(P)-GB5" pitchFamily="34" charset="-120"/>
              </a:rPr>
              <a:t>    爸爸還是每天靜靜的工作、殺豬，他想：只剩半年了，更要好好工作，多賺點錢留給兒子。但這個屠夫爸爸想：「</a:t>
            </a:r>
            <a:r>
              <a:rPr lang="zh-TW" altLang="en-US" sz="3600" dirty="0" smtClean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除了錢之外，我還應該留給孩子什麼呢？</a:t>
            </a:r>
            <a:r>
              <a:rPr lang="zh-TW" altLang="en-US" dirty="0" smtClean="0">
                <a:ea typeface="華康粗黑體" pitchFamily="49" charset="-120"/>
                <a:cs typeface="華康黑體(P)-GB5" pitchFamily="34" charset="-120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78107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marL="173038" indent="-173038" algn="just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en-US" altLang="zh-TW" dirty="0" smtClean="0">
                <a:ea typeface="華康粗黑體" pitchFamily="49" charset="-120"/>
                <a:cs typeface="華康黑體(P)-GB5" pitchFamily="34" charset="-120"/>
              </a:rPr>
              <a:t>      </a:t>
            </a:r>
            <a:r>
              <a:rPr lang="zh-TW" altLang="en-US" dirty="0" smtClean="0">
                <a:ea typeface="華康粗黑體" pitchFamily="49" charset="-120"/>
                <a:cs typeface="華康黑體(P)-GB5" pitchFamily="34" charset="-120"/>
              </a:rPr>
              <a:t>於是，有一天，爸爸告訴小男孩：「再過一陣子，我要殺你的那隻小豬了，到時候，請你當我的助手，在一旁幫助我。」小男孩不只悲傷，還很生氣。他想：「爸爸真過分！竟然要我親手幫助他去殺我最親愛的朋友！」</a:t>
            </a:r>
          </a:p>
          <a:p>
            <a:pPr marL="173038" indent="-173038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zh-TW" altLang="en-US" dirty="0" smtClean="0">
                <a:ea typeface="華康粗黑體" pitchFamily="49" charset="-120"/>
                <a:cs typeface="華康黑體(P)-GB5" pitchFamily="34" charset="-120"/>
              </a:rPr>
              <a:t>     但爸爸若無其事，依然每天殺豬；小男孩對小豬很不捨，很珍惜跟小豬相處的每一天，也因為對爸爸的不諒解，小男孩要求自己要更堅強面對這一切，他不願在爸爸面前示弱。</a:t>
            </a:r>
          </a:p>
          <a:p>
            <a:pPr marL="173038" indent="-173038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zh-TW" altLang="en-US" dirty="0" smtClean="0">
                <a:ea typeface="華康粗黑體" pitchFamily="49" charset="-120"/>
                <a:cs typeface="華康黑體(P)-GB5" pitchFamily="34" charset="-120"/>
              </a:rPr>
              <a:t>      到了該殺小豬的那一天，爸爸沒有殺小豬 </a:t>
            </a:r>
            <a:r>
              <a:rPr lang="zh-TW" altLang="en-US" b="1" dirty="0" smtClean="0">
                <a:ea typeface="華康粗黑體" pitchFamily="49" charset="-120"/>
                <a:cs typeface="華康黑體(P)-GB5" pitchFamily="34" charset="-120"/>
              </a:rPr>
              <a:t>，</a:t>
            </a:r>
            <a:endParaRPr lang="en-US" altLang="zh-TW" b="1" dirty="0" smtClean="0">
              <a:ea typeface="華康粗黑體" pitchFamily="49" charset="-120"/>
              <a:cs typeface="華康黑體(P)-GB5" pitchFamily="34" charset="-120"/>
            </a:endParaRPr>
          </a:p>
          <a:p>
            <a:pPr marL="173038" indent="-173038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en-US" altLang="zh-TW" dirty="0" smtClean="0">
                <a:ea typeface="華康粗黑體" pitchFamily="49" charset="-120"/>
                <a:cs typeface="華康黑體(P)-GB5" pitchFamily="34" charset="-120"/>
              </a:rPr>
              <a:t>  </a:t>
            </a:r>
            <a:r>
              <a:rPr lang="zh-TW" altLang="en-US" dirty="0" smtClean="0">
                <a:ea typeface="華康粗黑體" pitchFamily="49" charset="-120"/>
                <a:cs typeface="華康黑體(P)-GB5" pitchFamily="34" charset="-120"/>
              </a:rPr>
              <a:t>因為爸爸在那一天死了。小男孩靜靜的流眼淚，很傷心，但沒有崩潰、沒有倒下。他終於了解爸爸的心意了。</a:t>
            </a:r>
          </a:p>
        </p:txBody>
      </p:sp>
    </p:spTree>
    <p:extLst>
      <p:ext uri="{BB962C8B-B14F-4D97-AF65-F5344CB8AC3E}">
        <p14:creationId xmlns:p14="http://schemas.microsoft.com/office/powerpoint/2010/main" val="244514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marL="173038" indent="-173038" eaLnBrk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en-US" altLang="zh-TW" dirty="0" smtClean="0">
                <a:ea typeface="華康粗黑體" pitchFamily="49" charset="-120"/>
                <a:cs typeface="華康黑體(P)-GB5" pitchFamily="34" charset="-120"/>
              </a:rPr>
              <a:t>     </a:t>
            </a:r>
            <a:r>
              <a:rPr lang="zh-TW" altLang="en-US" dirty="0" smtClean="0">
                <a:ea typeface="華康粗黑體" pitchFamily="49" charset="-120"/>
                <a:cs typeface="華康黑體(P)-GB5" pitchFamily="34" charset="-120"/>
              </a:rPr>
              <a:t>因為他對「失去」一直有充足準備，現在他更知道，</a:t>
            </a:r>
            <a:r>
              <a:rPr lang="zh-TW" altLang="en-US" dirty="0" smtClean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是爸爸要他有這種準備：準備失去小豬，也能面對失去爸爸。</a:t>
            </a:r>
          </a:p>
          <a:p>
            <a:pPr marL="173038" indent="-173038" eaLnBrk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zh-TW" altLang="en-US" dirty="0" smtClean="0">
                <a:ea typeface="華康粗黑體" pitchFamily="49" charset="-120"/>
                <a:cs typeface="華康黑體(P)-GB5" pitchFamily="34" charset="-120"/>
              </a:rPr>
              <a:t>     這故事告訴我們：每個父母都愛孩子，而內容大多是「保護孩子、給孩子快樂、讓孩子得到很多」。但是，人生不只是一直得到的吧？我們還要面對很多「失去」。在電影受難曲中，聖母瑪利亞就能堅強地面對失去自己的愛子耶穌。</a:t>
            </a:r>
          </a:p>
          <a:p>
            <a:pPr marL="173038" indent="-173038" eaLnBrk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zh-TW" altLang="en-US" dirty="0" smtClean="0">
                <a:ea typeface="華康粗黑體" pitchFamily="49" charset="-120"/>
                <a:cs typeface="華康黑體(P)-GB5" pitchFamily="34" charset="-120"/>
              </a:rPr>
              <a:t>     這個屠夫用盡方法，就是希望孩子能面對失去。</a:t>
            </a:r>
            <a:r>
              <a:rPr lang="zh-TW" altLang="en-US" dirty="0" smtClean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如果我們愛孩子，我們就要問：「如果有一天我不在他身邊時，我該留給他什麼？」</a:t>
            </a:r>
            <a:r>
              <a:rPr lang="zh-TW" altLang="en-US" dirty="0" smtClean="0">
                <a:solidFill>
                  <a:srgbClr val="9900CC"/>
                </a:solidFill>
                <a:ea typeface="華康粗黑體" pitchFamily="49" charset="-120"/>
                <a:cs typeface="華康黑體(P)-GB5" pitchFamily="34" charset="-120"/>
              </a:rPr>
              <a:t>讓孩子</a:t>
            </a:r>
            <a:r>
              <a:rPr lang="zh-TW" altLang="en-US" dirty="0" smtClean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學會面對「失去」</a:t>
            </a:r>
            <a:r>
              <a:rPr lang="zh-TW" altLang="en-US" dirty="0" smtClean="0">
                <a:solidFill>
                  <a:srgbClr val="9900CC"/>
                </a:solidFill>
                <a:ea typeface="華康粗黑體" pitchFamily="49" charset="-120"/>
                <a:cs typeface="華康黑體(P)-GB5" pitchFamily="34" charset="-120"/>
              </a:rPr>
              <a:t>、面對不那麼完美的人生，這才是孩子最需要的本領和能力。</a:t>
            </a:r>
          </a:p>
        </p:txBody>
      </p:sp>
    </p:spTree>
    <p:extLst>
      <p:ext uri="{BB962C8B-B14F-4D97-AF65-F5344CB8AC3E}">
        <p14:creationId xmlns:p14="http://schemas.microsoft.com/office/powerpoint/2010/main" val="83306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如果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要在生命中除去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所有痛苦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，生命實在已所餘無幾；所以如果人生有意義，則痛苦亦必有意義。</a:t>
            </a:r>
          </a:p>
          <a:p>
            <a:pPr algn="l" hangingPunct="0">
              <a:lnSpc>
                <a:spcPts val="5300"/>
              </a:lnSpc>
              <a:spcBef>
                <a:spcPts val="0"/>
              </a:spcBef>
            </a:pPr>
            <a:r>
              <a:rPr lang="zh-TW" altLang="zh-HK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二、痛苦的積極意義</a:t>
            </a:r>
          </a:p>
          <a:p>
            <a:pPr algn="l" hangingPunct="0">
              <a:lnSpc>
                <a:spcPts val="4500"/>
              </a:lnSpc>
              <a:spcBef>
                <a:spcPts val="0"/>
              </a:spcBef>
            </a:pPr>
            <a:r>
              <a:rPr lang="en-US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1.</a:t>
            </a:r>
            <a:r>
              <a:rPr lang="zh-TW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生命的訊號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有些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痛苦是一種訊號。身體和五官是痛苦的來源之一，人就是因為有身體和五官的感覺，才會感到痛苦。我們的手觸到火會痛，但正是因為我們感覺到這些痛苦，我們才能避免更嚴重的傷害。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達彌盎神父畢生為痲瘋病人服務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，有一次，當他不慎把熱水倒在腳上時，竟然完全感覺不到痛苦，因為他已染上了痲瘋病！在這個角度下，感覺到痛苦並不算真痛苦，</a:t>
            </a:r>
            <a:r>
              <a:rPr lang="zh-TW" altLang="zh-HK" dirty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失去了感覺才是真正的痛苦！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375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hangingPunct="0">
              <a:lnSpc>
                <a:spcPts val="4500"/>
              </a:lnSpc>
              <a:spcBef>
                <a:spcPts val="0"/>
              </a:spcBef>
            </a:pPr>
            <a:r>
              <a:rPr lang="en-US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2.</a:t>
            </a:r>
            <a:r>
              <a:rPr lang="zh-TW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一事的兩面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在一張「送別咭」上有這些字句：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如果我不是遇到你，就不會認識你；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如果我不是認識你，就不會喜歡你；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如果我不是喜歡你，就不會失去你。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但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我卻遇到了你、認識了你、喜歡了你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  <a:endParaRPr lang="en-US" altLang="zh-TW" dirty="0" smtClean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TW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現在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還要失去你！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所以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愛恨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恩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仇和散聚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等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不過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都是同一事物的兩面。我們不必為了害怕這些痛苦而不去交朋友。</a:t>
            </a:r>
          </a:p>
          <a:p>
            <a:pPr algn="l" hangingPunct="0">
              <a:lnSpc>
                <a:spcPts val="4500"/>
              </a:lnSpc>
              <a:spcBef>
                <a:spcPts val="0"/>
              </a:spcBef>
            </a:pPr>
            <a:r>
              <a:rPr lang="en-US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3.</a:t>
            </a:r>
            <a:r>
              <a:rPr lang="zh-TW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當頭棒喝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困難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和痛苦有時能產生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警醒作用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。越大的失敗，有時反而越有更大的警醒力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zh-TW" altLang="zh-HK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375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hangingPunct="0">
              <a:lnSpc>
                <a:spcPts val="4500"/>
              </a:lnSpc>
              <a:spcBef>
                <a:spcPts val="0"/>
              </a:spcBef>
            </a:pPr>
            <a:r>
              <a:rPr lang="en-US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4.</a:t>
            </a:r>
            <a:r>
              <a:rPr lang="zh-TW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玉不琢，不成器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歷史上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許多偉人如孔子、岳飛等，都是出身於貧苦的家庭，耶穌的父親也只是一個貧寒的木匠。幾乎所有的偉大人物，終其一生，都曾經歷過無數的困難和痛苦。孟子說：「</a:t>
            </a:r>
            <a:r>
              <a:rPr lang="zh-TW" altLang="zh-HK" dirty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天將降大任於斯人也，必先苦其心志，勞其筋骨。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孔子</a:t>
            </a:r>
            <a:r>
              <a:rPr lang="zh-TW" altLang="en-US" sz="24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貧且賤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孟子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岳飛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歐陽修</a:t>
            </a:r>
            <a:r>
              <a:rPr lang="zh-TW" altLang="en-US" sz="24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其母畫荻教子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似乎都是出於單親家庭！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zh-TW" altLang="zh-HK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孟子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也曾說過：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「</a:t>
            </a:r>
            <a:r>
              <a:rPr lang="zh-TW" altLang="en-US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無敵國外患者國恆亡</a:t>
            </a:r>
            <a:r>
              <a:rPr lang="en-US" altLang="zh-TW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然後知</a:t>
            </a:r>
            <a:r>
              <a:rPr lang="zh-TW" altLang="zh-HK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生</a:t>
            </a:r>
            <a:r>
              <a:rPr lang="zh-TW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於憂患，死於</a:t>
            </a:r>
            <a:r>
              <a:rPr lang="zh-TW" altLang="zh-HK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安樂</a:t>
            </a:r>
            <a:r>
              <a:rPr lang="zh-TW" altLang="en-US" sz="24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也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，許多心理學家也認為，一帆風順的生活不單漸漸使人感到煩悶和單調，也會使人缺乏應變的能力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，甚至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令人很易疲倦。所以，我們確實可以說：「</a:t>
            </a:r>
            <a:r>
              <a:rPr lang="zh-TW" altLang="zh-HK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痛苦是天主化了妝的祝福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」。</a:t>
            </a:r>
          </a:p>
        </p:txBody>
      </p:sp>
    </p:spTree>
    <p:extLst>
      <p:ext uri="{BB962C8B-B14F-4D97-AF65-F5344CB8AC3E}">
        <p14:creationId xmlns:p14="http://schemas.microsoft.com/office/powerpoint/2010/main" val="122375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hangingPunct="0">
              <a:lnSpc>
                <a:spcPts val="4500"/>
              </a:lnSpc>
              <a:spcBef>
                <a:spcPts val="0"/>
              </a:spcBef>
            </a:pPr>
            <a:r>
              <a:rPr lang="en-US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5.</a:t>
            </a:r>
            <a:r>
              <a:rPr lang="zh-TW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瞭解與同情</a:t>
            </a:r>
          </a:p>
          <a:p>
            <a:pPr algn="l" hangingPunct="0">
              <a:lnSpc>
                <a:spcPts val="41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西元二九一年時的</a:t>
            </a:r>
            <a:r>
              <a:rPr lang="zh-TW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晉惠帝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，養尊處優，昏庸無知，當時「天下荒亂，百姓餓死，帝曰：</a:t>
            </a:r>
            <a:r>
              <a:rPr lang="zh-TW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何不食肉糜？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  <a:r>
              <a:rPr lang="en-US" altLang="zh-TW" sz="24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zh-HK" sz="24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晉</a:t>
            </a:r>
            <a:r>
              <a:rPr lang="zh-TW" altLang="zh-HK" sz="2400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書：惠帝</a:t>
            </a:r>
            <a:r>
              <a:rPr lang="zh-TW" altLang="zh-HK" sz="24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紀</a:t>
            </a:r>
            <a:r>
              <a:rPr lang="en-US" altLang="zh-TW" sz="24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這個故事的教訓是：如果你不是處於另一個人的境況中，便很難瞭解他，更說不到會同情或幫助他。有些人總不能同情失敗的人，因為他們從未嘗過失敗的痛苦。</a:t>
            </a:r>
          </a:p>
          <a:p>
            <a:pPr algn="l" hangingPunct="0">
              <a:lnSpc>
                <a:spcPts val="4500"/>
              </a:lnSpc>
              <a:spcBef>
                <a:spcPts val="0"/>
              </a:spcBef>
            </a:pPr>
            <a:r>
              <a:rPr lang="en-US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6.</a:t>
            </a:r>
            <a:r>
              <a:rPr lang="zh-TW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理想的代價</a:t>
            </a:r>
          </a:p>
          <a:p>
            <a:pPr algn="l" hangingPunct="0">
              <a:lnSpc>
                <a:spcPts val="41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我們今日所享受的高度物質文明，是許多人的心血結晶，其間經歷了數不清的困難和挫折。我們所享受的</a:t>
            </a:r>
            <a:r>
              <a:rPr lang="zh-TW" altLang="zh-HK" dirty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自由和民主，也是許多人用鮮血換回來的。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如果我們認為痛苦和困難是不幸的話，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我們</a:t>
            </a: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3751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現在卻是在享受著許多人所身歷的不幸的成果。在很大的程度上，</a:t>
            </a:r>
            <a:r>
              <a:rPr lang="zh-TW" altLang="zh-HK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是「災難」推動著人類進步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hangingPunct="0">
              <a:lnSpc>
                <a:spcPts val="4500"/>
              </a:lnSpc>
              <a:spcBef>
                <a:spcPts val="0"/>
              </a:spcBef>
            </a:pPr>
            <a:r>
              <a:rPr lang="en-US" altLang="zh-TW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7.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痛苦的信仰意義  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痛苦在聖經中有很正面的意義，它甚至可以帶來救恩。我們在下一課再詳細討論這點。</a:t>
            </a:r>
          </a:p>
          <a:p>
            <a:pPr algn="l" hangingPunct="0">
              <a:lnSpc>
                <a:spcPts val="5500"/>
              </a:lnSpc>
              <a:spcBef>
                <a:spcPts val="0"/>
              </a:spcBef>
            </a:pPr>
            <a:r>
              <a:rPr lang="zh-TW" altLang="en-US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三、痛苦是相對的</a:t>
            </a:r>
            <a:r>
              <a:rPr lang="en-US" altLang="zh-TW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——</a:t>
            </a:r>
            <a:r>
              <a:rPr lang="zh-TW" altLang="en-US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境由心造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痛苦並非絕對的，我們很難界定什麼叫痛苦，因為有些事情，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對某些人來說是痛苦的，對另一些人來說則是喜樂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。例如：家務對傭人來說是勞役，對母親來說是責任與光榮。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如果你愛耶穌、有理想，你會明白耶穌這句話：「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我的軛是柔和的，我的擔子是輕鬆的。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瑪</a:t>
            </a: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11:30)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r>
              <a:rPr lang="zh-TW" altLang="zh-HK" dirty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文天祥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由於對國家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endParaRPr lang="en-US" altLang="zh-TW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3751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hangingPunct="0">
              <a:lnSpc>
                <a:spcPts val="4900"/>
              </a:lnSpc>
              <a:spcBef>
                <a:spcPts val="0"/>
              </a:spcBef>
            </a:pPr>
            <a:r>
              <a:rPr lang="zh-TW" altLang="zh-HK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民族</a:t>
            </a: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zh-HK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理想</a:t>
            </a: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zh-HK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信念</a:t>
            </a:r>
            <a:r>
              <a:rPr lang="zh-TW" altLang="zh-HK" sz="3600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的執著，所以說出了「</a:t>
            </a:r>
            <a:r>
              <a:rPr lang="zh-TW" altLang="zh-HK" sz="3600" dirty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鼎鑊甘如飴，求之不可得</a:t>
            </a:r>
            <a:r>
              <a:rPr lang="zh-TW" altLang="zh-HK" sz="3600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」的豪語。</a:t>
            </a:r>
          </a:p>
          <a:p>
            <a:pPr algn="l" hangingPunct="0">
              <a:lnSpc>
                <a:spcPts val="5600"/>
              </a:lnSpc>
              <a:spcBef>
                <a:spcPts val="0"/>
              </a:spcBef>
            </a:pPr>
            <a:r>
              <a:rPr lang="zh-TW" altLang="en-US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四</a:t>
            </a:r>
            <a:r>
              <a:rPr lang="zh-TW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、愛可以減輕痛苦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人可以為愛而犧牲，為愛而承擔一切困難和痛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苦；愛亦可以減輕自己的痛苦和別人的痛苦。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例如對病人的關懷、照顧和呵護，對破碎心靈的同情與安慰等，都能減輕當事人的痛苦。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基督徒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必須盡力消除人間的痛苦，除個人方面如安老、扶幼、救災、濟貧等工作，更要設法</a:t>
            </a:r>
            <a:r>
              <a:rPr lang="zh-TW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消除痛苦的根源，反對制度化的暴力</a:t>
            </a:r>
            <a:r>
              <a:rPr lang="zh-TW" altLang="zh-HK" dirty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例如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貪污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剝削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等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因為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這些制度化的罪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，正是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其它痛苦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根源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zh-TW" altLang="zh-HK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3751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hangingPunct="0">
              <a:lnSpc>
                <a:spcPts val="4900"/>
              </a:lnSpc>
              <a:spcBef>
                <a:spcPts val="0"/>
              </a:spcBef>
            </a:pPr>
            <a:r>
              <a:rPr lang="zh-TW" altLang="zh-HK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五、面對痛苦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</a:t>
            </a: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在痛苦面前，若你感到自己是「逃不了」的話，最佳的策略還是</a:t>
            </a:r>
            <a:r>
              <a:rPr lang="zh-TW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勇敢地面對它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。逃避只會加深痛苦。孔子說：「</a:t>
            </a:r>
            <a:r>
              <a:rPr lang="zh-TW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君子憂道不憂貧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」，即是說：不怕「貧」，最怕不懂面對「貧」。痛苦也是這樣，它本身並不可怕，最可怕的是找不到面對它之道。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</a:t>
            </a: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堅信痛苦</a:t>
            </a:r>
            <a:r>
              <a:rPr lang="zh-TW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總會過去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，它不可能持續太久，它總是會完結的。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3</a:t>
            </a: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不要讓痛苦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產生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後續痛苦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如焦慮、失望、怨天尤人、對神對人失去信心等。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4</a:t>
            </a: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在痛苦時要嘗試找出痛苦的根源，也可以</a:t>
            </a:r>
            <a:r>
              <a:rPr lang="zh-TW" altLang="zh-HK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向朋友傾訴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，或投入其它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更有意義的工作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，或藉有益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</a:t>
            </a: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3751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消遣與娛樂，以分散自己的心神，並勿忘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祈禱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、讀經，投靠天父。</a:t>
            </a:r>
            <a:endParaRPr lang="en-US" altLang="zh-TW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5.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盡人力而聽天命：在翕合主旨下，與承擔痛苦的基督，一起</a:t>
            </a:r>
            <a:r>
              <a:rPr lang="zh-TW" altLang="en-US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走十字架的王道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6.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在平時多作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心理準備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，以便在痛苦來臨時，能保持高度的冷靜與堅忍不拔之心。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7.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最後，採取一些減輕身心壓力的方法，也能幫助人易於面對痛苦，例如：保持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身體的健康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狀況；找尋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宣洩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的機會，如向人訴苦、大哭一場等。靜坐、默想，也能幫助人平復心情，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有更多內在的力量去面對痛苦。</a:t>
            </a:r>
          </a:p>
        </p:txBody>
      </p:sp>
    </p:spTree>
    <p:extLst>
      <p:ext uri="{BB962C8B-B14F-4D97-AF65-F5344CB8AC3E}">
        <p14:creationId xmlns:p14="http://schemas.microsoft.com/office/powerpoint/2010/main" val="1223751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2963</Words>
  <Application>Microsoft Office PowerPoint</Application>
  <PresentationFormat>如螢幕大小 (4:3)</PresentationFormat>
  <Paragraphs>86</Paragraphs>
  <Slides>19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19</vt:i4>
      </vt:variant>
    </vt:vector>
  </HeadingPairs>
  <TitlesOfParts>
    <vt:vector size="21" baseType="lpstr">
      <vt:lpstr>Office 佈景主題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LukeTsui</dc:creator>
  <cp:lastModifiedBy>LukeTsui</cp:lastModifiedBy>
  <cp:revision>16</cp:revision>
  <dcterms:created xsi:type="dcterms:W3CDTF">2018-01-27T08:47:45Z</dcterms:created>
  <dcterms:modified xsi:type="dcterms:W3CDTF">2018-01-31T05:08:09Z</dcterms:modified>
</cp:coreProperties>
</file>