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68" r:id="rId6"/>
    <p:sldId id="269" r:id="rId7"/>
    <p:sldId id="258" r:id="rId8"/>
    <p:sldId id="259" r:id="rId9"/>
    <p:sldId id="260" r:id="rId10"/>
    <p:sldId id="273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7" r:id="rId19"/>
    <p:sldId id="275" r:id="rId20"/>
    <p:sldId id="276" r:id="rId2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96" autoAdjust="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610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77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0539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B872B-AA6C-47B0-BEDD-18D986325BC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12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8213-C6C1-4D15-AA1C-B1273E2960D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42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3EF93-C5D8-4C1F-912A-A6EB38AE29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48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5222-AEEB-4196-B743-F4E95CE7F6F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7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3594-27A6-4F9C-ABD1-9425C457415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71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8C8EE-1808-453E-B9CD-DCE0F46EC2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7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2EA97-3254-43AC-B542-E8D829FE5A7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18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AD67-1BF0-4851-967E-36184EF76A7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4015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8EADC-AC0F-4461-9AD3-E00A5E920FB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31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0CD0-3F92-4898-8523-051D6F947BF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44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20D1-3124-4E87-8CCF-BFA7B614023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21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35497-6336-4667-B188-9082DEC2BC8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46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A0662-624B-4E1C-A3D5-1E02A9733C7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68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06842-78D6-4B96-9BB8-FBCBE2582CC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1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1F06D-E3BE-436C-9142-560AD675B47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142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C1C07-B7E9-43BE-86B0-B5A28A77747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15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D99B4-C57B-4E1E-99FC-E700F78981C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28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F08C-E225-471B-975F-7A7827DB1D5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88455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EAF17-329B-4054-81C6-5F19E3BF810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402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B5126-3A86-407B-A444-7031F619328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096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A211F-F943-4B6C-972F-1F0D124D9D1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630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3BAE-4278-4633-9438-2AC73587674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7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952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480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122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796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807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569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70DAA-45DB-4F40-ACED-434891260AC5}" type="datetimeFigureOut">
              <a:rPr lang="zh-HK" altLang="en-US" smtClean="0"/>
              <a:t>22/1/2024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EB7F-4432-4E5B-8BAD-B4A0F3B7106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256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9C238-F31C-4034-8561-027505C973D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3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626BB0-D5E4-48F4-BC67-B054DC10BB7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31.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逾越奧跡</a:t>
            </a:r>
          </a:p>
          <a:p>
            <a:pPr algn="just" hangingPunct="0">
              <a:lnSpc>
                <a:spcPts val="45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福音是一個喜訊。但喜訊指的是一個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過程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，不單是指一個終點或結果；它也指出為達到這結果所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必須走的路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。如果我們接受這個結果，也必須接受這個過程。逾越也是一個過程，它表示由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奴役到自由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由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黑暗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到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光明、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由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到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喜樂、由死亡到生命。如果我們接受自由、光明、喜樂和生命，我們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也必須接受奴役、黑暗、痛苦和死亡，因為後者正是達到前者的必經之路</a:t>
            </a:r>
            <a:r>
              <a:rPr lang="zh-TW" altLang="en-US" sz="40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567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志者在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。」這種不求成功，只求盡其在我，而問心無愧，不敢有負社會、父母及師友殷切期待的胸懷，就是我們所說的「望德」。</a:t>
            </a:r>
            <a:endParaRPr lang="en-US" altLang="zh-TW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-------------------------------------------</a:t>
            </a:r>
          </a:p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sz="24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附錄 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看不見才是望德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一、一位信徒的看法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希望是一件很奇怪的東西。穆特曼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en-US" altLang="zh-TW" dirty="0" err="1">
                <a:solidFill>
                  <a:schemeClr val="tx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Jurgen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dirty="0" err="1">
                <a:solidFill>
                  <a:schemeClr val="tx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Moltmann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 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在淪為戰俘時，才深深領悟到什麼叫希望。他在一切都崩潰了以後，看到有一種獨特的、超越了一切希望和失望的「希望」，誰擁有這獨特的希望就可生存，否則必會死去。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這種希望抗拒毀滅和失敗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，不肯讓灰心和喪志去操縱；它包含著一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379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種頑強的鬥志、再生的勇氣、和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對生命本身的執著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無論如何，堅強的活下去！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這種希望肯定了現實的不全，看清了真實生命中的支離破碎，甚至體驗到上主本身所面對的「失敗」。「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失敗的天主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」是一個我們極難接受的觀念。我們最多能接受天主在二千年前失敗過「一次」，現在他已是個節節勝利的天主。我們不願相信今日的天主還是二千年前的天主 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備嘗失敗之痛的上主。因為為了我們自己著想，我們還是希望在痛苦之餘，早早有個能「打救」我們脫離苦海的天主的出現！但天主沒有「打救」先知，沒有「打救」那些忠於他的致命者，甚至耶穌在十字架上也曾喊出了一句極為淒涼和哀怨的話：「我的天</a:t>
            </a:r>
          </a:p>
        </p:txBody>
      </p:sp>
    </p:spTree>
    <p:extLst>
      <p:ext uri="{BB962C8B-B14F-4D97-AF65-F5344CB8AC3E}">
        <p14:creationId xmlns:p14="http://schemas.microsoft.com/office/powerpoint/2010/main" val="1819205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主，我的天主，你為什麼捨棄了我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?!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天主的全能不是我們心目中的「戰無不勝」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；望德不在乎勝利，而在乎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不肯失敗、不怕失敗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，是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勇者不懼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的大無畏精神。望德不在乎在心理上為自己留下最後的一線生機，把天主當成是自己現世的保險。望德是置於死地而後生；是明知今生會失敗而仍不喪氣，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明知生命必逝亡而對永恆有信心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；是連一線生機都沒有時（就是在連天主都隱去了以後）所殘存的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生命力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。當我們能領悟，連「全能大力的上主」自己也在世上接納失敗時，我們的望德就是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與死了的基督同死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，與上主一起去接納生命中的現實 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大部分是屬於失敗和死亡的一切現實。如果勝利的基督曾留下過什麼可見的標誌，那便只有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517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那屈辱的刑具 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十字架、苦像。</a:t>
            </a:r>
            <a:endParaRPr lang="en-US" altLang="zh-TW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許多人都有「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祈禱無用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」的痛苦經驗，天主也多次沒有俯允我們的祈求，沒有滿足我們那些明明是好的和合理的願望。我們有時很難不懷疑，天主或是不能、或是不肯。無論如何，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他是在我們最需要他的時候躲開了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。他幫不了我們的忙，也不是我們心目中那有求必應的神！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不過，正好就是在這情況中，我們的望德才顯出是望德。因為望德就是：「</a:t>
            </a:r>
            <a:r>
              <a:rPr lang="zh-TW" altLang="en-US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即使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」在這境況中，我們對主還是不失信心，還是對他滿懷希望。望德不是希望主最後再給我們那失去了或期望著的東西；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望德是對「天主自己」懷有希望。「</a:t>
            </a:r>
            <a:r>
              <a:rPr lang="zh-TW" altLang="en-US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即使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他沒有攪好人生、世界、國家的大事（我們有時是實實在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9902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在地有這「直覺」），我們還是照樣地信他、望他、愛他。保祿甚至說：「我們的得救，還是在於希望。</a:t>
            </a:r>
            <a:r>
              <a:rPr lang="zh-TW" altLang="en-US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所希望的若已看見，就不是希望了。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」（羅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8:24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信徒瞻仰復活的主，堅信善必勝惡，生命必勝死亡，於是敢於以殘存的生命力，向一切衰敗、死亡和失望挑戰。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這就是成熟的望德。</a:t>
            </a:r>
            <a:r>
              <a:rPr lang="en-US" altLang="zh-TW" sz="24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徐錦堯：懷著望德面對中國</a:t>
            </a:r>
            <a:r>
              <a:rPr lang="en-US" altLang="zh-TW" sz="24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en-US" altLang="zh-HK" sz="2400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--------------------------------------------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二、一位新儒家的看法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死氣節者，乃當「</a:t>
            </a: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絕無可奈何之時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」，而人所「</a:t>
            </a: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唯一可以奈何之道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0791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死氣節者，以身殉道，非消極的離開人間世，乃以身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隨道之往以俱往，抱道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而入于永恆世界之謂也。夫人當死氣節之際，其心中一念，唯是所以不負平生之志，匪特可不念及其當留名後世，抑且可不念及其死之是否有益於後世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中國古人所以能有氣節，皆由於過去之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文化生活上、志願上之陶養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。當其死氣節之時，明見天地之變色，日月之無光，知一切皆已無可挽回，因而其對未來，可全無所希望或企慕。其死也，以酬國家文化之恩澤，而無愧於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讀聖賢書，所學何事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之問。故其全部精神，皆所以求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自慊而自足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。專誠所注，唯是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不負平生之志。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此中國氣節之士，所以貞人道于永恆，嗚呼至矣。</a:t>
            </a:r>
            <a:r>
              <a:rPr lang="zh-TW" altLang="en-US" sz="24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（唐君毅：中國文化之精神價值）   </a:t>
            </a:r>
            <a:r>
              <a:rPr lang="en-US" altLang="zh-TW" sz="24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雙殘舞</a:t>
            </a:r>
            <a:endParaRPr lang="zh-TW" altLang="en-US" sz="24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6521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</a:pPr>
            <a:endParaRPr lang="en-US" altLang="zh-TW" sz="2000" dirty="0">
              <a:latin typeface="華康粗黑體" pitchFamily="49" charset="-120"/>
              <a:ea typeface="華康粗黑體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zh-TW" altLang="en-US" sz="6000" dirty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雖然</a:t>
            </a:r>
            <a:r>
              <a:rPr lang="zh-TW" altLang="en-US" sz="80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天地不全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6000" dirty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但我們絕對可以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60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昂首高歌</a:t>
            </a:r>
          </a:p>
        </p:txBody>
      </p:sp>
    </p:spTree>
    <p:extLst>
      <p:ext uri="{BB962C8B-B14F-4D97-AF65-F5344CB8AC3E}">
        <p14:creationId xmlns:p14="http://schemas.microsoft.com/office/powerpoint/2010/main" val="340433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我們都是五全五美的人，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活在一個多災多難的世界中。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zh-TW" altLang="en-US" sz="3600" dirty="0">
                <a:ea typeface="華康粗黑體" pitchFamily="49" charset="-120"/>
                <a:cs typeface="華康黑體(P)-GB5" pitchFamily="34" charset="-120"/>
              </a:rPr>
              <a:t>     如何共患難、相扶持，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zh-TW" altLang="en-US" sz="3600" dirty="0">
                <a:ea typeface="華康粗黑體" pitchFamily="49" charset="-120"/>
                <a:cs typeface="華康黑體(P)-GB5" pitchFamily="34" charset="-120"/>
              </a:rPr>
              <a:t>           以優美的舞姿，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zh-TW" altLang="en-US" sz="3600" dirty="0">
                <a:ea typeface="華康粗黑體" pitchFamily="49" charset="-120"/>
                <a:cs typeface="華康黑體(P)-GB5" pitchFamily="34" charset="-120"/>
              </a:rPr>
              <a:t>               配合攸揚的樂韻，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zh-TW" altLang="en-US" sz="3600" dirty="0">
                <a:ea typeface="華康粗黑體" pitchFamily="49" charset="-120"/>
                <a:cs typeface="華康黑體(P)-GB5" pitchFamily="34" charset="-120"/>
              </a:rPr>
              <a:t>                     </a:t>
            </a:r>
            <a:r>
              <a:rPr lang="zh-TW" altLang="en-US" sz="36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飛越殘缺的人生，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                           描繪人性的光輝，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0000FF"/>
                </a:solidFill>
                <a:ea typeface="華康粗黑體" pitchFamily="49" charset="-120"/>
                <a:cs typeface="華康黑體(P)-GB5" pitchFamily="34" charset="-120"/>
              </a:rPr>
              <a:t>                                  邁向終極的滿全，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TW" altLang="en-US" sz="4000" dirty="0">
                <a:ea typeface="華康粗黑體" pitchFamily="49" charset="-120"/>
                <a:cs typeface="華康黑體(P)-GB5" pitchFamily="34" charset="-120"/>
              </a:rPr>
              <a:t>是生活的最高藝術。</a:t>
            </a:r>
          </a:p>
        </p:txBody>
      </p:sp>
    </p:spTree>
    <p:extLst>
      <p:ext uri="{BB962C8B-B14F-4D97-AF65-F5344CB8AC3E}">
        <p14:creationId xmlns:p14="http://schemas.microsoft.com/office/powerpoint/2010/main" val="288540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20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TW" altLang="en-US" sz="4800" dirty="0">
                <a:ea typeface="華康粗黑體" pitchFamily="49" charset="-120"/>
                <a:cs typeface="華康黑體(P)-GB5" pitchFamily="34" charset="-120"/>
              </a:rPr>
              <a:t>你我都同有一個夢</a:t>
            </a:r>
          </a:p>
          <a:p>
            <a:pPr eaLnBrk="1" hangingPunct="1"/>
            <a:r>
              <a:rPr lang="zh-TW" altLang="en-US" sz="4800" dirty="0">
                <a:ea typeface="華康粗黑體" pitchFamily="49" charset="-120"/>
                <a:cs typeface="華康黑體(P)-GB5" pitchFamily="34" charset="-120"/>
              </a:rPr>
              <a:t>總有一天，在那永生的彼岸</a:t>
            </a:r>
          </a:p>
          <a:p>
            <a:pPr eaLnBrk="1" hangingPunct="1"/>
            <a:r>
              <a:rPr lang="zh-TW" altLang="en-US" sz="48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不再有痛哭，不再有悲傷</a:t>
            </a:r>
          </a:p>
          <a:p>
            <a:pPr eaLnBrk="1" hangingPunct="1"/>
            <a:r>
              <a:rPr lang="zh-TW" altLang="en-US" sz="48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也不再有死亡</a:t>
            </a:r>
          </a:p>
          <a:p>
            <a:pPr eaLnBrk="1" hangingPunct="1"/>
            <a:r>
              <a:rPr lang="zh-TW" altLang="en-US" sz="4800" dirty="0">
                <a:ea typeface="華康粗黑體" pitchFamily="49" charset="-120"/>
                <a:cs typeface="華康黑體(P)-GB5" pitchFamily="34" charset="-120"/>
              </a:rPr>
              <a:t>正是這個希望</a:t>
            </a:r>
          </a:p>
          <a:p>
            <a:pPr eaLnBrk="1" hangingPunct="1"/>
            <a:r>
              <a:rPr lang="zh-TW" altLang="en-US" sz="4800" dirty="0">
                <a:ea typeface="華康粗黑體" pitchFamily="49" charset="-120"/>
                <a:cs typeface="華康黑體(P)-GB5" pitchFamily="34" charset="-120"/>
              </a:rPr>
              <a:t>讓我們今生能夠朝氣蓬勃</a:t>
            </a:r>
          </a:p>
          <a:p>
            <a:pPr eaLnBrk="1" hangingPunct="1"/>
            <a:r>
              <a:rPr lang="zh-TW" altLang="en-US" sz="6000" dirty="0">
                <a:solidFill>
                  <a:srgbClr val="FF0000"/>
                </a:solidFill>
                <a:ea typeface="華康粗黑體" pitchFamily="49" charset="-120"/>
                <a:cs typeface="華康黑體(P)-GB5" pitchFamily="34" charset="-120"/>
              </a:rPr>
              <a:t>能夠殘而不廢</a:t>
            </a:r>
            <a:endParaRPr lang="zh-TW" altLang="en-US" sz="4800" dirty="0">
              <a:solidFill>
                <a:srgbClr val="FF0000"/>
              </a:solidFill>
              <a:ea typeface="華康粗黑體" pitchFamily="49" charset="-120"/>
              <a:cs typeface="華康黑體(P)-GB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91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>
              <a:lnSpc>
                <a:spcPts val="4500"/>
              </a:lnSpc>
              <a:spcBef>
                <a:spcPts val="0"/>
              </a:spcBef>
            </a:pPr>
            <a:r>
              <a:rPr lang="zh-TW" altLang="en-US" sz="38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我們在日常生活中也明白這點。例如：我們希望奮鬥能獲得成功，讀書能得到畢業。我們追求的固然是成功、畢業，但我們也必須同時學習去接納、欣賞我們在奮鬥、讀書的過程中所付出的努力。</a:t>
            </a:r>
            <a:endParaRPr lang="zh-HK" altLang="en-US" sz="3800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>
              <a:lnSpc>
                <a:spcPts val="4500"/>
              </a:lnSpc>
              <a:spcBef>
                <a:spcPts val="0"/>
              </a:spcBef>
            </a:pPr>
            <a:r>
              <a:rPr lang="zh-TW" altLang="en-US" sz="3800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我們要明白：奮鬥和成功，讀書和畢業原是一個整體，奮鬥跟本就是成功的一部分，讀書跟本就是畢業的前半部！能明白這點，人生才是美麗的、充滿動感的，而不單是坐享其成的人生。</a:t>
            </a:r>
          </a:p>
          <a:p>
            <a:pPr algn="just" hangingPunct="0">
              <a:lnSpc>
                <a:spcPts val="4500"/>
              </a:lnSpc>
              <a:spcBef>
                <a:spcPts val="0"/>
              </a:spcBef>
            </a:pPr>
            <a:endParaRPr lang="zh-HK" altLang="en-US" sz="3600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978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180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54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當我們把人生分割以後</a:t>
            </a:r>
            <a:r>
              <a:rPr lang="en-US" altLang="zh-TW" sz="54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……</a:t>
            </a: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0" y="1557338"/>
            <a:ext cx="4427538" cy="4319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716463" y="1557338"/>
            <a:ext cx="4427537" cy="4176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42988" y="1844675"/>
            <a:ext cx="2376487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0033CC"/>
                </a:solidFill>
                <a:latin typeface="華康粗黑體" pitchFamily="49" charset="-120"/>
                <a:ea typeface="華康粗黑體" pitchFamily="49" charset="-120"/>
              </a:rPr>
              <a:t>讀書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</a:rPr>
              <a:t>燒飯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</a:rPr>
              <a:t>今生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痛苦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死亡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84888" y="1700213"/>
            <a:ext cx="1800225" cy="375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畢業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吃飯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來世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快樂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復活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250825" y="2060575"/>
            <a:ext cx="4033838" cy="324008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8313" y="1700213"/>
            <a:ext cx="3743325" cy="36734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5148263" y="1916113"/>
            <a:ext cx="3455987" cy="3457575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5076825" y="1989138"/>
            <a:ext cx="3743325" cy="3527425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500563" y="1484313"/>
            <a:ext cx="0" cy="48974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4643438" y="1484313"/>
            <a:ext cx="0" cy="48974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0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1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10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66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逾越</a:t>
            </a:r>
            <a:r>
              <a:rPr lang="zh-TW" altLang="en-US" sz="4400" b="1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：</a:t>
            </a:r>
            <a:r>
              <a:rPr lang="zh-TW" altLang="en-US" sz="44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整體、</a:t>
            </a:r>
            <a:r>
              <a:rPr lang="zh-TW" altLang="en-US" sz="60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過程</a:t>
            </a:r>
            <a:r>
              <a:rPr lang="zh-TW" altLang="en-US" sz="440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、必須、恩典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250825" y="1052513"/>
            <a:ext cx="8785225" cy="561657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1700213"/>
            <a:ext cx="7993062" cy="401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000" dirty="0">
                <a:solidFill>
                  <a:srgbClr val="000000"/>
                </a:solidFill>
                <a:ea typeface="華康粗黑體" pitchFamily="49" charset="-120"/>
              </a:rPr>
              <a:t>讀書</a:t>
            </a:r>
            <a:r>
              <a:rPr kumimoji="1" lang="en-US" altLang="zh-TW" sz="4000" dirty="0">
                <a:solidFill>
                  <a:srgbClr val="000000"/>
                </a:solidFill>
                <a:ea typeface="華康粗黑體" pitchFamily="49" charset="-120"/>
              </a:rPr>
              <a:t>-----------------</a:t>
            </a:r>
            <a:r>
              <a:rPr kumimoji="1" lang="en-US" altLang="zh-TW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 </a:t>
            </a:r>
            <a:r>
              <a:rPr kumimoji="1" lang="zh-TW" altLang="en-US" sz="4000" dirty="0">
                <a:solidFill>
                  <a:srgbClr val="FF0000"/>
                </a:solidFill>
                <a:ea typeface="華康粗黑體" pitchFamily="49" charset="-120"/>
                <a:sym typeface="Wingdings" pitchFamily="2" charset="2"/>
              </a:rPr>
              <a:t>畢業</a:t>
            </a:r>
          </a:p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燒飯</a:t>
            </a:r>
            <a:r>
              <a:rPr kumimoji="1" lang="en-US" altLang="zh-TW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--------------------- </a:t>
            </a:r>
            <a:r>
              <a:rPr kumimoji="1" lang="zh-TW" altLang="en-US" sz="4000" dirty="0">
                <a:solidFill>
                  <a:srgbClr val="FF0000"/>
                </a:solidFill>
                <a:ea typeface="華康粗黑體" pitchFamily="49" charset="-120"/>
                <a:sym typeface="Wingdings" pitchFamily="2" charset="2"/>
              </a:rPr>
              <a:t>吃飯</a:t>
            </a:r>
          </a:p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今生</a:t>
            </a:r>
            <a:r>
              <a:rPr kumimoji="1" lang="en-US" altLang="zh-TW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------------------------- </a:t>
            </a:r>
            <a:r>
              <a:rPr kumimoji="1" lang="zh-TW" altLang="en-US" sz="4000" dirty="0">
                <a:solidFill>
                  <a:srgbClr val="FF0000"/>
                </a:solidFill>
                <a:ea typeface="華康粗黑體" pitchFamily="49" charset="-120"/>
                <a:sym typeface="Wingdings" pitchFamily="2" charset="2"/>
              </a:rPr>
              <a:t>來世</a:t>
            </a:r>
          </a:p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痛苦</a:t>
            </a:r>
            <a:r>
              <a:rPr kumimoji="1" lang="en-US" altLang="zh-TW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--------------------- </a:t>
            </a:r>
            <a:r>
              <a:rPr kumimoji="1" lang="zh-TW" altLang="en-US" sz="4000" dirty="0">
                <a:solidFill>
                  <a:srgbClr val="FF0000"/>
                </a:solidFill>
                <a:ea typeface="華康粗黑體" pitchFamily="49" charset="-120"/>
                <a:sym typeface="Wingdings" pitchFamily="2" charset="2"/>
              </a:rPr>
              <a:t>快樂</a:t>
            </a:r>
          </a:p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死亡</a:t>
            </a:r>
            <a:r>
              <a:rPr kumimoji="1" lang="en-US" altLang="zh-TW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----------------- </a:t>
            </a:r>
            <a:r>
              <a:rPr kumimoji="1" lang="zh-TW" altLang="en-US" sz="4000" dirty="0">
                <a:solidFill>
                  <a:srgbClr val="FF0000"/>
                </a:solidFill>
                <a:ea typeface="華康粗黑體" pitchFamily="49" charset="-120"/>
                <a:sym typeface="Wingdings" pitchFamily="2" charset="2"/>
              </a:rPr>
              <a:t>復活</a:t>
            </a:r>
            <a:r>
              <a:rPr kumimoji="1" lang="zh-TW" altLang="en-US" sz="4000" dirty="0">
                <a:solidFill>
                  <a:srgbClr val="000000"/>
                </a:solidFill>
                <a:ea typeface="華康粗黑體" pitchFamily="49" charset="-120"/>
                <a:sym typeface="Wingdings" pitchFamily="2" charset="2"/>
              </a:rPr>
              <a:t> </a:t>
            </a:r>
            <a:endParaRPr kumimoji="1" lang="zh-TW" altLang="en-US" sz="4000" dirty="0">
              <a:solidFill>
                <a:srgbClr val="000000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17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基督的逾越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山園祈禱（谷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14:32-42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被捕（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14:43-52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3.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被判死罪（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14:53-65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4.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被判受十字架死刑（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15:1-15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上加爾瓦略山（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15:20-28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6.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斷氣、安葬（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15:37-47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7.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墳墓已空（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16:1-8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我們每個人的逾越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在聖事中經驗逾越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甲、慕道者借著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洗禮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，重生成為天主的義子，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擺脫魔鬼的奴役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，獲得天主子女的自由，一種免除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379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罪惡、不受罪惡束縛的自由。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乙、教友借著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告解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，也親歷與主與人重修舊好的喜樂，在不斷更新的路上向主邁進。</a:t>
            </a:r>
          </a:p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2.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在生活中經驗逾越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例如：在互相寬恕中，我們經驗到真實的內心平安，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擺脫了冤冤相報的困局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；在接納生命裡的平凡、矛盾與不幸中，我們學會熱愛整個的生命、及生命中的一切，使生命重新有了光彩。</a:t>
            </a:r>
          </a:p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四、人類的逾越 </a:t>
            </a:r>
            <a:r>
              <a:rPr lang="en-US" altLang="zh-TW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默</a:t>
            </a:r>
            <a:r>
              <a:rPr lang="en-US" altLang="zh-TW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21:1-7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儘管我們在現世所接觸到的都是不幸、痛苦、悲傷和死亡，但我們堅決相信，終有一天，人類會到達那幸福、歡樂和生命的境界。基督徒對世界樂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693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觀，對將來充滿希望，亦願意為促成新世界的臨現，而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參與改造世界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的工作。</a:t>
            </a:r>
          </a:p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五、基督徒的望德</a:t>
            </a:r>
          </a:p>
          <a:p>
            <a:pPr algn="just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對現在懷有無比的信心，對未來懷有「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確切」的希望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100%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的絕對希望。</a:t>
            </a:r>
          </a:p>
          <a:p>
            <a:pPr algn="just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不再害怕自己的軟弱與無能，相反地，由於我們意識到自己的軟弱，我們便可以有更多的理由去依靠基督，正如保祿所說：「我為基督的緣故，喜歡在軟弱中、在困苦中；因為我幾時軟弱，正是我有能力的時候。」（格後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12:10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hangingPunct="0">
              <a:lnSpc>
                <a:spcPts val="42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閱讀格後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4:7-18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。保祿由於擁有望德，他可以達到「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絕路，而不絕望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」的境界。</a:t>
            </a:r>
            <a:endParaRPr lang="en-US" altLang="zh-TW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704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5600"/>
              </a:lnSpc>
            </a:pP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</a:rPr>
              <a:t>驢子的逾越：掉在井裡的驢子</a:t>
            </a:r>
            <a:endParaRPr lang="en-US" altLang="zh-TW" sz="3600" dirty="0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    驢子跌落井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無法救起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有人把泥頭倒入井要人道毀滅牠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驢子搖身把泥缷下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再踏上一步</a:t>
            </a:r>
            <a:r>
              <a:rPr lang="en-US" altLang="zh-TW" dirty="0">
                <a:solidFill>
                  <a:schemeClr val="tx1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dirty="0">
                <a:solidFill>
                  <a:schemeClr val="tx1"/>
                </a:solidFill>
                <a:ea typeface="華康粗黑體" panose="020B0709000000000000" pitchFamily="49" charset="-120"/>
              </a:rPr>
              <a:t>出生天！</a:t>
            </a:r>
            <a:endParaRPr lang="en-US" altLang="zh-TW" dirty="0">
              <a:solidFill>
                <a:schemeClr val="tx1"/>
              </a:solidFill>
              <a:ea typeface="華康粗黑體" panose="020B0709000000000000" pitchFamily="49" charset="-120"/>
            </a:endParaRPr>
          </a:p>
          <a:p>
            <a:pPr algn="l" hangingPunct="0">
              <a:lnSpc>
                <a:spcPts val="51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ea typeface="華康粗黑體" panose="020B0709000000000000" pitchFamily="49" charset="-120"/>
              </a:rPr>
              <a:t>逾越六大途徑：</a:t>
            </a:r>
            <a:endParaRPr lang="en-US" altLang="zh-TW" dirty="0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1.Never give up. </a:t>
            </a:r>
            <a:r>
              <a:rPr lang="zh-TW" altLang="en-US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永不放棄</a:t>
            </a:r>
            <a:endParaRPr lang="en-US" altLang="zh-TW" spc="-150" dirty="0">
              <a:solidFill>
                <a:schemeClr val="tx1"/>
              </a:solidFill>
              <a:ea typeface="華康粗黑體" panose="020B07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2.</a:t>
            </a:r>
            <a:r>
              <a:rPr lang="en-US" altLang="zh-HK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 </a:t>
            </a:r>
            <a:r>
              <a:rPr lang="en-US" altLang="zh-HK" spc="-150" dirty="0">
                <a:solidFill>
                  <a:srgbClr val="FF0000"/>
                </a:solidFill>
                <a:ea typeface="華康粗黑體" panose="020B0709000000000000" pitchFamily="49" charset="-120"/>
              </a:rPr>
              <a:t>Free your heart</a:t>
            </a:r>
            <a:r>
              <a:rPr lang="en-US" altLang="zh-HK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 from hatred - Forgive.</a:t>
            </a:r>
            <a:r>
              <a:rPr lang="zh-TW" altLang="en-US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寬恕</a:t>
            </a: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/</a:t>
            </a:r>
            <a:r>
              <a:rPr lang="zh-TW" altLang="en-US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擺脫仇恨</a:t>
            </a:r>
            <a:endParaRPr lang="en-US" altLang="zh-TW" spc="-150" dirty="0">
              <a:solidFill>
                <a:schemeClr val="tx1"/>
              </a:solidFill>
              <a:ea typeface="華康粗黑體" panose="020B07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3. </a:t>
            </a:r>
            <a:r>
              <a:rPr lang="en-US" altLang="zh-TW" spc="-150" dirty="0">
                <a:solidFill>
                  <a:srgbClr val="FF0000"/>
                </a:solidFill>
                <a:ea typeface="華康粗黑體" panose="020B0709000000000000" pitchFamily="49" charset="-120"/>
              </a:rPr>
              <a:t>Free your mind</a:t>
            </a: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 from worries </a:t>
            </a:r>
            <a:r>
              <a:rPr lang="en-US" altLang="zh-TW" b="1" spc="-150" dirty="0">
                <a:solidFill>
                  <a:srgbClr val="7030A0"/>
                </a:solidFill>
                <a:ea typeface="華康粗黑體" panose="020B0709000000000000" pitchFamily="49" charset="-120"/>
              </a:rPr>
              <a:t>- </a:t>
            </a:r>
            <a:r>
              <a:rPr lang="en-US" altLang="zh-TW" spc="-150" dirty="0">
                <a:solidFill>
                  <a:srgbClr val="FF0000"/>
                </a:solidFill>
                <a:ea typeface="華康粗黑體" panose="020B0709000000000000" pitchFamily="49" charset="-120"/>
              </a:rPr>
              <a:t>Most never happen. 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  </a:t>
            </a:r>
            <a:r>
              <a:rPr lang="zh-TW" altLang="en-US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  </a:t>
            </a:r>
            <a:r>
              <a:rPr lang="zh-TW" altLang="en-US" spc="-150" dirty="0">
                <a:solidFill>
                  <a:srgbClr val="0000FF"/>
                </a:solidFill>
                <a:ea typeface="華康粗黑體" panose="020B0709000000000000" pitchFamily="49" charset="-120"/>
              </a:rPr>
              <a:t>活得瀟灑</a:t>
            </a:r>
            <a:r>
              <a:rPr lang="en-US" altLang="zh-TW" spc="-15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pc="-150" dirty="0">
                <a:solidFill>
                  <a:srgbClr val="0000FF"/>
                </a:solidFill>
                <a:ea typeface="華康粗黑體" panose="020B0709000000000000" pitchFamily="49" charset="-120"/>
              </a:rPr>
              <a:t>你所擔心的</a:t>
            </a:r>
            <a:r>
              <a:rPr lang="en-US" altLang="zh-TW" spc="-15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pc="-150" dirty="0">
                <a:solidFill>
                  <a:srgbClr val="0000FF"/>
                </a:solidFill>
                <a:ea typeface="華康粗黑體" panose="020B0709000000000000" pitchFamily="49" charset="-120"/>
              </a:rPr>
              <a:t>大部分不會發生</a:t>
            </a:r>
            <a:r>
              <a:rPr lang="en-US" altLang="zh-TW" spc="-150" dirty="0">
                <a:solidFill>
                  <a:srgbClr val="0000FF"/>
                </a:solidFill>
                <a:ea typeface="華康粗黑體" panose="020B0709000000000000" pitchFamily="49" charset="-120"/>
              </a:rPr>
              <a:t>! </a:t>
            </a:r>
            <a:r>
              <a:rPr lang="en-US" altLang="zh-TW" i="1" spc="-150" dirty="0">
                <a:solidFill>
                  <a:srgbClr val="FF0000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i="1" spc="-150" dirty="0">
                <a:solidFill>
                  <a:srgbClr val="FF0000"/>
                </a:solidFill>
                <a:ea typeface="華康粗黑體" panose="020B0709000000000000" pitchFamily="49" charset="-120"/>
              </a:rPr>
              <a:t>主日講道 </a:t>
            </a:r>
            <a:r>
              <a:rPr lang="en-US" altLang="zh-TW" i="1" spc="-150" dirty="0">
                <a:solidFill>
                  <a:srgbClr val="FF0000"/>
                </a:solidFill>
                <a:ea typeface="華康粗黑體" panose="020B0709000000000000" pitchFamily="49" charset="-120"/>
              </a:rPr>
              <a:t>)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4.</a:t>
            </a:r>
            <a:r>
              <a:rPr lang="en-US" altLang="zh-HK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Live simply and appreciate what you have.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    </a:t>
            </a:r>
            <a:r>
              <a:rPr lang="zh-TW" altLang="en-US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惜緣惜福，享受人生！</a:t>
            </a:r>
            <a:endParaRPr lang="en-US" altLang="zh-HK" spc="-150" dirty="0">
              <a:solidFill>
                <a:schemeClr val="tx1"/>
              </a:solidFill>
              <a:ea typeface="華康粗黑體" panose="020B07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5. Give more, you never lose by giving.</a:t>
            </a:r>
            <a:r>
              <a:rPr lang="zh-TW" altLang="en-US" spc="-150" dirty="0">
                <a:solidFill>
                  <a:srgbClr val="9900CC"/>
                </a:solidFill>
                <a:ea typeface="華康粗黑體" panose="020B0709000000000000" pitchFamily="49" charset="-120"/>
              </a:rPr>
              <a:t>多給予</a:t>
            </a:r>
            <a:endParaRPr lang="en-US" altLang="zh-TW" spc="-150" dirty="0">
              <a:solidFill>
                <a:srgbClr val="9900CC"/>
              </a:solidFill>
              <a:ea typeface="華康粗黑體" panose="020B07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spc="-150" dirty="0">
                <a:solidFill>
                  <a:schemeClr val="tx1"/>
                </a:solidFill>
                <a:ea typeface="華康粗黑體" panose="020B0709000000000000" pitchFamily="49" charset="-120"/>
              </a:rPr>
              <a:t>6. Expect less.</a:t>
            </a:r>
            <a:r>
              <a:rPr lang="zh-TW" altLang="en-US" spc="-150" dirty="0">
                <a:solidFill>
                  <a:srgbClr val="9900CC"/>
                </a:solidFill>
                <a:ea typeface="華康粗黑體" panose="020B0709000000000000" pitchFamily="49" charset="-120"/>
              </a:rPr>
              <a:t>少奢望</a:t>
            </a:r>
            <a:endParaRPr lang="zh-HK" altLang="en-US" dirty="0">
              <a:solidFill>
                <a:srgbClr val="9900CC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043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66"/>
            <a:ext cx="9144000" cy="6856433"/>
          </a:xfrm>
        </p:spPr>
        <p:txBody>
          <a:bodyPr>
            <a:noAutofit/>
          </a:bodyPr>
          <a:lstStyle/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六、革命者的望德和歷史任務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世上沒有一個革命者，能一次過而永久地完成革新世界的任務。亞毛斯死了、先知埋葬了、屈原、岳飛、文天祥、孫中山都過去了，連基督也在我們眼前消失了。</a:t>
            </a: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他們中沒有一個能徹底而永久地「完成了」他們使命的全部內涵。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孫中山所說「</a:t>
            </a:r>
            <a:r>
              <a:rPr lang="zh-TW" altLang="en-US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革命尚未成功，同志仍須努力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」的話，其實也是每個革命先行者的肺腑之言。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基督徒的望德，是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對主的聖言與計畫懷有信心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，對現世懷有希望；他自覺既為人類的一員，便應肩負世界的重擔，為歷史的繼往開來而鞠躬盡瘁。他的光榮及成功，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就是他的信心、決志和行動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。林覺民在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《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與妻訣別書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》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中說：「</a:t>
            </a: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革命成不成，自有同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340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2175</Words>
  <Application>Microsoft Office PowerPoint</Application>
  <PresentationFormat>如螢幕大小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華康粗黑體</vt:lpstr>
      <vt:lpstr>華康黑體(P)-GB5</vt:lpstr>
      <vt:lpstr>新細明體</vt:lpstr>
      <vt:lpstr>Arial</vt:lpstr>
      <vt:lpstr>Calibri</vt:lpstr>
      <vt:lpstr>Wingdings</vt:lpstr>
      <vt:lpstr>Office 佈景主題</vt:lpstr>
      <vt:lpstr>預設簡報設計</vt:lpstr>
      <vt:lpstr>1_預設簡報設計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user</cp:lastModifiedBy>
  <cp:revision>15</cp:revision>
  <dcterms:created xsi:type="dcterms:W3CDTF">2018-01-26T07:55:39Z</dcterms:created>
  <dcterms:modified xsi:type="dcterms:W3CDTF">2024-01-22T02:34:58Z</dcterms:modified>
</cp:coreProperties>
</file>