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59" r:id="rId5"/>
    <p:sldId id="291" r:id="rId6"/>
    <p:sldId id="267" r:id="rId7"/>
    <p:sldId id="292" r:id="rId8"/>
    <p:sldId id="293" r:id="rId9"/>
    <p:sldId id="294" r:id="rId10"/>
    <p:sldId id="274" r:id="rId11"/>
    <p:sldId id="295" r:id="rId12"/>
    <p:sldId id="296" r:id="rId13"/>
    <p:sldId id="297" r:id="rId14"/>
    <p:sldId id="298" r:id="rId15"/>
    <p:sldId id="299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58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8" r:id="rId40"/>
    <p:sldId id="269" r:id="rId41"/>
    <p:sldId id="270" r:id="rId42"/>
    <p:sldId id="271" r:id="rId43"/>
    <p:sldId id="272" r:id="rId44"/>
    <p:sldId id="273" r:id="rId4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7" autoAdjust="0"/>
  </p:normalViewPr>
  <p:slideViewPr>
    <p:cSldViewPr>
      <p:cViewPr varScale="1">
        <p:scale>
          <a:sx n="59" d="100"/>
          <a:sy n="59" d="100"/>
        </p:scale>
        <p:origin x="1428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797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0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495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8A0E-7259-4E8F-8F0A-D22B72BD0B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1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7297-5DA8-4476-A8A0-C864BEB515F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AACA-2670-4604-B419-B96B68B7F3D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B129-E6FB-4899-8D70-4E7FE8B2DCF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5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F848-685D-4DD3-82B6-32B6FE7E8C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A543-08A6-446B-9F1C-BEF224E627D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085B-1B2E-43C2-BD90-ED461C255C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B862-4C81-418F-8A19-EB527DE8D4A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0289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1A57-5EED-476A-9736-F55D839892D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34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2179B-1668-460C-8129-14B19D9DF4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4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0A67-E7B4-498C-8FFE-D000CD8C9D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7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4CF3-5351-498E-8598-6B45BFF54A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9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46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721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635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64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60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63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448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39DE-C62D-43F3-818E-0C9D57F4BA86}" type="datetimeFigureOut">
              <a:rPr lang="zh-HK" altLang="en-US" smtClean="0"/>
              <a:t>9/1/2024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734-A2C0-4144-A2FB-C785C96C13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27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2F716-33A6-4CBD-B5E5-24A53E4D5873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64470" y="1922463"/>
            <a:ext cx="5340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全人的祈禱</a:t>
            </a:r>
            <a:endParaRPr lang="en-US" altLang="zh-TW" sz="4400" b="1" dirty="0"/>
          </a:p>
          <a:p>
            <a:endParaRPr lang="en-US" altLang="zh-TW" sz="4400" dirty="0"/>
          </a:p>
          <a:p>
            <a:r>
              <a:rPr lang="en-US" altLang="zh-TW" sz="4400" dirty="0"/>
              <a:t>7/1/2024</a:t>
            </a:r>
            <a:endParaRPr lang="zh-HK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948E76-991F-40A1-BA10-39ACC6DCF4A0}"/>
              </a:ext>
            </a:extLst>
          </p:cNvPr>
          <p:cNvSpPr txBox="1"/>
          <p:nvPr/>
        </p:nvSpPr>
        <p:spPr>
          <a:xfrm>
            <a:off x="6291942" y="5971794"/>
            <a:ext cx="263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分享導師：楊淑嫻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36718" y="1652155"/>
            <a:ext cx="5621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應常歡樂，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不斷祈禱，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事事感謝：</a:t>
            </a:r>
            <a:endParaRPr lang="en-US" altLang="zh-TW" sz="2800" b="1" dirty="0"/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這就是天主在基督耶穌內對你們所有的旨意</a:t>
            </a:r>
          </a:p>
          <a:p>
            <a:endParaRPr lang="zh-TW" altLang="en-US" dirty="0"/>
          </a:p>
          <a:p>
            <a:r>
              <a:rPr lang="en-US" altLang="zh-TW" sz="2200" dirty="0"/>
              <a:t>(</a:t>
            </a:r>
            <a:r>
              <a:rPr lang="zh-TW" altLang="en-US" sz="2200" dirty="0"/>
              <a:t>得前</a:t>
            </a:r>
            <a:r>
              <a:rPr lang="en-US" altLang="zh-TW" sz="2200" dirty="0"/>
              <a:t>5</a:t>
            </a:r>
            <a:r>
              <a:rPr lang="zh-TW" altLang="en-US" sz="2200" dirty="0"/>
              <a:t>：</a:t>
            </a:r>
            <a:r>
              <a:rPr lang="en-US" altLang="zh-TW" sz="2200" dirty="0"/>
              <a:t>16-18)</a:t>
            </a:r>
            <a:endParaRPr lang="zh-HK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600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52" y="398102"/>
            <a:ext cx="4241248" cy="62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18509" y="1454727"/>
            <a:ext cx="2753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盡人力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61558" y="3594069"/>
            <a:ext cx="28678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不言悔</a:t>
            </a:r>
            <a:endParaRPr lang="zh-HK" altLang="en-US" sz="4000" b="1" dirty="0"/>
          </a:p>
          <a:p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70563" y="2571115"/>
            <a:ext cx="38030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聽天命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7953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26" y="1362110"/>
            <a:ext cx="5164603" cy="38788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23711" y="273872"/>
            <a:ext cx="37753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七個接觸造物主的途徑</a:t>
            </a:r>
            <a:endParaRPr lang="en-US" altLang="zh-TW" sz="2800" b="1" dirty="0"/>
          </a:p>
          <a:p>
            <a:r>
              <a:rPr lang="zh-TW" altLang="en-US" sz="2800" b="1" dirty="0"/>
              <a:t>需要信仰的觸覺</a:t>
            </a:r>
          </a:p>
        </p:txBody>
      </p:sp>
      <p:sp>
        <p:nvSpPr>
          <p:cNvPr id="9" name="矩形 8"/>
          <p:cNvSpPr/>
          <p:nvPr/>
        </p:nvSpPr>
        <p:spPr>
          <a:xfrm>
            <a:off x="3876719" y="569894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我的祈禱有助我培養這觸角</a:t>
            </a:r>
          </a:p>
        </p:txBody>
      </p:sp>
    </p:spTree>
    <p:extLst>
      <p:ext uri="{BB962C8B-B14F-4D97-AF65-F5344CB8AC3E}">
        <p14:creationId xmlns:p14="http://schemas.microsoft.com/office/powerpoint/2010/main" val="9166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79405" y="1616149"/>
            <a:ext cx="5321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願我們主耶穌基督與我們同行，讓我們每天畫定時間祈禱，聆聽天父的聲音。</a:t>
            </a:r>
          </a:p>
          <a:p>
            <a:r>
              <a:rPr lang="zh-TW" altLang="en-US" sz="2800" b="1" dirty="0"/>
              <a:t>在每天的生活中意識上主與我們同在，在我們遇到的人事物中認出基督。</a:t>
            </a:r>
          </a:p>
        </p:txBody>
      </p:sp>
    </p:spTree>
    <p:extLst>
      <p:ext uri="{BB962C8B-B14F-4D97-AF65-F5344CB8AC3E}">
        <p14:creationId xmlns:p14="http://schemas.microsoft.com/office/powerpoint/2010/main" val="300784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364163" cy="2924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我用心祈禱 </a:t>
            </a:r>
            <a:br>
              <a:rPr lang="zh-TW" altLang="en-US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天主終於感動了</a:t>
            </a:r>
            <a:r>
              <a:rPr lang="en-US" altLang="zh-TW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… </a:t>
            </a:r>
            <a:br>
              <a:rPr lang="en-US" altLang="zh-TW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br>
              <a:rPr lang="en-US" altLang="zh-TW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endParaRPr lang="en-US" altLang="zh-TW" sz="4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27538" y="549275"/>
            <a:ext cx="47164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kumimoji="1" lang="en-US" altLang="zh-TW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</a:rPr>
            </a:br>
            <a:r>
              <a:rPr kumimoji="1" lang="zh-TW" altLang="en-US" sz="6000" b="1" dirty="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他問我的</a:t>
            </a:r>
            <a:br>
              <a:rPr kumimoji="1" lang="zh-TW" altLang="en-US" sz="6000" b="1" dirty="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r>
              <a:rPr kumimoji="1" lang="zh-TW" altLang="en-US" sz="6000" b="1" dirty="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願望是什麼</a:t>
            </a:r>
            <a:br>
              <a:rPr kumimoji="1" lang="zh-TW" altLang="en-US" sz="4800" b="1" dirty="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endParaRPr kumimoji="1" lang="zh-TW" altLang="en-US" sz="4800" b="1" dirty="0">
              <a:solidFill>
                <a:srgbClr val="FF33CC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</p:txBody>
      </p:sp>
      <p:pic>
        <p:nvPicPr>
          <p:cNvPr id="2" name="Picture 5" descr="蝴蝶(動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685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蝴蝶(動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41673"/>
            <a:ext cx="685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076056" y="227692"/>
            <a:ext cx="3899318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29.</a:t>
            </a:r>
            <a:r>
              <a:rPr lang="en-US" altLang="zh-HK" sz="1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全人的祈禱</a:t>
            </a:r>
            <a:endParaRPr lang="zh-HK" altLang="en-US" sz="44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687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我說要我所有的朋友們</a:t>
            </a:r>
            <a:r>
              <a:rPr lang="en-US" altLang="zh-TW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……</a:t>
            </a:r>
          </a:p>
        </p:txBody>
      </p:sp>
      <p:pic>
        <p:nvPicPr>
          <p:cNvPr id="3075" name="Picture 9" descr="MSN-小新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5229225"/>
            <a:ext cx="1368425" cy="1368425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88125" y="1125538"/>
            <a:ext cx="2339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7200" dirty="0">
                <a:solidFill>
                  <a:srgbClr val="FF33CC"/>
                </a:solidFill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</a:rPr>
              <a:t>一生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659563" y="2276475"/>
            <a:ext cx="13065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5000">
                <a:solidFill>
                  <a:srgbClr val="FF0066"/>
                </a:solidFill>
                <a:latin typeface="華康粗黑體" pitchFamily="49" charset="-120"/>
                <a:ea typeface="華康粗黑體" pitchFamily="49" charset="-120"/>
              </a:rPr>
              <a:t>幸福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04025" y="3933825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6200">
                <a:solidFill>
                  <a:srgbClr val="FF9933"/>
                </a:solidFill>
                <a:latin typeface="華康粗黑體" pitchFamily="49" charset="-120"/>
                <a:ea typeface="華康粗黑體" pitchFamily="49" charset="-120"/>
              </a:rPr>
              <a:t>平安</a:t>
            </a:r>
          </a:p>
        </p:txBody>
      </p:sp>
    </p:spTree>
    <p:extLst>
      <p:ext uri="{BB962C8B-B14F-4D97-AF65-F5344CB8AC3E}">
        <p14:creationId xmlns:p14="http://schemas.microsoft.com/office/powerpoint/2010/main" val="26420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341190"/>
            <a:ext cx="4248150" cy="1655762"/>
          </a:xfrm>
          <a:noFill/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66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天主說行</a:t>
            </a:r>
            <a:r>
              <a:rPr lang="en-US" altLang="zh-TW" dirty="0">
                <a:solidFill>
                  <a:srgbClr val="FF66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……</a:t>
            </a:r>
            <a:r>
              <a:rPr lang="en-US" altLang="zh-TW" dirty="0"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  <p:pic>
        <p:nvPicPr>
          <p:cNvPr id="4099" name="Picture 7" descr="心-1(動畫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981075"/>
            <a:ext cx="952500" cy="11430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76375" y="2997374"/>
            <a:ext cx="65516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400" b="1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不是一生，只能</a:t>
            </a:r>
            <a:r>
              <a:rPr kumimoji="1" lang="zh-TW" altLang="en-US" sz="5400" b="1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七天</a:t>
            </a:r>
            <a:endParaRPr kumimoji="1" lang="zh-TW" altLang="en-US" sz="4800" dirty="0">
              <a:solidFill>
                <a:srgbClr val="339933"/>
              </a:solidFill>
              <a:highlight>
                <a:srgbClr val="FFFF00"/>
              </a:highlight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4101" name="Picture 5" descr="心-1(動畫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1555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心-1(動畫)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581525"/>
            <a:ext cx="952500" cy="1143000"/>
          </a:xfrm>
          <a:noFill/>
        </p:spPr>
      </p:pic>
    </p:spTree>
    <p:extLst>
      <p:ext uri="{BB962C8B-B14F-4D97-AF65-F5344CB8AC3E}">
        <p14:creationId xmlns:p14="http://schemas.microsoft.com/office/powerpoint/2010/main" val="228677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990204"/>
            <a:ext cx="4248150" cy="23749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zh-TW" altLang="en-US" sz="4500" dirty="0">
                <a:latin typeface="+mn-lt"/>
                <a:ea typeface="華康粗黑體" pitchFamily="49" charset="-120"/>
              </a:rPr>
              <a:t>我說</a:t>
            </a:r>
            <a:r>
              <a:rPr lang="zh-TW" altLang="en-US" sz="4500" dirty="0">
                <a:solidFill>
                  <a:srgbClr val="FF33CC"/>
                </a:solidFill>
                <a:latin typeface="+mn-lt"/>
                <a:ea typeface="華康粗黑體" pitchFamily="49" charset="-120"/>
              </a:rPr>
              <a:t>好</a:t>
            </a:r>
            <a:br>
              <a:rPr lang="zh-TW" altLang="en-US" sz="4000" dirty="0">
                <a:latin typeface="+mn-lt"/>
                <a:ea typeface="華康粗黑體" pitchFamily="49" charset="-120"/>
              </a:rPr>
            </a:br>
            <a:r>
              <a:rPr lang="zh-TW" altLang="en-US" sz="4000" dirty="0">
                <a:latin typeface="+mn-lt"/>
                <a:ea typeface="華康粗黑體" pitchFamily="49" charset="-120"/>
              </a:rPr>
              <a:t>             </a:t>
            </a:r>
            <a:r>
              <a:rPr lang="zh-TW" altLang="en-US" sz="5000" dirty="0">
                <a:solidFill>
                  <a:srgbClr val="9900FF"/>
                </a:solidFill>
                <a:latin typeface="+mn-lt"/>
                <a:ea typeface="華康粗黑體" pitchFamily="49" charset="-120"/>
              </a:rPr>
              <a:t>星期一</a:t>
            </a:r>
            <a:r>
              <a:rPr lang="zh-TW" altLang="en-US" sz="5000" dirty="0">
                <a:solidFill>
                  <a:srgbClr val="FF9999"/>
                </a:solidFill>
                <a:latin typeface="+mn-lt"/>
                <a:ea typeface="華康粗黑體" pitchFamily="49" charset="-120"/>
              </a:rPr>
              <a:t>          </a:t>
            </a:r>
            <a:br>
              <a:rPr lang="zh-TW" altLang="en-US" sz="5000" dirty="0">
                <a:solidFill>
                  <a:srgbClr val="FF9999"/>
                </a:solidFill>
                <a:latin typeface="+mn-lt"/>
                <a:ea typeface="華康粗黑體" pitchFamily="49" charset="-120"/>
              </a:rPr>
            </a:br>
            <a:r>
              <a:rPr lang="zh-TW" altLang="en-US" sz="5000" dirty="0">
                <a:solidFill>
                  <a:srgbClr val="FF9999"/>
                </a:solidFill>
                <a:latin typeface="+mn-lt"/>
                <a:ea typeface="華康粗黑體" pitchFamily="49" charset="-120"/>
              </a:rPr>
              <a:t>   </a:t>
            </a:r>
            <a:r>
              <a:rPr lang="zh-TW" altLang="en-US" sz="5000" dirty="0">
                <a:solidFill>
                  <a:srgbClr val="FF0066"/>
                </a:solidFill>
                <a:latin typeface="+mn-lt"/>
                <a:ea typeface="華康粗黑體" pitchFamily="49" charset="-120"/>
              </a:rPr>
              <a:t>到星期七</a:t>
            </a:r>
            <a:r>
              <a:rPr lang="zh-TW" altLang="en-US" sz="4000" dirty="0">
                <a:latin typeface="+mn-lt"/>
                <a:ea typeface="華康粗黑體" pitchFamily="49" charset="-120"/>
              </a:rPr>
              <a:t> </a:t>
            </a:r>
          </a:p>
        </p:txBody>
      </p:sp>
      <p:pic>
        <p:nvPicPr>
          <p:cNvPr id="5123" name="Picture 4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229225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399380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000">
                <a:solidFill>
                  <a:srgbClr val="FF0066"/>
                </a:solidFill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天主說</a:t>
            </a:r>
            <a:r>
              <a:rPr lang="zh-TW" altLang="en-US"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042988" y="2924175"/>
            <a:ext cx="3889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5500" dirty="0">
                <a:solidFill>
                  <a:srgbClr val="CC00FF"/>
                </a:solidFill>
                <a:latin typeface="華康粗黑體" pitchFamily="49" charset="-120"/>
                <a:ea typeface="華康粗黑體" pitchFamily="49" charset="-120"/>
              </a:rPr>
              <a:t>只能</a:t>
            </a:r>
            <a:r>
              <a:rPr lang="zh-TW" altLang="en-US" sz="5500" dirty="0">
                <a:solidFill>
                  <a:srgbClr val="CC00FF"/>
                </a:solidFill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</a:rPr>
              <a:t>四天</a:t>
            </a:r>
            <a:r>
              <a:rPr lang="zh-TW" altLang="en-US" sz="4000" dirty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  <a:br>
              <a:rPr lang="zh-TW" altLang="en-US" sz="4000" dirty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</a:br>
            <a:endParaRPr lang="zh-TW" altLang="en-US" sz="4000" dirty="0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339975" y="0"/>
            <a:ext cx="3313113" cy="26368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203575" y="765175"/>
            <a:ext cx="1657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5000" b="1">
                <a:solidFill>
                  <a:srgbClr val="FF6600"/>
                </a:solidFill>
                <a:latin typeface="華康粗黑體" pitchFamily="49" charset="-120"/>
                <a:ea typeface="華康粗黑體" pitchFamily="49" charset="-120"/>
              </a:rPr>
              <a:t>不行</a:t>
            </a:r>
          </a:p>
        </p:txBody>
      </p:sp>
      <p:pic>
        <p:nvPicPr>
          <p:cNvPr id="6150" name="Picture 7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1013" y="260350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179752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8"/>
            <a:ext cx="9152594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057400" y="65519"/>
            <a:ext cx="2805546" cy="105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dirty="0"/>
              <a:t>《 </a:t>
            </a:r>
            <a:r>
              <a:rPr lang="zh-TW" altLang="en-US" sz="1800" dirty="0"/>
              <a:t>正視</a:t>
            </a:r>
            <a:r>
              <a:rPr lang="en-US" altLang="zh-TW" sz="1800" dirty="0"/>
              <a:t>P147》</a:t>
            </a:r>
            <a:r>
              <a:rPr lang="zh-TW" altLang="en-US" sz="1800" dirty="0"/>
              <a:t>第</a:t>
            </a:r>
            <a:r>
              <a:rPr lang="en-US" altLang="zh-TW" sz="1800" dirty="0"/>
              <a:t>4</a:t>
            </a:r>
            <a:r>
              <a:rPr lang="zh-TW" altLang="en-US" sz="1800" dirty="0"/>
              <a:t>點</a:t>
            </a:r>
            <a:br>
              <a:rPr lang="zh-TW" altLang="en-US" sz="1800" dirty="0"/>
            </a:br>
            <a:endParaRPr lang="zh-HK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462646" y="1283881"/>
            <a:ext cx="6494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我能夠衷心接納我的家庭、國家、民族、自我、膚色、文化、性別、高矮、肥瘦、我過去的歷史、經驗和遭遇。</a:t>
            </a:r>
          </a:p>
        </p:txBody>
      </p:sp>
      <p:sp>
        <p:nvSpPr>
          <p:cNvPr id="9" name="矩形 8"/>
          <p:cNvSpPr/>
          <p:nvPr/>
        </p:nvSpPr>
        <p:spPr>
          <a:xfrm>
            <a:off x="2466943" y="2978983"/>
            <a:ext cx="6338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我知道這一切為我都是恰到好處的，是上主的恩典，是上主為我「量體裁衣」而設計了的。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62646" y="4693758"/>
            <a:ext cx="6228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我能夠站得起來，也願意站起來，由現狀出發，由這裡開始，迎向未來。這種接納自我的能力，也會使我充滿感恩心。</a:t>
            </a:r>
          </a:p>
        </p:txBody>
      </p:sp>
    </p:spTree>
    <p:extLst>
      <p:ext uri="{BB962C8B-B14F-4D97-AF65-F5344CB8AC3E}">
        <p14:creationId xmlns:p14="http://schemas.microsoft.com/office/powerpoint/2010/main" val="3517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2098675" cy="3816350"/>
          </a:xfrm>
        </p:spPr>
        <p:txBody>
          <a:bodyPr vert="eaVert"/>
          <a:lstStyle/>
          <a:p>
            <a:pPr eaLnBrk="1" hangingPunct="1"/>
            <a:r>
              <a:rPr lang="zh-TW" altLang="en-US" sz="5000"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我說</a:t>
            </a:r>
            <a:r>
              <a:rPr lang="en-US" altLang="zh-TW" sz="5000"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…</a:t>
            </a:r>
            <a:r>
              <a:rPr lang="zh-TW" altLang="en-US" sz="6500" b="1">
                <a:solidFill>
                  <a:srgbClr val="CC00FF"/>
                </a:solidFill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好</a:t>
            </a:r>
            <a:r>
              <a:rPr lang="zh-TW" altLang="en-US">
                <a:latin typeface="華康粗黑體" pitchFamily="49" charset="-120"/>
                <a:ea typeface="華康粗黑體" pitchFamily="49" charset="-120"/>
                <a:cs typeface="華康儷楷書(P)" pitchFamily="66" charset="-120"/>
              </a:rPr>
              <a:t> </a:t>
            </a:r>
          </a:p>
        </p:txBody>
      </p:sp>
      <p:sp>
        <p:nvSpPr>
          <p:cNvPr id="13316" name="Cloud"/>
          <p:cNvSpPr>
            <a:spLocks noChangeAspect="1" noEditPoints="1" noChangeArrowheads="1"/>
          </p:cNvSpPr>
          <p:nvPr/>
        </p:nvSpPr>
        <p:spPr bwMode="auto">
          <a:xfrm>
            <a:off x="6227763" y="2420938"/>
            <a:ext cx="2520950" cy="16891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3318" name="Cloud"/>
          <p:cNvSpPr>
            <a:spLocks noChangeAspect="1" noEditPoints="1" noChangeArrowheads="1"/>
          </p:cNvSpPr>
          <p:nvPr/>
        </p:nvSpPr>
        <p:spPr bwMode="auto">
          <a:xfrm>
            <a:off x="6084888" y="404813"/>
            <a:ext cx="2419350" cy="16208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3319" name="Cloud"/>
          <p:cNvSpPr>
            <a:spLocks noChangeAspect="1" noEditPoints="1" noChangeArrowheads="1"/>
          </p:cNvSpPr>
          <p:nvPr/>
        </p:nvSpPr>
        <p:spPr bwMode="auto">
          <a:xfrm>
            <a:off x="4067175" y="3716338"/>
            <a:ext cx="2447925" cy="16398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3320" name="Cloud"/>
          <p:cNvSpPr>
            <a:spLocks noChangeAspect="1" noEditPoints="1" noChangeArrowheads="1"/>
          </p:cNvSpPr>
          <p:nvPr/>
        </p:nvSpPr>
        <p:spPr bwMode="auto">
          <a:xfrm>
            <a:off x="6443663" y="4843463"/>
            <a:ext cx="2447925" cy="16398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588125" y="908050"/>
            <a:ext cx="14398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3366FF"/>
                </a:solidFill>
                <a:latin typeface="華康粗黑體" pitchFamily="49" charset="-120"/>
                <a:ea typeface="華康粗黑體" pitchFamily="49" charset="-120"/>
              </a:rPr>
              <a:t>春天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659563" y="2852738"/>
            <a:ext cx="15843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</a:rPr>
              <a:t>夏天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572000" y="4076700"/>
            <a:ext cx="16557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6600CC"/>
                </a:solidFill>
                <a:latin typeface="華康粗黑體" pitchFamily="49" charset="-120"/>
                <a:ea typeface="華康粗黑體" pitchFamily="49" charset="-120"/>
              </a:rPr>
              <a:t>秋天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948488" y="5229225"/>
            <a:ext cx="1511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</a:rPr>
              <a:t>冬天</a:t>
            </a:r>
          </a:p>
        </p:txBody>
      </p:sp>
      <p:pic>
        <p:nvPicPr>
          <p:cNvPr id="7179" name="Picture 13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581525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254106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3924300" cy="1143000"/>
          </a:xfrm>
        </p:spPr>
        <p:txBody>
          <a:bodyPr/>
          <a:lstStyle/>
          <a:p>
            <a:pPr eaLnBrk="1" hangingPunct="1"/>
            <a:r>
              <a:rPr lang="zh-TW" altLang="en-US" sz="45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</a:rPr>
              <a:t>天主說不行</a:t>
            </a:r>
            <a:endParaRPr lang="zh-TW" altLang="en-US" sz="40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4347" name="PubRRectCallout"/>
          <p:cNvSpPr>
            <a:spLocks noEditPoints="1" noChangeArrowheads="1"/>
          </p:cNvSpPr>
          <p:nvPr/>
        </p:nvSpPr>
        <p:spPr bwMode="auto">
          <a:xfrm rot="10131665">
            <a:off x="1763713" y="908050"/>
            <a:ext cx="2876550" cy="1655763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196" name="WordArt 13"/>
          <p:cNvSpPr>
            <a:spLocks noChangeArrowheads="1" noChangeShapeType="1" noTextEdit="1"/>
          </p:cNvSpPr>
          <p:nvPr/>
        </p:nvSpPr>
        <p:spPr bwMode="auto">
          <a:xfrm>
            <a:off x="2195513" y="1125538"/>
            <a:ext cx="1871662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HK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華康粗黑體"/>
                <a:ea typeface="華康粗黑體"/>
              </a:rPr>
              <a:t>只能三天</a:t>
            </a:r>
          </a:p>
        </p:txBody>
      </p:sp>
      <p:pic>
        <p:nvPicPr>
          <p:cNvPr id="8197" name="Picture 14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2205038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261912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1296988" cy="2649537"/>
          </a:xfrm>
        </p:spPr>
        <p:txBody>
          <a:bodyPr vert="eaVert"/>
          <a:lstStyle/>
          <a:p>
            <a:pPr eaLnBrk="1" hangingPunct="1"/>
            <a:r>
              <a:rPr lang="zh-TW" altLang="en-US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</a:rPr>
              <a:t>我說</a:t>
            </a:r>
            <a:r>
              <a:rPr lang="en-US" altLang="zh-TW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</a:rPr>
              <a:t>……</a:t>
            </a:r>
          </a:p>
        </p:txBody>
      </p:sp>
      <p:sp>
        <p:nvSpPr>
          <p:cNvPr id="9219" name="Film"/>
          <p:cNvSpPr>
            <a:spLocks noEditPoints="1" noChangeArrowheads="1"/>
          </p:cNvSpPr>
          <p:nvPr/>
        </p:nvSpPr>
        <p:spPr bwMode="auto">
          <a:xfrm>
            <a:off x="6804025" y="333375"/>
            <a:ext cx="2025650" cy="4464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377113" y="476250"/>
            <a:ext cx="723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339933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昨天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448550" y="1916113"/>
            <a:ext cx="723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FF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今天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448550" y="3429000"/>
            <a:ext cx="723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50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明天</a:t>
            </a: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250825" y="4292600"/>
            <a:ext cx="1944688" cy="1944688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38188" y="4868863"/>
            <a:ext cx="954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5000" b="1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</a:rPr>
              <a:t>好</a:t>
            </a:r>
          </a:p>
        </p:txBody>
      </p:sp>
      <p:pic>
        <p:nvPicPr>
          <p:cNvPr id="9225" name="Picture 11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5373688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120125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562818"/>
            <a:ext cx="2376488" cy="6178550"/>
          </a:xfrm>
        </p:spPr>
        <p:txBody>
          <a:bodyPr vert="eaVert"/>
          <a:lstStyle/>
          <a:p>
            <a:pPr algn="l" eaLnBrk="1" hangingPunct="1">
              <a:defRPr/>
            </a:pPr>
            <a:r>
              <a:rPr lang="zh-TW" altLang="en-US" sz="5000" dirty="0">
                <a:latin typeface="+mn-lt"/>
                <a:ea typeface="華康粗黑體" pitchFamily="49" charset="-120"/>
              </a:rPr>
              <a:t>天主說不行</a:t>
            </a:r>
            <a:r>
              <a:rPr lang="en-US" altLang="zh-TW" sz="5000" dirty="0">
                <a:latin typeface="+mn-lt"/>
                <a:ea typeface="華康粗黑體" pitchFamily="49" charset="-120"/>
              </a:rPr>
              <a:t>……</a:t>
            </a:r>
            <a:br>
              <a:rPr lang="en-US" altLang="zh-TW" sz="5000" dirty="0">
                <a:latin typeface="+mn-lt"/>
                <a:ea typeface="華康粗黑體" pitchFamily="49" charset="-120"/>
              </a:rPr>
            </a:br>
            <a:r>
              <a:rPr lang="en-US" altLang="zh-TW" sz="5000" dirty="0">
                <a:latin typeface="+mn-lt"/>
                <a:ea typeface="華康粗黑體" pitchFamily="49" charset="-120"/>
              </a:rPr>
              <a:t>                  </a:t>
            </a:r>
            <a:r>
              <a:rPr lang="zh-TW" altLang="en-US" sz="5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華康粗黑體" pitchFamily="49" charset="-120"/>
                <a:cs typeface="華康黑體(P)-GB5" pitchFamily="34" charset="-120"/>
              </a:rPr>
              <a:t>只能</a:t>
            </a:r>
            <a:r>
              <a:rPr lang="zh-TW" altLang="en-US" sz="5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+mn-lt"/>
                <a:ea typeface="華康粗黑體" pitchFamily="49" charset="-120"/>
                <a:cs typeface="華康黑體(P)-GB5" pitchFamily="34" charset="-120"/>
              </a:rPr>
              <a:t>兩天</a:t>
            </a:r>
            <a:r>
              <a:rPr lang="zh-TW" altLang="en-US" dirty="0">
                <a:latin typeface="+mn-lt"/>
                <a:ea typeface="華康粗黑體" pitchFamily="49" charset="-120"/>
              </a:rPr>
              <a:t> </a:t>
            </a:r>
          </a:p>
        </p:txBody>
      </p:sp>
      <p:pic>
        <p:nvPicPr>
          <p:cNvPr id="10243" name="Picture 4" descr="蝴蝶(動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076700"/>
            <a:ext cx="685800" cy="1019175"/>
          </a:xfrm>
          <a:noFill/>
        </p:spPr>
      </p:pic>
      <p:pic>
        <p:nvPicPr>
          <p:cNvPr id="10244" name="Picture 6" descr="蝴蝶(動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33375"/>
            <a:ext cx="685800" cy="1019175"/>
          </a:xfrm>
          <a:noFill/>
        </p:spPr>
      </p:pic>
      <p:pic>
        <p:nvPicPr>
          <p:cNvPr id="10245" name="Picture 8" descr="蝴蝶(動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22788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179872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60350"/>
            <a:ext cx="3889375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華康粗黑體" pitchFamily="49" charset="-120"/>
                <a:ea typeface="華康粗黑體" pitchFamily="49" charset="-120"/>
              </a:rPr>
              <a:t>我說</a:t>
            </a:r>
            <a:r>
              <a:rPr lang="en-US" altLang="zh-TW" dirty="0">
                <a:latin typeface="華康粗黑體" pitchFamily="49" charset="-120"/>
                <a:ea typeface="華康粗黑體" pitchFamily="49" charset="-120"/>
              </a:rPr>
              <a:t>……</a:t>
            </a:r>
            <a:r>
              <a:rPr lang="zh-TW" altLang="en-US" sz="5500" b="1" dirty="0">
                <a:solidFill>
                  <a:schemeClr val="bg1"/>
                </a:solidFill>
                <a:highlight>
                  <a:srgbClr val="FF0000"/>
                </a:highlight>
                <a:latin typeface="華康粗黑體" pitchFamily="49" charset="-120"/>
                <a:ea typeface="華康粗黑體" pitchFamily="49" charset="-120"/>
              </a:rPr>
              <a:t>好</a:t>
            </a:r>
          </a:p>
        </p:txBody>
      </p:sp>
      <p:pic>
        <p:nvPicPr>
          <p:cNvPr id="11267" name="Picture 9" descr="蝴蝶(動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716338"/>
            <a:ext cx="685800" cy="1019175"/>
          </a:xfrm>
          <a:noFill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380288" y="404813"/>
            <a:ext cx="1763712" cy="19446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323850" y="620713"/>
            <a:ext cx="1800225" cy="2303462"/>
          </a:xfrm>
          <a:prstGeom prst="cloudCallout">
            <a:avLst>
              <a:gd name="adj1" fmla="val 68255"/>
              <a:gd name="adj2" fmla="val 53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0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13684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3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黑天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596188" y="981075"/>
            <a:ext cx="12969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300" b="1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白天</a:t>
            </a:r>
          </a:p>
        </p:txBody>
      </p:sp>
      <p:pic>
        <p:nvPicPr>
          <p:cNvPr id="11272" name="Picture 11" descr="蝴蝶(動)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557338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160493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365625"/>
            <a:ext cx="5256212" cy="2205038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FF9966"/>
                </a:solidFill>
                <a:latin typeface="華康粗黑體" pitchFamily="49" charset="-120"/>
                <a:ea typeface="華康粗黑體" pitchFamily="49" charset="-120"/>
              </a:rPr>
              <a:t>天主又說</a:t>
            </a:r>
            <a:r>
              <a:rPr lang="zh-TW" altLang="en-US" sz="5600" dirty="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</a:rPr>
              <a:t>不行</a:t>
            </a:r>
            <a:r>
              <a:rPr lang="zh-TW" altLang="en-US" sz="4000" dirty="0">
                <a:solidFill>
                  <a:srgbClr val="FF9966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  <a:br>
              <a:rPr lang="zh-TW" altLang="en-US" sz="4000" dirty="0">
                <a:solidFill>
                  <a:srgbClr val="FF9966"/>
                </a:solidFill>
                <a:latin typeface="華康粗黑體" pitchFamily="49" charset="-120"/>
                <a:ea typeface="華康粗黑體" pitchFamily="49" charset="-120"/>
              </a:rPr>
            </a:br>
            <a:r>
              <a:rPr lang="zh-TW" altLang="en-US" sz="5500" b="1" dirty="0">
                <a:solidFill>
                  <a:srgbClr val="009900"/>
                </a:solidFill>
                <a:latin typeface="華康粗黑體" pitchFamily="49" charset="-120"/>
                <a:ea typeface="華康粗黑體" pitchFamily="49" charset="-120"/>
              </a:rPr>
              <a:t>只能</a:t>
            </a:r>
            <a:r>
              <a:rPr lang="zh-TW" altLang="en-US" sz="5500" b="1" dirty="0">
                <a:solidFill>
                  <a:srgbClr val="009900"/>
                </a:solidFill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</a:rPr>
              <a:t>一天</a:t>
            </a:r>
            <a:endParaRPr lang="zh-TW" altLang="en-US" sz="4000" b="1" dirty="0">
              <a:highlight>
                <a:srgbClr val="FFFF00"/>
              </a:highlight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12291" name="Picture 4" descr="蝴蝶(動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685800" cy="1019175"/>
          </a:xfrm>
          <a:noFill/>
        </p:spPr>
      </p:pic>
      <p:pic>
        <p:nvPicPr>
          <p:cNvPr id="12292" name="Picture 6" descr="蝴蝶(動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908050"/>
            <a:ext cx="685800" cy="1019175"/>
          </a:xfrm>
          <a:noFill/>
        </p:spPr>
      </p:pic>
      <p:pic>
        <p:nvPicPr>
          <p:cNvPr id="12293" name="Picture 8" descr="蝴蝶(動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5084763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14935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1863" y="260350"/>
            <a:ext cx="3132137" cy="6408738"/>
          </a:xfrm>
          <a:effectLst>
            <a:outerShdw dist="35921" dir="2700000" algn="ctr" rotWithShape="0">
              <a:srgbClr val="D60093"/>
            </a:outerShdw>
          </a:effectLst>
        </p:spPr>
        <p:txBody>
          <a:bodyPr vert="eaVert"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zh-TW" altLang="en-US" b="1" dirty="0">
                <a:latin typeface="華康粗黑體" pitchFamily="49" charset="-120"/>
                <a:ea typeface="華康粗黑體" pitchFamily="49" charset="-120"/>
              </a:rPr>
              <a:t>我說</a:t>
            </a:r>
            <a:r>
              <a:rPr lang="en-US" altLang="zh-TW" b="1" dirty="0">
                <a:latin typeface="華康粗黑體" pitchFamily="49" charset="-120"/>
                <a:ea typeface="華康粗黑體" pitchFamily="49" charset="-120"/>
              </a:rPr>
              <a:t>……</a:t>
            </a:r>
            <a:r>
              <a:rPr lang="zh-TW" altLang="en-US" sz="5700" b="1" dirty="0">
                <a:solidFill>
                  <a:srgbClr val="FF33CC"/>
                </a:solidFill>
                <a:latin typeface="華康粗黑體" pitchFamily="49" charset="-120"/>
                <a:ea typeface="華康粗黑體" pitchFamily="49" charset="-120"/>
              </a:rPr>
              <a:t>好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</a:t>
            </a:r>
            <a:br>
              <a:rPr lang="zh-TW" altLang="en-US" dirty="0">
                <a:latin typeface="華康粗黑體" pitchFamily="49" charset="-120"/>
                <a:ea typeface="華康粗黑體" pitchFamily="49" charset="-120"/>
              </a:rPr>
            </a:b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  </a:t>
            </a:r>
            <a:r>
              <a:rPr lang="zh-TW" alt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在我活著的</a:t>
            </a:r>
            <a:r>
              <a:rPr lang="zh-TW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每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一天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</a:t>
            </a:r>
          </a:p>
        </p:txBody>
      </p:sp>
      <p:pic>
        <p:nvPicPr>
          <p:cNvPr id="13315" name="Picture 4" descr="蝴蝶(動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44900"/>
            <a:ext cx="685800" cy="1019175"/>
          </a:xfrm>
          <a:noFill/>
        </p:spPr>
      </p:pic>
    </p:spTree>
    <p:extLst>
      <p:ext uri="{BB962C8B-B14F-4D97-AF65-F5344CB8AC3E}">
        <p14:creationId xmlns:p14="http://schemas.microsoft.com/office/powerpoint/2010/main" val="402480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2314575" cy="4365625"/>
          </a:xfrm>
        </p:spPr>
        <p:txBody>
          <a:bodyPr vert="eaVert"/>
          <a:lstStyle/>
          <a:p>
            <a:pPr algn="l" eaLnBrk="1" hangingPunct="1">
              <a:lnSpc>
                <a:spcPct val="130000"/>
              </a:lnSpc>
            </a:pPr>
            <a:r>
              <a:rPr lang="zh-TW" altLang="en-US" sz="50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最後天主笑了  </a:t>
            </a:r>
            <a:br>
              <a:rPr lang="zh-TW" altLang="en-US" sz="50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</a:br>
            <a:r>
              <a:rPr lang="zh-TW" altLang="en-US" sz="50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    </a:t>
            </a:r>
            <a:r>
              <a:rPr lang="zh-TW" altLang="en-US" sz="5000">
                <a:solidFill>
                  <a:srgbClr val="D60093"/>
                </a:solidFill>
                <a:latin typeface="華康粗黑體" pitchFamily="49" charset="-120"/>
                <a:ea typeface="華康粗黑體" pitchFamily="49" charset="-120"/>
              </a:rPr>
              <a:t>我也笑了</a:t>
            </a:r>
            <a:endParaRPr lang="zh-TW" altLang="en-US" sz="5000"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14339" name="Picture 4" descr="蝴蝶(動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685800" cy="1019175"/>
          </a:xfrm>
          <a:noFill/>
        </p:spPr>
      </p:pic>
      <p:pic>
        <p:nvPicPr>
          <p:cNvPr id="14340" name="Picture 6" descr="蝴蝶(動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300663"/>
            <a:ext cx="685800" cy="1019175"/>
          </a:xfrm>
          <a:noFill/>
        </p:spPr>
      </p:pic>
      <p:pic>
        <p:nvPicPr>
          <p:cNvPr id="14341" name="Picture 8" descr="蝴蝶(動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1125538"/>
            <a:ext cx="685800" cy="1019175"/>
          </a:xfrm>
          <a:noFill/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 rot="-731608">
            <a:off x="1704810" y="5009237"/>
            <a:ext cx="2162756" cy="144655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</a:rPr>
              <a:t>這就是</a:t>
            </a:r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粗黑體" pitchFamily="49" charset="-120"/>
                <a:ea typeface="華康粗黑體" pitchFamily="49" charset="-120"/>
              </a:rPr>
              <a:t>祈禱</a:t>
            </a:r>
          </a:p>
        </p:txBody>
      </p:sp>
    </p:spTree>
    <p:extLst>
      <p:ext uri="{BB962C8B-B14F-4D97-AF65-F5344CB8AC3E}">
        <p14:creationId xmlns:p14="http://schemas.microsoft.com/office/powerpoint/2010/main" val="2450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ea typeface="華康粗黑體" pitchFamily="49" charset="-120"/>
              </a:rPr>
              <a:t>祈禱，就是跟天主談話</a:t>
            </a:r>
          </a:p>
          <a:p>
            <a:pPr algn="ctr" eaLnBrk="1" hangingPunct="1">
              <a:buFontTx/>
              <a:buNone/>
            </a:pPr>
            <a:r>
              <a:rPr lang="zh-TW" altLang="en-US" sz="4800" dirty="0">
                <a:highlight>
                  <a:srgbClr val="FFFF00"/>
                </a:highlight>
                <a:ea typeface="華康粗黑體" pitchFamily="49" charset="-120"/>
              </a:rPr>
              <a:t>深化我們與天主的關係</a:t>
            </a:r>
            <a:r>
              <a:rPr lang="en-US" altLang="zh-TW" sz="4800" dirty="0">
                <a:highlight>
                  <a:srgbClr val="FFFF00"/>
                </a:highlight>
                <a:ea typeface="華康粗黑體" pitchFamily="49" charset="-120"/>
              </a:rPr>
              <a:t>, </a:t>
            </a:r>
            <a:r>
              <a:rPr lang="zh-TW" altLang="en-US" sz="4800" dirty="0">
                <a:highlight>
                  <a:srgbClr val="FFFF00"/>
                </a:highlight>
                <a:ea typeface="華康粗黑體" pitchFamily="49" charset="-120"/>
              </a:rPr>
              <a:t>甚至</a:t>
            </a:r>
          </a:p>
          <a:p>
            <a:pPr algn="ctr" eaLnBrk="1" hangingPunct="1">
              <a:buFontTx/>
              <a:buNone/>
            </a:pPr>
            <a:r>
              <a:rPr lang="zh-TW" altLang="en-US" sz="6000" dirty="0">
                <a:solidFill>
                  <a:srgbClr val="0000FF"/>
                </a:solidFill>
                <a:ea typeface="華康粗黑體" pitchFamily="49" charset="-120"/>
              </a:rPr>
              <a:t>撒嬌、無賴</a:t>
            </a:r>
          </a:p>
          <a:p>
            <a:pPr eaLnBrk="1" hangingPunct="1">
              <a:buFontTx/>
              <a:buNone/>
            </a:pPr>
            <a:endParaRPr lang="zh-TW" altLang="en-US" dirty="0">
              <a:ea typeface="華康粗黑體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ea typeface="華康粗黑體" pitchFamily="49" charset="-120"/>
              </a:rPr>
              <a:t> 辛棄疾：清平樂</a:t>
            </a:r>
          </a:p>
          <a:p>
            <a:pPr algn="just" eaLnBrk="1" hangingPunct="1">
              <a:buFontTx/>
              <a:buNone/>
            </a:pPr>
            <a:r>
              <a:rPr lang="zh-TW" altLang="en-US" dirty="0">
                <a:ea typeface="華康粗黑體" pitchFamily="49" charset="-120"/>
              </a:rPr>
              <a:t>  </a:t>
            </a:r>
            <a:r>
              <a:rPr lang="zh-TW" altLang="en-US" sz="3600" dirty="0">
                <a:ea typeface="華康粗黑體" pitchFamily="49" charset="-120"/>
              </a:rPr>
              <a:t>茅檐低小，溪上青青草。醉里蠻音相媚好，白髮誰家翁媼。   大兒鋤豆溪東，中兒正織雞籠，</a:t>
            </a:r>
            <a:r>
              <a:rPr lang="zh-TW" altLang="en-US" sz="4400" dirty="0">
                <a:solidFill>
                  <a:srgbClr val="0000FF"/>
                </a:solidFill>
                <a:ea typeface="華康粗黑體" pitchFamily="49" charset="-120"/>
              </a:rPr>
              <a:t>最喜小兒無賴</a:t>
            </a:r>
            <a:r>
              <a:rPr lang="zh-TW" altLang="en-US" sz="3600" dirty="0">
                <a:ea typeface="華康粗黑體" pitchFamily="49" charset="-120"/>
              </a:rPr>
              <a:t>，溪頭臥剝蓮蓬</a:t>
            </a:r>
            <a:r>
              <a:rPr lang="zh-TW" altLang="en-US" dirty="0">
                <a:ea typeface="華康粗黑體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806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altLang="zh-HK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29.</a:t>
            </a:r>
            <a:r>
              <a:rPr lang="zh-TW" altLang="zh-HK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全人的祈禱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/>
              <a:t>    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真誠的祈禱是全人、整個人的祈禱。它是人對自己、對世界、對神的一種深沉的意識與體驗。這是由「身外」到「身內」的祈禱，由單單注意某些「事件」到意識到自己整個「存在」的祈禱。人不單關注一些身外事，更關注自己的整個存在。</a:t>
            </a:r>
          </a:p>
          <a:p>
            <a:pPr>
              <a:lnSpc>
                <a:spcPts val="5500"/>
              </a:lnSpc>
            </a:pP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一、感恩</a:t>
            </a:r>
          </a:p>
          <a:p>
            <a:pPr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真正的感恩不單是「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殺雞酬神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」式的感謝，更是為了上主所賜的</a:t>
            </a:r>
            <a:r>
              <a:rPr lang="zh-TW" altLang="zh-HK" sz="3200" b="1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寶貴生命和生命的一切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而滿懷感恩之心</a:t>
            </a:r>
          </a:p>
          <a:p>
            <a:pPr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zh-HK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以下各點，都是感恩的好動機：</a:t>
            </a:r>
          </a:p>
          <a:p>
            <a:pPr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1.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感謝上主賜給我們某些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具體的恩典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，如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</a:t>
            </a:r>
            <a:endParaRPr lang="zh-HK" altLang="en-US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84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" y="-1"/>
            <a:ext cx="915259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80781" y="1573445"/>
            <a:ext cx="505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我是天父的女兒，別人的祝福</a:t>
            </a:r>
          </a:p>
          <a:p>
            <a:r>
              <a:rPr lang="zh-TW" altLang="en-US" sz="2800" b="1" dirty="0"/>
              <a:t>上主為我計劃一切</a:t>
            </a:r>
            <a:endParaRPr lang="en-US" altLang="zh-TW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70390" y="356697"/>
            <a:ext cx="1620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感恩👇</a:t>
            </a:r>
            <a:endParaRPr lang="en-US" altLang="zh-TW" sz="2800" b="1" dirty="0"/>
          </a:p>
          <a:p>
            <a:r>
              <a:rPr lang="zh-TW" altLang="en-US" sz="2800" b="1" dirty="0"/>
              <a:t>知恩知足</a:t>
            </a:r>
          </a:p>
          <a:p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61408" y="3330595"/>
            <a:ext cx="16521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求恩👇</a:t>
            </a:r>
            <a:endParaRPr lang="en-US" altLang="zh-TW" sz="2800" b="1" dirty="0"/>
          </a:p>
          <a:p>
            <a:r>
              <a:rPr lang="zh-TW" altLang="en-US" sz="2800" b="1" dirty="0"/>
              <a:t>我本無能</a:t>
            </a:r>
          </a:p>
          <a:p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961408" y="4663410"/>
            <a:ext cx="525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不要自大</a:t>
            </a:r>
          </a:p>
          <a:p>
            <a:r>
              <a:rPr lang="zh-TW" altLang="en-US" sz="2800" b="1" dirty="0"/>
              <a:t>我是有限的</a:t>
            </a:r>
          </a:p>
          <a:p>
            <a:r>
              <a:rPr lang="zh-TW" altLang="en-US" sz="2800" b="1" dirty="0"/>
              <a:t>需要向無限的上主求恩賜</a:t>
            </a:r>
            <a:endParaRPr lang="zh-HK" altLang="en-US" sz="2800" b="1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68575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ts val="4000"/>
              </a:lnSpc>
            </a:pP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考試合格、旅途平安、病癒、溫暖的家庭</a:t>
            </a: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……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2.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感到自己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本身是「帶恩者」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自己是別人、家庭、社會、教會的恩賜。意思是：如果天主要降福我的父母，便會賜給他們一個好兒女；要降福一個社會，便會賜給它一些好公民；而我正是一個好兒女、好公民。我自己便是天主給世界的大恩典；我給別人帶來幸福、喜樂、「救恩」。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我為了自己是這樣的一個有用的人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，而充滿感恩心。</a:t>
            </a:r>
          </a:p>
          <a:p>
            <a:pPr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　</a:t>
            </a: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3.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我能夠以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身為教友為榮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，以身為學生、中國人、本地人為榮，我對自己是個好丈夫、好妻子、好朋友感到自豪</a:t>
            </a: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……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這份對自己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身份的認同感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，也是感恩的泉源。</a:t>
            </a:r>
          </a:p>
          <a:p>
            <a:pPr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endParaRPr lang="zh-HK" altLang="en-US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98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4.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我能夠衷心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接納我的家庭、國家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、民族、自我、膚色、文化、性別、高矮、肥瘦、我過去的歷史、經驗和遭遇。我知道這一切為我都是恰到好處的，是上主的恩典，是上主為我「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量體裁衣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」而設計了的。這種接納自我的能力，也會使我充滿感恩心。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5.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我如果有活力充沛的經驗，也會衷心感謝上主。這可以表現在工作中、在奮鬥中、在服務中、在為別人而犧牲中、在運動中、在承擔責任中，甚至在靜坐中。爭取對自己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活力充沛的體驗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，可以保障我們持續地感謝上主。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6.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惜福</a:t>
            </a: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惜緣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之心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也是感恩的泉源。我們珍惜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所擁有的一切</a:t>
            </a:r>
            <a:r>
              <a:rPr lang="en-US" altLang="zh-TW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惜福</a:t>
            </a:r>
            <a:r>
              <a:rPr lang="en-US" altLang="zh-TW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也珍惜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遇到的每一個人</a:t>
            </a:r>
            <a:r>
              <a:rPr lang="en-US" altLang="zh-TW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惜緣</a:t>
            </a:r>
            <a:r>
              <a:rPr lang="en-US" altLang="zh-TW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zh-HK" sz="32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923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二、求恩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求恩不是求神拜佛，也不是和神的交易。它是一種極深的信仰行為，相信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上主愛我多於我愛自己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，他在我未懂得祈求前已知道我的需要。所以向主求恩不是企求不勞而獲，不是求取廉價的成功，而是對主完全的依賴和信靠。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zh-HK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以下各點，都是求恩的好動機：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1.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求上主賜給我們一些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特殊的恩典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或幫助，例如：求賜病癒，求賜考試合格或面試成功等，這些都是求恩的祈禱。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2.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自覺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無能為力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，無可奈何，因而懷著信心投奔上主，把一切交托在他手中，求他依照他大能的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安</a:t>
            </a:r>
            <a:endParaRPr lang="zh-TW" altLang="zh-HK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22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100"/>
              </a:lnSpc>
            </a:pP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排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使一切都能圓滿解決。這是另類的求恩祈禱。</a:t>
            </a:r>
          </a:p>
          <a:p>
            <a:pPr algn="just" hangingPunct="0">
              <a:lnSpc>
                <a:spcPts val="41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3.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力不可終恃、才不可終恃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的自覺，也是求恩的良好動機。我們感到生命有限，常有不可為、不能為、或者為而無所成的痛苦經驗。我們已深深感到人是那麼渺少，即使古往今來的人的力量加在一起，也不過是滄海一粟。我們不是神，也無法與神相比；也許向神開放，縱身跳入他的懷抱中，是我們唯一的機會；就像一個溺水的人，會盡力伸手去抓著一切能救他的東西。於是這種對神的絕對開放與投靠，便會昇華為懇切的求恩祈禱。</a:t>
            </a:r>
          </a:p>
          <a:p>
            <a:pPr algn="just" hangingPunct="0">
              <a:lnSpc>
                <a:spcPts val="41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4.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一個人如果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渴求在生命中有所突破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，也會漸漸醞釀而成為熱切的求恩祈禱。</a:t>
            </a:r>
          </a:p>
        </p:txBody>
      </p:sp>
    </p:spTree>
    <p:extLst>
      <p:ext uri="{BB962C8B-B14F-4D97-AF65-F5344CB8AC3E}">
        <p14:creationId xmlns:p14="http://schemas.microsoft.com/office/powerpoint/2010/main" val="9776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三、悔罪</a:t>
            </a:r>
            <a:r>
              <a:rPr lang="en-US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	</a:t>
            </a:r>
            <a:endParaRPr lang="zh-TW" altLang="zh-HK" sz="32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悔罪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不是自怨自艾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，也不單是為某些錯誤行為而煩惱，而是人在聖潔的上主面前那種卑陋的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自覺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，並深深感到人與神、人與人間那種「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割離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」的事實是那麼的嚴重和不幸。悔罪也包含對上主的信賴：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當那位比我更偉大的主願意接納我時，我便沒有不接納自己的理由。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所以悔罪也是一種邁向完美的催迫力。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zh-HK" sz="32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以下各點都是我們應悔罪的理由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1.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我們為自己的失足、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犯罪而懺悔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，也為世界的罪懺悔。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2.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面對真、善、美、聖的理想，我們很易生出</a:t>
            </a:r>
            <a:r>
              <a:rPr lang="zh-TW" altLang="zh-HK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無能為力</a:t>
            </a:r>
            <a:r>
              <a:rPr lang="zh-TW" altLang="zh-HK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的感覺。我們都有類似保祿宗徒的經驗：</a:t>
            </a:r>
          </a:p>
        </p:txBody>
      </p:sp>
    </p:spTree>
    <p:extLst>
      <p:ext uri="{BB962C8B-B14F-4D97-AF65-F5344CB8AC3E}">
        <p14:creationId xmlns:p14="http://schemas.microsoft.com/office/powerpoint/2010/main" val="2764665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49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zh-HK" sz="3200" dirty="0">
                <a:ea typeface="華康粗黑體" panose="020B0709000000000000" pitchFamily="49" charset="-120"/>
              </a:rPr>
              <a:t>「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願意的善，我不去行；而我所不願意的惡，我卻去作。</a:t>
            </a:r>
            <a:r>
              <a:rPr lang="zh-TW" altLang="zh-HK" sz="3200" dirty="0">
                <a:ea typeface="華康粗黑體" panose="020B0709000000000000" pitchFamily="49" charset="-120"/>
              </a:rPr>
              <a:t>」</a:t>
            </a:r>
            <a:r>
              <a:rPr lang="en-US" altLang="zh-TW" sz="2800" dirty="0">
                <a:ea typeface="華康粗黑體" panose="020B0709000000000000" pitchFamily="49" charset="-120"/>
              </a:rPr>
              <a:t>(</a:t>
            </a:r>
            <a:r>
              <a:rPr lang="zh-TW" altLang="zh-HK" sz="2800" dirty="0">
                <a:ea typeface="華康粗黑體" panose="020B0709000000000000" pitchFamily="49" charset="-120"/>
              </a:rPr>
              <a:t>羅</a:t>
            </a:r>
            <a:r>
              <a:rPr lang="en-US" altLang="zh-HK" sz="2800" dirty="0">
                <a:ea typeface="華康粗黑體" panose="020B0709000000000000" pitchFamily="49" charset="-120"/>
              </a:rPr>
              <a:t>7:15,19</a:t>
            </a:r>
            <a:r>
              <a:rPr lang="en-US" altLang="zh-TW" sz="2800" dirty="0">
                <a:ea typeface="華康粗黑體" panose="020B0709000000000000" pitchFamily="49" charset="-120"/>
              </a:rPr>
              <a:t>) </a:t>
            </a:r>
            <a:r>
              <a:rPr lang="zh-TW" altLang="zh-HK" sz="3200" dirty="0">
                <a:ea typeface="華康粗黑體" panose="020B0709000000000000" pitchFamily="49" charset="-120"/>
              </a:rPr>
              <a:t>這都是值得我們悔罪的理由。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</a:rPr>
              <a:t>  3.</a:t>
            </a:r>
            <a:r>
              <a:rPr lang="zh-TW" altLang="zh-HK" sz="3200" dirty="0">
                <a:ea typeface="華康粗黑體" panose="020B0709000000000000" pitchFamily="49" charset="-120"/>
              </a:rPr>
              <a:t>我們都有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墮落的傾向</a:t>
            </a:r>
            <a:r>
              <a:rPr lang="zh-TW" altLang="zh-HK" sz="3200" dirty="0">
                <a:ea typeface="華康粗黑體" panose="020B0709000000000000" pitchFamily="49" charset="-120"/>
              </a:rPr>
              <a:t>，有時甚至會覺得自己很「卑鄙」。所以我們的悔罪，與其說是為了某個罪而懺悔，倒不如說是為了我們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混身都是罪而懺悔</a:t>
            </a:r>
            <a:r>
              <a:rPr lang="zh-TW" altLang="zh-HK" sz="3200" dirty="0">
                <a:ea typeface="華康粗黑體" panose="020B0709000000000000" pitchFamily="49" charset="-120"/>
              </a:rPr>
              <a:t>，來得更貼切。這種悔罪其實是包含了對自己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真我的全面認識</a:t>
            </a:r>
            <a:r>
              <a:rPr lang="zh-TW" altLang="zh-HK" sz="3200" dirty="0">
                <a:ea typeface="華康粗黑體" panose="020B0709000000000000" pitchFamily="49" charset="-120"/>
              </a:rPr>
              <a:t>，和對天主仁慈的全然信靠。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四、代禱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ea typeface="華康粗黑體" panose="020B0709000000000000" pitchFamily="49" charset="-120"/>
              </a:rPr>
              <a:t>  代禱不是單念一些經文，而是基於對主的信賴，和對人、對世界的關懷。</a:t>
            </a:r>
          </a:p>
          <a:p>
            <a:pPr algn="just" hangingPunct="0">
              <a:lnSpc>
                <a:spcPts val="4000"/>
              </a:lnSpc>
              <a:spcBef>
                <a:spcPts val="200"/>
              </a:spcBef>
              <a:spcAft>
                <a:spcPts val="200"/>
              </a:spcAft>
            </a:pPr>
            <a:r>
              <a:rPr lang="zh-TW" altLang="en-US" sz="3200" dirty="0">
                <a:solidFill>
                  <a:srgbClr val="0000FF"/>
                </a:solidFill>
                <a:ea typeface="華康粗黑體" panose="020B0709000000000000" pitchFamily="49" charset="-120"/>
              </a:rPr>
              <a:t>  代禱也可包含下列各點：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ea typeface="華康粗黑體" panose="020B0709000000000000" pitchFamily="49" charset="-120"/>
              </a:rPr>
              <a:t>  </a:t>
            </a:r>
            <a:r>
              <a:rPr lang="en-US" altLang="zh-TW" sz="3200" dirty="0">
                <a:ea typeface="華康粗黑體" panose="020B0709000000000000" pitchFamily="49" charset="-120"/>
              </a:rPr>
              <a:t>1.</a:t>
            </a:r>
            <a:r>
              <a:rPr lang="zh-TW" altLang="en-US" sz="3200" dirty="0">
                <a:ea typeface="華康粗黑體" panose="020B0709000000000000" pitchFamily="49" charset="-120"/>
              </a:rPr>
              <a:t>為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</a:rPr>
              <a:t>所愛的人、所關心的事</a:t>
            </a:r>
            <a:r>
              <a:rPr lang="zh-TW" altLang="en-US" sz="3200" dirty="0">
                <a:ea typeface="華康粗黑體" panose="020B0709000000000000" pitchFamily="49" charset="-120"/>
              </a:rPr>
              <a:t>代禱。代禱內容很廣</a:t>
            </a:r>
            <a:endParaRPr lang="zh-TW" altLang="zh-HK" sz="3200" dirty="0"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1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泛，彌撒中的信友禱文一般至少有四方面：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為世界、為教會、為弱小者、為自己團體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。更具體點說，代禱的對象可包括：社會領袖、教宗、主教、神職人員、病人、難民、教師、工人、老人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……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關心世界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：一個肯為世界代禱的人，首先應是一個關心世界、認識世界的人。這樣，他為世界的代禱，便變成了他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內心關愛之情的外溢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3.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悲天憫人、民胞物與的胸襟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，或者先天下之憂而憂、後天下之樂而樂的抱負，也是代禱的必要條件。我們有一副慈悲的心腸，發生在他人身上的種種，自己也會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感同身受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4.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基督徒應向別人開放，並擁有一種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社會的責任感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，及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歷史的承擔感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。我們深愛著別人，也迫切渴</a:t>
            </a:r>
            <a:endParaRPr lang="zh-TW" altLang="zh-HK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090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797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求某些不當的事件能被重新納入正軌。這種渴望，就是代禱的基礎。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五、祈禱與生活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祈禱與生活相輔相成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「祈禱是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生活的流露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；生活是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祈禱的實踐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。」真正的祈禱必須口誦心維。所以「是」甚麼人，才作甚麼樣的祈禱。反過來說，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真誠的祈禱也會漸漸催迫人去實踐祈禱的內容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。例如：如果我愛鄰人，視別人如兄弟姊妹，我才可以自然地、毫不勉強地在念天主經時向上主說：「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『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』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的天父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……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」又只要人肯真心祈禱，那麼，祈禱的內容遲早會有一日在他身上實現，使他漸漸把別人當作兄弟姊妹，以便毫無愧色地稱上主為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『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</a:t>
            </a:r>
            <a:r>
              <a:rPr lang="en-US" altLang="zh-TW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』</a:t>
            </a: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的天父。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hangingPunct="0">
              <a:lnSpc>
                <a:spcPts val="4000"/>
              </a:lnSpc>
            </a:pPr>
            <a:endParaRPr lang="zh-TW" altLang="zh-HK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227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祈禱使人由內轉變</a:t>
            </a:r>
          </a:p>
          <a:p>
            <a:pPr algn="just" hangingPunct="0">
              <a:lnSpc>
                <a:spcPts val="42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真正的祈禱必須是自發的。如果一個人在上主面前懺悔，那是他自覺到自己的軟弱和無能；如果他決心定改，那絕非是有人強迫他認錯；如果他真心為別人祈福，他是由心底裡愛人。所以祈禱本身就是一種「情」的流露、「情」的訓練。</a:t>
            </a:r>
          </a:p>
          <a:p>
            <a:pPr algn="just" hangingPunct="0">
              <a:lnSpc>
                <a:spcPts val="55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祈禱鍛煉意志</a:t>
            </a:r>
          </a:p>
          <a:p>
            <a:pPr algn="just" hangingPunct="0">
              <a:lnSpc>
                <a:spcPts val="42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每一次祈禱，都是人在上主面前的莊嚴許諾和誓願。不斷的祈禱其實就是不斷的許諾、不斷的定志。在這意義下，祈禱可以使人意志漸趨堅定，終至於迸發出行動的火花。</a:t>
            </a:r>
          </a:p>
        </p:txBody>
      </p:sp>
    </p:spTree>
    <p:extLst>
      <p:ext uri="{BB962C8B-B14F-4D97-AF65-F5344CB8AC3E}">
        <p14:creationId xmlns:p14="http://schemas.microsoft.com/office/powerpoint/2010/main" val="2968040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4.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祈禱助人「慎獨」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熱心祈禱的人，無時無刻不相信神的鑒臨，一個以神為中心的人，不但相信要向「他」交代，並且有一天還要在他面前清算自己一生行為的「帳目」。這種人不必父母、師長或員警的監視，自然便能夠自律；即使在隱密處也能夠「慎獨」，「不欺暗室」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5.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祈禱有助改善人際關係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如果我們是忠實的信徒，我們都知道要愛仇，為仇人祈禱；要寬恕，為自己不喜歡的人祈禱；要善盡家庭一分子的責任，為家庭祈禱。這樣，我們便能培養寬恕，負起家庭責任，和不嫉妒的美德，我們的利他心也會因此加強。</a:t>
            </a:r>
          </a:p>
        </p:txBody>
      </p:sp>
    </p:spTree>
    <p:extLst>
      <p:ext uri="{BB962C8B-B14F-4D97-AF65-F5344CB8AC3E}">
        <p14:creationId xmlns:p14="http://schemas.microsoft.com/office/powerpoint/2010/main" val="8125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10791" y="1205345"/>
            <a:ext cx="4707082" cy="139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34146" y="2001838"/>
            <a:ext cx="533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感恩是我生命的基調</a:t>
            </a:r>
            <a:endParaRPr lang="zh-HK" altLang="en-US" sz="4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34146" y="3159488"/>
            <a:ext cx="479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b="1" dirty="0"/>
              <a:t>求恩是我生活的信靠</a:t>
            </a:r>
          </a:p>
        </p:txBody>
      </p:sp>
    </p:spTree>
    <p:extLst>
      <p:ext uri="{BB962C8B-B14F-4D97-AF65-F5344CB8AC3E}">
        <p14:creationId xmlns:p14="http://schemas.microsoft.com/office/powerpoint/2010/main" val="13621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69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2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6.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祈禱創造共融的團體</a:t>
            </a:r>
          </a:p>
          <a:p>
            <a:pPr hangingPunct="0">
              <a:lnSpc>
                <a:spcPts val="43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印度的德肋撒修女說：「祈禱之家，上和下睦」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(A family that pray together, stay together.)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時常一起祈禱的團體，也會成為共融友愛的團體。因為維持這個團體生命的，正是那全能大力、永恆不變的上主。</a:t>
            </a:r>
          </a:p>
          <a:p>
            <a:pPr hangingPunct="0">
              <a:lnSpc>
                <a:spcPts val="43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Arial" panose="020B0604020202020204" pitchFamily="34" charset="0"/>
              </a:rPr>
              <a:t>7.</a:t>
            </a:r>
            <a:r>
              <a:rPr lang="zh-TW" altLang="en-US" sz="32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Arial" panose="020B0604020202020204" pitchFamily="34" charset="0"/>
              </a:rPr>
              <a:t>祈禱使人跳出自我</a:t>
            </a:r>
          </a:p>
          <a:p>
            <a:pPr hangingPunct="0">
              <a:lnSpc>
                <a:spcPts val="43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柏拉圖認為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人最大的罪是「自我中心」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，個人是自私自利，團體是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集體自私</a:t>
            </a:r>
            <a:r>
              <a:rPr lang="en-US" altLang="zh-TW" sz="28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如</a:t>
            </a:r>
            <a:r>
              <a:rPr lang="en-US" altLang="zh-TW" sz="28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XX</a:t>
            </a:r>
            <a:r>
              <a:rPr lang="zh-TW" altLang="en-US" sz="28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優先</a:t>
            </a:r>
            <a:r>
              <a:rPr lang="en-US" altLang="zh-TW" sz="28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。祈禱以神為中心，人只占第二位。人跳出自我時，他不但能「見到」神，還能見到在自己周圍，有許多和自己同樣平等、同樣有人性尊嚴和權利的兄弟姊妹。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8.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祈禱恢復人的主動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心理學家佛洛姆 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(E. Fromm)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說：許多人認為自己的行為是一種「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主動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」的活動 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(Action)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，其實大部分人的行為不過是「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被動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 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(Passion)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而已。真的，人的行為受到很多限制，大多是身不由己的，什麼時候吃飯睡覺、如何與人周旋，或看甚麼電視等等，幾乎都是一些「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身不由己的反應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」，我們有時連停下來想一想「為甚麼我要這樣作」的機會都沒有。在祈禱中，人要面對上主，並在上主內面對自我。他要由一連串的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被動引力中掙脫出來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，尋回自我和那屬於自我的寶貴自由。他要窮究生命的意義，瞭解工作的目的，知道自己正在作甚麼。這便是祈禱。</a:t>
            </a:r>
          </a:p>
        </p:txBody>
      </p:sp>
    </p:spTree>
    <p:extLst>
      <p:ext uri="{BB962C8B-B14F-4D97-AF65-F5344CB8AC3E}">
        <p14:creationId xmlns:p14="http://schemas.microsoft.com/office/powerpoint/2010/main" val="748157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六、祈禱能改變現狀嗎？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如果天主願意，他當然能改變現狀，但天主通常只是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間接介入人類的歷史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，他要人去和他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合作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。所以祈禱通常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並不直接改變現狀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。但祈禱能直接改變人和人的心，特別便人心平氣和、減少私欲偏情的束縛；而這樣的一個「自由人」、無偏私的人，對自己和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對上主充滿信心的人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，則是改變現狀的最強動力。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七、祈禱的姿態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祈禱一定要有良好的身心準備。保持身心輕鬆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深呼吸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閉上眼睛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排除雜念等，都是祈禱的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良好狀態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。坐著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跪著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站著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雙手合什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高舉雙手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弟前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2:8),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伸開雙手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俯首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叩首至地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瑪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26:39)</a:t>
            </a:r>
            <a:r>
              <a:rPr lang="en-US" altLang="zh-HK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…</a:t>
            </a:r>
            <a:r>
              <a:rPr lang="zh-HK" altLang="en-US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都是好的祈禱姿態。</a:t>
            </a:r>
            <a:endParaRPr lang="zh-TW" altLang="en-US" sz="28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3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7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但祈禱一定要表裡一致，身心統一，切勿好象耶穌所說的：「這民族用咀唇尊敬我，他們的心卻是遠離我。」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瑪</a:t>
            </a:r>
            <a:r>
              <a:rPr lang="en-US" altLang="zh-TW" sz="28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15:8)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/>
              <a:t>------------------------------------------------------------------------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子疾病，子路請禱。子曰：「有諸？」子路對曰：「有之。」子曰：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丘之禱久矣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。」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王孫賈問曰：「</a:t>
            </a: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與其媚于奧，甯媚於灶</a:t>
            </a: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』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，何謂也？」子曰：「不然；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獲罪於天，無所禱也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。」</a:t>
            </a:r>
          </a:p>
          <a:p>
            <a:pPr algn="just" hangingPunct="0">
              <a:lnSpc>
                <a:spcPts val="3900"/>
              </a:lnSpc>
              <a:spcBef>
                <a:spcPts val="600"/>
              </a:spcBef>
            </a:pPr>
            <a:r>
              <a:rPr lang="zh-TW" altLang="en-US" sz="30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孔子熱愛生命，一生為發揚人性的光輝而奮鬥。</a:t>
            </a: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他信神，但他是為了提升生命而信</a:t>
            </a:r>
            <a:r>
              <a:rPr lang="zh-TW" altLang="en-US" sz="30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。所以他認為自己一生都在按天道而行，亦即一生都在祈禱；他並不需要在有病時才祈禱。他也認為人必須</a:t>
            </a: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修己以邀天福</a:t>
            </a:r>
            <a:r>
              <a:rPr lang="zh-TW" altLang="en-US" sz="30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，否則，</a:t>
            </a:r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得罪了上天，祈禱也沒有用</a:t>
            </a:r>
            <a:r>
              <a:rPr lang="zh-TW" altLang="en-US" sz="30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66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80855" y="480817"/>
            <a:ext cx="4530436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緩於發怒富於慈愛的造物主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是人類的父親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80855" y="2028419"/>
            <a:ext cx="4696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我知道：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我被祝福被愛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我也要祝福也要去愛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680855" y="4370716"/>
            <a:ext cx="371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愛天愛地愛人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94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2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02923" y="549326"/>
            <a:ext cx="5133109" cy="196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祂藉著我遇到的人、事、物</a:t>
            </a:r>
            <a:r>
              <a:rPr lang="en-US" altLang="zh-TW" sz="2800" b="1" dirty="0"/>
              <a:t>......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造就今天的我，實在是無數人的付出和貢獻！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52279" y="292395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b="1" dirty="0"/>
              <a:t>因此我提醒自己</a:t>
            </a:r>
            <a:r>
              <a:rPr lang="en-US" altLang="zh-HK" sz="2800" b="1" dirty="0"/>
              <a:t>:</a:t>
            </a:r>
            <a:endParaRPr lang="zh-HK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25016" y="3798986"/>
            <a:ext cx="4888924" cy="196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我本一無所有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不要忘記我現在的所是和所有</a:t>
            </a:r>
            <a:endParaRPr lang="en-US" altLang="zh-TW" sz="2800" b="1" dirty="0"/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都是上主的恩賜</a:t>
            </a:r>
          </a:p>
        </p:txBody>
      </p:sp>
    </p:spTree>
    <p:extLst>
      <p:ext uri="{BB962C8B-B14F-4D97-AF65-F5344CB8AC3E}">
        <p14:creationId xmlns:p14="http://schemas.microsoft.com/office/powerpoint/2010/main" val="7202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06809" y="2152630"/>
            <a:ext cx="5527963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我是有限的，需要上主的恩賜，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需要服從信靠我們在天的大父。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02827" y="4672904"/>
            <a:ext cx="5431945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我信天主愛我多過我愛自己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祂比我更清楚我真正的需要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58799" y="854616"/>
            <a:ext cx="3210791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我不可自大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我不要自視過高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84740" y="4029809"/>
            <a:ext cx="17872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因為 </a:t>
            </a:r>
            <a:r>
              <a:rPr lang="en-US" altLang="zh-TW" sz="2800" b="1" dirty="0"/>
              <a:t>:</a:t>
            </a:r>
            <a:endParaRPr lang="zh-TW" altLang="en-US" sz="2800" b="1" dirty="0"/>
          </a:p>
          <a:p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06809" y="308313"/>
            <a:ext cx="19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所以</a:t>
            </a:r>
            <a:r>
              <a:rPr lang="en-US" altLang="zh-TW" sz="2800" b="1" dirty="0"/>
              <a:t>:</a:t>
            </a:r>
            <a:endParaRPr lang="zh-TW" altLang="en-US" sz="2800" b="1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53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30136" y="856419"/>
            <a:ext cx="6328064" cy="454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隨著歲月的增長，人生經歷的加深，我漸漸領悟到，無論是先天的資質與姿色；抑或後天的栽培以至成功，都絕非我一己之力可達！反之，除了自己的努力，卻是上主白白的賜與，父母祖先的辛勤教養，學校的悉心培育，社會和環境的配合</a:t>
            </a:r>
            <a:r>
              <a:rPr lang="en-US" altLang="zh-TW" sz="2800" b="1" dirty="0"/>
              <a:t>……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278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63"/>
            <a:ext cx="9152594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227521" y="966493"/>
            <a:ext cx="2805546" cy="105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dirty="0"/>
              <a:t>《 </a:t>
            </a:r>
            <a:r>
              <a:rPr lang="zh-TW" altLang="en-US" sz="1800" dirty="0"/>
              <a:t>正視</a:t>
            </a:r>
            <a:r>
              <a:rPr lang="en-US" altLang="zh-TW" sz="1800" dirty="0"/>
              <a:t>P147》</a:t>
            </a:r>
            <a:r>
              <a:rPr lang="zh-TW" altLang="en-US" sz="1800" dirty="0"/>
              <a:t>第</a:t>
            </a:r>
            <a:r>
              <a:rPr lang="en-US" altLang="zh-TW" sz="1800" dirty="0"/>
              <a:t>4</a:t>
            </a:r>
            <a:r>
              <a:rPr lang="zh-TW" altLang="en-US" sz="1800" dirty="0"/>
              <a:t>點</a:t>
            </a:r>
            <a:br>
              <a:rPr lang="zh-TW" altLang="en-US" sz="1800" dirty="0"/>
            </a:br>
            <a:endParaRPr lang="zh-HK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649682" y="2217043"/>
            <a:ext cx="5351318" cy="260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/>
              <a:t>我能夠衷心接納我的家庭、國家、民族、自我、膚色、文化、性別、高矮、肥瘦、我過去的歷史、經驗和遭遇。</a:t>
            </a:r>
          </a:p>
        </p:txBody>
      </p:sp>
    </p:spTree>
    <p:extLst>
      <p:ext uri="{BB962C8B-B14F-4D97-AF65-F5344CB8AC3E}">
        <p14:creationId xmlns:p14="http://schemas.microsoft.com/office/powerpoint/2010/main" val="4070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給我的好麻吉">
  <a:themeElements>
    <a:clrScheme name="給我的好麻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給我的好麻吉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給我的好麻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給我的好麻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給我的好麻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給我的好麻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給我的好麻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給我的好麻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給我的好麻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3275</Words>
  <Application>Microsoft Office PowerPoint</Application>
  <PresentationFormat>如螢幕大小 (4:3)</PresentationFormat>
  <Paragraphs>159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華康粗黑體</vt:lpstr>
      <vt:lpstr>華康黑體(P)-GB5</vt:lpstr>
      <vt:lpstr>華康儷楷書(P)</vt:lpstr>
      <vt:lpstr>新細明體</vt:lpstr>
      <vt:lpstr>Arial</vt:lpstr>
      <vt:lpstr>Calibri</vt:lpstr>
      <vt:lpstr>Office 佈景主題</vt:lpstr>
      <vt:lpstr>給我的好麻吉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我用心祈禱  天主終於感動了…   </vt:lpstr>
      <vt:lpstr>我說要我所有的朋友們……</vt:lpstr>
      <vt:lpstr>天主說行…… </vt:lpstr>
      <vt:lpstr>我說好              星期一              到星期七 </vt:lpstr>
      <vt:lpstr>天主說 </vt:lpstr>
      <vt:lpstr>我說…好 </vt:lpstr>
      <vt:lpstr>天主說不行</vt:lpstr>
      <vt:lpstr>我說……</vt:lpstr>
      <vt:lpstr>天主說不行……                   只能兩天 </vt:lpstr>
      <vt:lpstr>我說……好</vt:lpstr>
      <vt:lpstr>天主又說不行  只能一天</vt:lpstr>
      <vt:lpstr>我說……好     在我活著的每一天 </vt:lpstr>
      <vt:lpstr>最後天主笑了       我也笑了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Jeanne</dc:creator>
  <cp:lastModifiedBy>user</cp:lastModifiedBy>
  <cp:revision>20</cp:revision>
  <dcterms:created xsi:type="dcterms:W3CDTF">2018-01-26T04:37:46Z</dcterms:created>
  <dcterms:modified xsi:type="dcterms:W3CDTF">2024-01-09T04:09:41Z</dcterms:modified>
</cp:coreProperties>
</file>