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990033"/>
    <a:srgbClr val="003366"/>
    <a:srgbClr val="66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A196D2-AC02-4F3D-9873-BF16EEF5A3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CC8889-FFDB-4F86-BB06-F130E8012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7C5D95-FBAB-44B8-9A95-0D254CB163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A3515-21BC-4562-B8A2-FEA9B2D00E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7026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1E1AE0-3CBB-4EB1-9632-13FB2CFCD6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5568A6-A6FF-411C-95B2-ECCCD2146F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35D425-649B-4880-AA79-A738CDA5C6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0927B-56DC-4647-9655-6E50759384B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839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828987-28C8-4E68-8290-BEB3340DE8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6FEE6D-23D3-4A4B-82E9-63B291284E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022F85-2F23-4992-A0D2-56C68A2705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7055B-BC5D-437B-B8D0-DD3357595C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576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7D4D1E-8158-414A-B98F-AA81803BE3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990376-466F-41C9-B358-404D38613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AF90B7-1341-4AAB-9CF8-5FD4452FD8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97085-F9E4-4C8D-AF07-A35EC7D9BF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2425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6A3B71-5852-4F42-8B63-01859149A1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76F171-963C-42E6-8887-F387577D7A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ECA6E6-C3A5-4D56-94BB-18FD1CA59C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048D3-09C2-4540-BE7B-CCBBADED67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2262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6E75BF-0356-4387-B0A3-D0361D1350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8BEF92-C8FB-45A6-9F6F-7C7CC17061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667932-F84E-439E-AE52-190AE221A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11F3D-7884-40E8-B349-48F04E4FF4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468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02C4C20-0A36-4F82-83AE-5441087F44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4FB3A91-A501-47C9-AB56-856B89C898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2D4ED55-5579-476F-9110-D6FA022209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3AABD-1BC9-4CE7-9D43-05D3780640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662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DB0F24F-175B-4FFB-BEC8-0ABA08189D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3DB330D-2788-4E49-BCAB-6B9D21B31F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F1BB2A4-BC6D-4A0D-B079-EA32C8B663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E572F-4D0B-4AA6-83E0-0A87E21C16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287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9B637EF-8C87-4E0C-B21B-19F661723B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255E283-BCFD-4D62-A241-938C743578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59C3179-0CBC-4636-893F-AB77DFB211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643BE-A2A6-46CB-9DD9-827B71EDB1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084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94FB21-0A68-48F4-9FF3-428BE768C4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1CFCAA-A7CF-4800-8936-BFDBC32650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912C18-25ED-47D4-9F9B-76F43B8F2C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1D8E0-CC54-402C-838B-DA2908BB72E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359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8DC153-380F-47CD-B12A-FECCF337E0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D97BA1-1CE8-47D9-81F8-142B778DE6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07652E-895B-4C51-ABFB-952C7D7AFF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5FC39-F9AB-4569-BEB8-5B8F9AFC0C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390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56C8D89-59CC-4EA1-B1B9-EEAACFE17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4CC9808-15B5-49E3-8140-806567F2BA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2F79D9D-E9BB-4BE5-85CF-3A6AE6A045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428A1BC-034F-4A02-81E7-7DE41EFE76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597780A-90E9-400A-91B8-CA14676814B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50DEBA-EBFE-49C1-847D-93998CC818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1E608EC4-6118-446A-9855-51C9A89D364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784975"/>
          </a:xfrm>
        </p:spPr>
        <p:txBody>
          <a:bodyPr/>
          <a:lstStyle/>
          <a:p>
            <a:pPr eaLnBrk="1" hangingPunct="1">
              <a:lnSpc>
                <a:spcPts val="6000"/>
              </a:lnSpc>
              <a:spcAft>
                <a:spcPct val="5000"/>
              </a:spcAft>
              <a:defRPr/>
            </a:pPr>
            <a:r>
              <a:rPr lang="en-US" altLang="zh-HK" sz="4000" dirty="0">
                <a:solidFill>
                  <a:srgbClr val="C00000"/>
                </a:solidFill>
                <a:ea typeface="華康粗黑體" panose="020B0709000000000000" pitchFamily="49" charset="-120"/>
              </a:rPr>
              <a:t>18.</a:t>
            </a:r>
            <a:r>
              <a:rPr lang="zh-TW" altLang="en-US" sz="4000" kern="1200" dirty="0">
                <a:solidFill>
                  <a:srgbClr val="C00000"/>
                </a:solidFill>
                <a:ea typeface="華康粗黑體" panose="020B0709000000000000" pitchFamily="49" charset="-120"/>
              </a:rPr>
              <a:t>信仰要求價值觀的改變</a:t>
            </a:r>
            <a:endParaRPr lang="zh-TW" altLang="zh-HK" sz="4000" kern="1200" dirty="0">
              <a:solidFill>
                <a:srgbClr val="C00000"/>
              </a:solidFill>
              <a:ea typeface="華康粗黑體" panose="020B0709000000000000" pitchFamily="49" charset="-120"/>
            </a:endParaRPr>
          </a:p>
          <a:p>
            <a:pPr algn="l" eaLnBrk="1" hangingPunct="1">
              <a:lnSpc>
                <a:spcPts val="4700"/>
              </a:lnSpc>
              <a:spcBef>
                <a:spcPts val="1800"/>
              </a:spcBef>
              <a:spcAft>
                <a:spcPct val="5000"/>
              </a:spcAft>
              <a:defRPr/>
            </a:pPr>
            <a:r>
              <a:rPr lang="zh-TW" alt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粗黑體" pitchFamily="49" charset="-120"/>
                <a:cs typeface="華康黑體(P)-GB5" pitchFamily="34" charset="-120"/>
              </a:rPr>
              <a:t>                        </a:t>
            </a:r>
            <a:r>
              <a:rPr lang="zh-TW" altLang="en-US" sz="36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粗黑體" pitchFamily="49" charset="-120"/>
                <a:cs typeface="華康黑體(P)-GB5" pitchFamily="34" charset="-120"/>
              </a:rPr>
              <a:t>基督宣講的核心</a:t>
            </a:r>
          </a:p>
          <a:p>
            <a:pPr algn="l" eaLnBrk="1" hangingPunct="1">
              <a:lnSpc>
                <a:spcPts val="5300"/>
              </a:lnSpc>
              <a:spcAft>
                <a:spcPct val="5000"/>
              </a:spcAft>
              <a:defRPr/>
            </a:pPr>
            <a:r>
              <a:rPr lang="zh-TW" altLang="en-US" sz="3600" b="1" dirty="0">
                <a:solidFill>
                  <a:srgbClr val="CC3300"/>
                </a:solidFill>
                <a:ea typeface="華康粗黑體" pitchFamily="49" charset="-120"/>
                <a:cs typeface="華康黑體(P)-GB5" pitchFamily="34" charset="-120"/>
              </a:rPr>
              <a:t>              </a:t>
            </a:r>
            <a:r>
              <a:rPr lang="zh-TW" altLang="en-US" sz="3600" b="1" u="sng" dirty="0">
                <a:solidFill>
                  <a:srgbClr val="CC3300"/>
                </a:solidFill>
                <a:ea typeface="華康粗黑體" pitchFamily="49" charset="-120"/>
                <a:cs typeface="華康黑體(P)-GB5" pitchFamily="34" charset="-120"/>
              </a:rPr>
              <a:t>天國</a:t>
            </a:r>
            <a:r>
              <a:rPr lang="en-US" altLang="zh-TW" sz="3600" b="1" u="sng" dirty="0">
                <a:solidFill>
                  <a:srgbClr val="800080"/>
                </a:solidFill>
                <a:ea typeface="華康粗黑體" pitchFamily="49" charset="-120"/>
                <a:cs typeface="華康黑體(P)-GB5" pitchFamily="34" charset="-120"/>
              </a:rPr>
              <a:t>——</a:t>
            </a:r>
            <a:r>
              <a:rPr lang="zh-TW" altLang="en-US" sz="4800" b="1" u="sng" dirty="0">
                <a:solidFill>
                  <a:srgbClr val="800080"/>
                </a:solidFill>
                <a:ea typeface="華康粗黑體" pitchFamily="49" charset="-120"/>
                <a:cs typeface="華康黑體(P)-GB5" pitchFamily="34" charset="-120"/>
              </a:rPr>
              <a:t>天主</a:t>
            </a:r>
            <a:r>
              <a:rPr lang="en-US" altLang="zh-TW" sz="3600" b="1" u="sng" dirty="0">
                <a:solidFill>
                  <a:srgbClr val="800080"/>
                </a:solidFill>
                <a:ea typeface="華康粗黑體" pitchFamily="49" charset="-120"/>
                <a:cs typeface="華康黑體(P)-GB5" pitchFamily="34" charset="-120"/>
              </a:rPr>
              <a:t>——</a:t>
            </a:r>
            <a:r>
              <a:rPr lang="zh-TW" altLang="en-US" sz="3600" b="1" u="sng" dirty="0">
                <a:solidFill>
                  <a:srgbClr val="800080"/>
                </a:solidFill>
                <a:ea typeface="華康粗黑體" pitchFamily="49" charset="-120"/>
                <a:cs typeface="華康黑體(P)-GB5" pitchFamily="34" charset="-120"/>
              </a:rPr>
              <a:t>天主為王</a:t>
            </a:r>
            <a:r>
              <a:rPr lang="zh-TW" altLang="en-US" sz="3600" b="1" dirty="0">
                <a:solidFill>
                  <a:srgbClr val="800080"/>
                </a:solidFill>
                <a:ea typeface="華康粗黑體" pitchFamily="49" charset="-120"/>
                <a:cs typeface="華康黑體(P)-GB5" pitchFamily="34" charset="-120"/>
              </a:rPr>
              <a:t> </a:t>
            </a:r>
          </a:p>
          <a:p>
            <a:pPr algn="l" eaLnBrk="1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>
                <a:solidFill>
                  <a:srgbClr val="800080"/>
                </a:solidFill>
                <a:ea typeface="華康粗黑體" pitchFamily="49" charset="-120"/>
                <a:cs typeface="華康黑體(P)-GB5" pitchFamily="34" charset="-120"/>
              </a:rPr>
              <a:t>    </a:t>
            </a:r>
            <a:r>
              <a:rPr lang="zh-TW" altLang="en-US" sz="2400" dirty="0">
                <a:solidFill>
                  <a:srgbClr val="800080"/>
                </a:solidFill>
                <a:ea typeface="華康粗黑體" pitchFamily="49" charset="-120"/>
                <a:cs typeface="華康黑體(P)-GB5" pitchFamily="34" charset="-120"/>
              </a:rPr>
              <a:t> </a:t>
            </a:r>
            <a:r>
              <a:rPr lang="en-US" altLang="zh-TW" sz="2400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奴才對主人</a:t>
            </a:r>
            <a:r>
              <a:rPr lang="en-US" altLang="zh-TW" sz="2400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)</a:t>
            </a:r>
            <a:r>
              <a:rPr lang="en-US" altLang="zh-TW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 Master, your will is my command</a:t>
            </a:r>
            <a:r>
              <a:rPr lang="zh-TW" altLang="en-US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  </a:t>
            </a:r>
            <a:br>
              <a:rPr lang="en-US" altLang="zh-TW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</a:br>
            <a:r>
              <a:rPr lang="en-US" altLang="zh-TW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   </a:t>
            </a:r>
            <a:r>
              <a:rPr lang="zh-TW" altLang="en-US" dirty="0">
                <a:ea typeface="華康粗黑體" pitchFamily="49" charset="-120"/>
                <a:cs typeface="華康黑體(P)-GB5" pitchFamily="34" charset="-120"/>
              </a:rPr>
              <a:t>  </a:t>
            </a:r>
            <a:r>
              <a:rPr lang="en-US" altLang="zh-TW" sz="2400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(</a:t>
            </a:r>
            <a:r>
              <a:rPr lang="zh-TW" altLang="en-US" sz="2400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對天主</a:t>
            </a:r>
            <a:r>
              <a:rPr lang="en-US" altLang="zh-TW" sz="2400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)</a:t>
            </a:r>
            <a:r>
              <a:rPr lang="en-US" altLang="zh-TW" sz="2400" dirty="0">
                <a:ea typeface="華康粗黑體" pitchFamily="49" charset="-120"/>
                <a:cs typeface="華康黑體(P)-GB5" pitchFamily="34" charset="-120"/>
              </a:rPr>
              <a:t> </a:t>
            </a:r>
            <a:r>
              <a:rPr lang="zh-TW" altLang="en-US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爾旨承行於地；</a:t>
            </a:r>
            <a:r>
              <a:rPr lang="en-US" altLang="zh-TW" sz="2400" dirty="0">
                <a:solidFill>
                  <a:srgbClr val="990033"/>
                </a:solidFill>
                <a:ea typeface="華康粗黑體" pitchFamily="49" charset="-120"/>
                <a:cs typeface="華康黑體(P)-GB5" pitchFamily="34" charset="-120"/>
              </a:rPr>
              <a:t>(</a:t>
            </a:r>
            <a:r>
              <a:rPr lang="zh-TW" altLang="en-US" sz="2400" dirty="0">
                <a:solidFill>
                  <a:srgbClr val="990033"/>
                </a:solidFill>
                <a:ea typeface="華康粗黑體" pitchFamily="49" charset="-120"/>
                <a:cs typeface="華康黑體(P)-GB5" pitchFamily="34" charset="-120"/>
              </a:rPr>
              <a:t>孝敬父母</a:t>
            </a:r>
            <a:r>
              <a:rPr lang="en-US" altLang="zh-TW" sz="2400" dirty="0">
                <a:solidFill>
                  <a:srgbClr val="990033"/>
                </a:solidFill>
                <a:ea typeface="華康粗黑體" pitchFamily="49" charset="-120"/>
                <a:cs typeface="華康黑體(P)-GB5" pitchFamily="34" charset="-120"/>
              </a:rPr>
              <a:t>) </a:t>
            </a:r>
            <a:r>
              <a:rPr lang="zh-TW" altLang="en-US" dirty="0">
                <a:solidFill>
                  <a:srgbClr val="990033"/>
                </a:solidFill>
                <a:ea typeface="華康粗黑體" pitchFamily="49" charset="-120"/>
                <a:cs typeface="華康黑體(P)-GB5" pitchFamily="34" charset="-120"/>
              </a:rPr>
              <a:t>先意承志</a:t>
            </a:r>
          </a:p>
          <a:p>
            <a:pPr algn="l" eaLnBrk="1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>
                <a:ea typeface="華康粗黑體" pitchFamily="49" charset="-120"/>
                <a:cs typeface="華康黑體(P)-GB5" pitchFamily="34" charset="-120"/>
              </a:rPr>
              <a:t>             </a:t>
            </a:r>
            <a:r>
              <a:rPr lang="zh-TW" altLang="en-US" dirty="0">
                <a:solidFill>
                  <a:srgbClr val="660033"/>
                </a:solidFill>
                <a:ea typeface="華康粗黑體" pitchFamily="49" charset="-120"/>
                <a:cs typeface="華康黑體(P)-GB5" pitchFamily="34" charset="-120"/>
              </a:rPr>
              <a:t>耶穌山園祈禱</a:t>
            </a:r>
            <a:r>
              <a:rPr lang="en-US" altLang="zh-TW" dirty="0">
                <a:solidFill>
                  <a:srgbClr val="660033"/>
                </a:solidFill>
                <a:ea typeface="華康粗黑體" pitchFamily="49" charset="-120"/>
                <a:cs typeface="華康黑體(P)-GB5" pitchFamily="34" charset="-120"/>
              </a:rPr>
              <a:t>(</a:t>
            </a:r>
            <a:r>
              <a:rPr lang="zh-TW" altLang="en-US" dirty="0">
                <a:solidFill>
                  <a:srgbClr val="660033"/>
                </a:solidFill>
                <a:ea typeface="華康粗黑體" pitchFamily="49" charset="-120"/>
                <a:cs typeface="華康黑體(P)-GB5" pitchFamily="34" charset="-120"/>
              </a:rPr>
              <a:t>不要按我的意思</a:t>
            </a:r>
            <a:r>
              <a:rPr lang="en-US" altLang="zh-TW" dirty="0">
                <a:solidFill>
                  <a:srgbClr val="660033"/>
                </a:solidFill>
                <a:ea typeface="華康粗黑體" pitchFamily="49" charset="-120"/>
                <a:cs typeface="華康黑體(P)-GB5" pitchFamily="34" charset="-120"/>
              </a:rPr>
              <a:t>) </a:t>
            </a:r>
            <a:endParaRPr lang="en-US" altLang="zh-TW" dirty="0">
              <a:solidFill>
                <a:srgbClr val="339933"/>
              </a:solidFill>
              <a:ea typeface="華康粗黑體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       聖母的 </a:t>
            </a:r>
            <a:r>
              <a:rPr lang="en-US" altLang="zh-TW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FIAT</a:t>
            </a:r>
            <a:r>
              <a:rPr lang="en-US" altLang="zh-TW" sz="2800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 (</a:t>
            </a:r>
            <a:r>
              <a:rPr lang="zh-TW" altLang="en-US" sz="2800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爾旨承行</a:t>
            </a:r>
            <a:r>
              <a:rPr lang="en-US" altLang="zh-TW" sz="2800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)</a:t>
            </a:r>
            <a:r>
              <a:rPr lang="en-US" altLang="zh-TW" sz="2800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  <a:sym typeface="Wingdings" panose="05000000000000000000" pitchFamily="2" charset="2"/>
              </a:rPr>
              <a:t></a:t>
            </a:r>
            <a:r>
              <a:rPr lang="zh-TW" altLang="en-US" dirty="0">
                <a:solidFill>
                  <a:srgbClr val="339933"/>
                </a:solidFill>
                <a:ea typeface="華康粗黑體" pitchFamily="49" charset="-120"/>
                <a:cs typeface="華康黑體(P)-GB5" pitchFamily="34" charset="-120"/>
              </a:rPr>
              <a:t>誰是我的母親？</a:t>
            </a:r>
          </a:p>
          <a:p>
            <a:pPr algn="l" eaLnBrk="1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ea typeface="華康粗黑體" pitchFamily="49" charset="-120"/>
                <a:cs typeface="華康黑體(P)-GB5" pitchFamily="34" charset="-120"/>
              </a:rPr>
              <a:t>            </a:t>
            </a:r>
            <a:r>
              <a:rPr lang="zh-TW" altLang="en-US" dirty="0">
                <a:solidFill>
                  <a:schemeClr val="hlink"/>
                </a:solidFill>
                <a:ea typeface="華康粗黑體" pitchFamily="49" charset="-120"/>
                <a:cs typeface="華康黑體(P)-GB5" pitchFamily="34" charset="-120"/>
              </a:rPr>
              <a:t>不是說主呀主呀的人就能進天國</a:t>
            </a:r>
            <a:r>
              <a:rPr lang="zh-TW" altLang="en-US" dirty="0">
                <a:ea typeface="華康粗黑體" pitchFamily="49" charset="-120"/>
                <a:cs typeface="華康黑體(P)-GB5" pitchFamily="34" charset="-120"/>
              </a:rPr>
              <a:t>                 </a:t>
            </a:r>
            <a:endParaRPr lang="en-US" altLang="zh-TW" dirty="0">
              <a:ea typeface="華康粗黑體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>
                <a:solidFill>
                  <a:srgbClr val="CC3300"/>
                </a:solidFill>
                <a:ea typeface="華康粗黑體" pitchFamily="49" charset="-120"/>
                <a:cs typeface="華康黑體(P)-GB5" pitchFamily="34" charset="-120"/>
              </a:rPr>
              <a:t>                精神大於身份、地位、外表</a:t>
            </a:r>
          </a:p>
          <a:p>
            <a:pPr algn="l" eaLnBrk="1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>
                <a:solidFill>
                  <a:srgbClr val="800080"/>
                </a:solidFill>
                <a:ea typeface="華康粗黑體" pitchFamily="49" charset="-120"/>
                <a:cs typeface="華康黑體(P)-GB5" pitchFamily="34" charset="-120"/>
              </a:rPr>
              <a:t>        </a:t>
            </a:r>
            <a:r>
              <a:rPr lang="zh-TW" altLang="en-US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天主旨意</a:t>
            </a:r>
            <a:r>
              <a:rPr lang="en-US" altLang="zh-TW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——</a:t>
            </a:r>
            <a:r>
              <a:rPr lang="zh-TW" altLang="en-US" sz="4400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愛</a:t>
            </a:r>
            <a:r>
              <a:rPr lang="en-US" altLang="zh-TW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——</a:t>
            </a:r>
            <a:r>
              <a:rPr lang="zh-TW" altLang="en-US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分享</a:t>
            </a:r>
            <a:r>
              <a:rPr lang="en-US" altLang="zh-TW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——</a:t>
            </a:r>
            <a:r>
              <a:rPr lang="zh-TW" altLang="en-US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寬恕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副標題 2">
            <a:extLst>
              <a:ext uri="{FF2B5EF4-FFF2-40B4-BE49-F238E27FC236}">
                <a16:creationId xmlns:a16="http://schemas.microsoft.com/office/drawing/2014/main" id="{5613A58D-CA5A-4D34-AF3B-3D50CAFE0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締造和平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的人是有福的，因為他們要稱為天主的子女。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為義而受迫害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的人是有福的，因為天國是他們的。</a:t>
            </a:r>
          </a:p>
          <a:p>
            <a:pPr algn="just" eaLnBrk="1">
              <a:lnSpc>
                <a:spcPts val="4000"/>
              </a:lnSpc>
              <a:spcBef>
                <a:spcPts val="60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 </a:t>
            </a: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地鹽世光）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你們是地上的鹽，鹽若失了味，可用什麼使它再鹹呢？它再毫無用途，只好拋在外邊，任人踐踏罷了。你們是世界的光，建在山上的城，是不能隱藏的。人點燈，並不是放在斗底下，而是放在燈台上， 照耀屋中所有的人。照樣，你們的光也當在人前照耀，好使他們看見你們的善行，光耀你們在天之父。</a:t>
            </a:r>
          </a:p>
          <a:p>
            <a:pPr algn="just" eaLnBrk="1">
              <a:lnSpc>
                <a:spcPts val="4000"/>
              </a:lnSpc>
              <a:spcBef>
                <a:spcPts val="120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（成全法律）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我實在告訴你們：既使天地過去了，一撇或一劃也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決不會從法律上過去，必待一切</a:t>
            </a:r>
            <a:endParaRPr lang="zh-TW" altLang="en-US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副標題 2">
            <a:extLst>
              <a:ext uri="{FF2B5EF4-FFF2-40B4-BE49-F238E27FC236}">
                <a16:creationId xmlns:a16="http://schemas.microsoft.com/office/drawing/2014/main" id="{4367B867-5468-499C-B80C-8DF1AE8C48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完成。所以，誰若廢除這些誡命中最小的一條，也這樣教訓人，在天國裏，他將稱為最小的；但誰若實行，也這樣教訓人，這人在天國裏將稱為大的。</a:t>
            </a:r>
          </a:p>
          <a:p>
            <a:pPr algn="just">
              <a:lnSpc>
                <a:spcPts val="4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 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（修好與祭獻）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所以，你們若在祭壇前， 要獻你們的禮物時，在那裏想起你們的弟兄有什麼怨你的事，就把你們的禮物留在那裏，留在祭壇前，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先去與你的弟兄和好，然後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再來獻你的禮物。</a:t>
            </a:r>
            <a:endParaRPr lang="en-US" altLang="zh-TW">
              <a:solidFill>
                <a:srgbClr val="0000FF"/>
              </a:solidFill>
              <a:ea typeface="華康粗黑體" panose="020B0709000000000000" pitchFamily="49" charset="-120"/>
            </a:endParaRPr>
          </a:p>
          <a:p>
            <a:pPr algn="just">
              <a:lnSpc>
                <a:spcPts val="4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 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（是就說是</a:t>
            </a: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;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愛仇人</a:t>
            </a: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;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成全如天父）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你們的話當是：是就說是，非就說非；其他多餘的便是出於邪惡。你們一向聽說過：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『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以眼還眼，以牙還牙。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』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我卻對你們說：不要抵抗惡人；而且，若有人掌擊你的右頰，你把另一面也轉給他。你們一向聽說過：</a:t>
            </a:r>
            <a:endParaRPr lang="en-US" altLang="zh-TW">
              <a:solidFill>
                <a:srgbClr val="0000FF"/>
              </a:solidFill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副標題 2">
            <a:extLst>
              <a:ext uri="{FF2B5EF4-FFF2-40B4-BE49-F238E27FC236}">
                <a16:creationId xmlns:a16="http://schemas.microsoft.com/office/drawing/2014/main" id="{7519F0DC-AD3D-4764-A9BE-9FABAD8D9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『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你應愛你的近人，恨你的仇人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!』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我卻對你們說：你們當愛你們的仇人，當為迫害你們的人祈禱，好使你們成為你們在天之父的子女，因為衪使太陽上升，光照惡人，也光照善人；降雨給義人，也給不義的人。你們若只愛那愛你們的人，你們還有什麼賞報呢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? 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稅吏不是也這樣做嗎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﹖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你們若只問候你們的弟兄，你們做了什麼特別的呢？外邦人不是也這樣做嗎？所以你們應當是成全的，如同你們的天父是成全的一樣。」</a:t>
            </a:r>
          </a:p>
          <a:p>
            <a:pPr algn="just">
              <a:lnSpc>
                <a:spcPts val="4000"/>
              </a:lnSpc>
              <a:spcBef>
                <a:spcPts val="1200"/>
              </a:spcBef>
            </a:pP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 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（施捨不求人知）</a:t>
            </a:r>
          </a:p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你們應當心，不要在人前行你們的仁義，為叫他們看；若是這樣，你們在天父之前，就沒有賞報了。</a:t>
            </a:r>
            <a:endParaRPr lang="en-US" altLang="zh-TW">
              <a:solidFill>
                <a:srgbClr val="0000FF"/>
              </a:solidFill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副標題 2">
            <a:extLst>
              <a:ext uri="{FF2B5EF4-FFF2-40B4-BE49-F238E27FC236}">
                <a16:creationId xmlns:a16="http://schemas.microsoft.com/office/drawing/2014/main" id="{C6EAF2CC-C07A-4FE8-918E-2F6EF3FE1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所以</a:t>
            </a:r>
            <a:r>
              <a:rPr lang="en-US" altLang="zh-TW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當你施捨時</a:t>
            </a:r>
            <a:r>
              <a:rPr lang="en-US" altLang="zh-TW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不可在你們前面吹號，如同假善人在會堂及街市上所行的一樣，為受人們的稱讚；我實在告訴你們</a:t>
            </a:r>
            <a:r>
              <a:rPr lang="en-US" altLang="zh-TW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他們已獲得了他們的賞報。當你施捨時</a:t>
            </a:r>
            <a:r>
              <a:rPr lang="en-US" altLang="zh-TW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不要叫你左手知道你右手所行的</a:t>
            </a:r>
            <a:r>
              <a:rPr lang="en-US" altLang="zh-TW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好使你的施捨隱而不露，你的父在暗中看見</a:t>
            </a:r>
            <a:r>
              <a:rPr lang="en-US" altLang="zh-TW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必要報答你。</a:t>
            </a:r>
          </a:p>
          <a:p>
            <a:pPr algn="just">
              <a:lnSpc>
                <a:spcPts val="4000"/>
              </a:lnSpc>
              <a:spcBef>
                <a:spcPts val="1200"/>
              </a:spcBef>
            </a:pPr>
            <a:r>
              <a:rPr lang="en-US" altLang="zh-TW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 </a:t>
            </a: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HK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祈禱</a:t>
            </a: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;</a:t>
            </a:r>
            <a:r>
              <a:rPr lang="zh-HK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天主經</a:t>
            </a: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lang="zh-TW" altLang="en-US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你們祈禱時，不要嘮嘮叨叨，如同外邦人一樣，因為他們以為只要多言，便可獲得垂允。你們不要跟他們一樣，因為你們的父，在你們求祂以前，已知道你們需要什麼。所以，你們應當這樣祈禱：</a:t>
            </a:r>
          </a:p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我們在天的父！願你的名被為聖，願你的國來臨，願你的旨意承行於地，如在天上一樣！我們的日用</a:t>
            </a:r>
            <a:endParaRPr lang="en-US" altLang="zh-TW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副標題 2">
            <a:extLst>
              <a:ext uri="{FF2B5EF4-FFF2-40B4-BE49-F238E27FC236}">
                <a16:creationId xmlns:a16="http://schemas.microsoft.com/office/drawing/2014/main" id="{81876CE2-5EDB-43AE-A7A0-717EF19AD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糧，求你今天賜給我們；寬免我們的罪債，如同我們也寬免得罪我們的人；不要讓我們陷入誘惑，但救我們免於凶惡。因為你們若寬免別人的過犯，你們的天父也必寬免你們的；但你們若不寬免別人的，你們的父也必不寬免你們的過犯。</a:t>
            </a:r>
          </a:p>
          <a:p>
            <a:pPr algn="just">
              <a:lnSpc>
                <a:spcPts val="4000"/>
              </a:lnSpc>
              <a:spcBef>
                <a:spcPts val="1200"/>
              </a:spcBef>
            </a:pP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 (</a:t>
            </a:r>
            <a:r>
              <a:rPr lang="zh-HK" altLang="en-US">
                <a:solidFill>
                  <a:srgbClr val="FF0000"/>
                </a:solidFill>
                <a:ea typeface="華康粗黑體" panose="020B0709000000000000" pitchFamily="49" charset="-120"/>
              </a:rPr>
              <a:t>天上寶</a:t>
            </a: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)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你們不要在地上為自己積蓄財寶，因為在地上有蟲蛀，有銹蝕，在地上也有賊挖洞偷竊；但該在天上為自己積蓄財寶，因為那裏沒有蟲蛀，沒有銹蝕，那裏也沒有賊挖洞偷竊。因為你的財寶在那裏，你的心也必在那裏。</a:t>
            </a:r>
          </a:p>
          <a:p>
            <a:pPr algn="just">
              <a:lnSpc>
                <a:spcPts val="4000"/>
              </a:lnSpc>
              <a:spcBef>
                <a:spcPts val="1200"/>
              </a:spcBef>
            </a:pP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 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（勿判斷人）</a:t>
            </a:r>
          </a:p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你們不要判斷人，免得你們受判斷，因為你們用什</a:t>
            </a:r>
            <a:endParaRPr lang="en-US" altLang="zh-TW">
              <a:solidFill>
                <a:srgbClr val="0000FF"/>
              </a:solidFill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副標題 2">
            <a:extLst>
              <a:ext uri="{FF2B5EF4-FFF2-40B4-BE49-F238E27FC236}">
                <a16:creationId xmlns:a16="http://schemas.microsoft.com/office/drawing/2014/main" id="{C06190CA-A697-4F99-A557-0EC89892D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來判斷，你們也要受什麼判斷。你們用什麼尺度量給人，也要用什麼尺度量給你們。為什麼你只看見你兄弟眼中的木屑，而對自己眼中的大樑竟不理會呢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﹖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或者，你怎麼能對你的兄弟說：讓我把你眼中的木屑取出來， 而你眼中卻有一根大樑呢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﹖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假善人哪，先從你眼中取出大樑，然後你才看得清楚，取出你兄弟眼中的木屑。</a:t>
            </a:r>
          </a:p>
          <a:p>
            <a:pPr algn="just">
              <a:lnSpc>
                <a:spcPts val="4000"/>
              </a:lnSpc>
              <a:spcBef>
                <a:spcPts val="1200"/>
              </a:spcBef>
            </a:pP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 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（己欲立而立人）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所以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凡你們願意別人給你們做的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你們也要照樣給人做：法律和先知即在於此。</a:t>
            </a:r>
          </a:p>
          <a:p>
            <a:pPr algn="just">
              <a:lnSpc>
                <a:spcPts val="4000"/>
              </a:lnSpc>
              <a:spcBef>
                <a:spcPts val="1200"/>
              </a:spcBef>
            </a:pP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 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（不要只口頭說「主啊」）</a:t>
            </a:r>
          </a:p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zh-CN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不是凡向我說</a:t>
            </a:r>
            <a:r>
              <a:rPr lang="en-US" altLang="zh-CN">
                <a:solidFill>
                  <a:srgbClr val="0000FF"/>
                </a:solidFill>
                <a:ea typeface="華康粗黑體" panose="020B0709000000000000" pitchFamily="49" charset="-120"/>
              </a:rPr>
              <a:t>『</a:t>
            </a:r>
            <a:r>
              <a:rPr lang="zh-CN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主啊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! </a:t>
            </a:r>
            <a:r>
              <a:rPr lang="zh-CN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主啊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!</a:t>
            </a:r>
            <a:r>
              <a:rPr lang="en-US" altLang="zh-CN">
                <a:solidFill>
                  <a:srgbClr val="0000FF"/>
                </a:solidFill>
                <a:ea typeface="華康粗黑體" panose="020B0709000000000000" pitchFamily="49" charset="-120"/>
              </a:rPr>
              <a:t>』</a:t>
            </a:r>
            <a:r>
              <a:rPr lang="zh-CN" altLang="en-US">
                <a:solidFill>
                  <a:srgbClr val="0000FF"/>
                </a:solidFill>
                <a:ea typeface="華康粗黑體" panose="020B0709000000000000" pitchFamily="49" charset="-120"/>
              </a:rPr>
              <a:t>的人，就能進入天國；而是那承行我在天之父旨意的人，才能進天國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。</a:t>
            </a:r>
            <a:endParaRPr lang="en-US" altLang="zh-CN">
              <a:solidFill>
                <a:srgbClr val="0000FF"/>
              </a:solidFill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副標題 2">
            <a:extLst>
              <a:ext uri="{FF2B5EF4-FFF2-40B4-BE49-F238E27FC236}">
                <a16:creationId xmlns:a16="http://schemas.microsoft.com/office/drawing/2014/main" id="{9DA305FD-D7A1-498F-8367-2054B20425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ts val="4000"/>
              </a:lnSpc>
              <a:spcBef>
                <a:spcPct val="0"/>
              </a:spcBef>
            </a:pPr>
            <a:endParaRPr lang="en-US" altLang="zh-CN">
              <a:solidFill>
                <a:srgbClr val="0000FF"/>
              </a:solidFill>
              <a:ea typeface="華康粗黑體" panose="020B0709000000000000" pitchFamily="49" charset="-120"/>
            </a:endParaRP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zh-CN" altLang="en-US">
                <a:solidFill>
                  <a:srgbClr val="0000FF"/>
                </a:solidFill>
                <a:ea typeface="華康粗黑體" panose="020B0709000000000000" pitchFamily="49" charset="-120"/>
              </a:rPr>
              <a:t>到那一天有許多人要向我說：</a:t>
            </a:r>
            <a:r>
              <a:rPr lang="en-US" altLang="zh-CN">
                <a:solidFill>
                  <a:srgbClr val="0000FF"/>
                </a:solidFill>
                <a:ea typeface="華康粗黑體" panose="020B0709000000000000" pitchFamily="49" charset="-120"/>
              </a:rPr>
              <a:t>『</a:t>
            </a:r>
            <a:r>
              <a:rPr lang="zh-CN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主啊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! </a:t>
            </a:r>
            <a:r>
              <a:rPr lang="zh-CN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主啊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! </a:t>
            </a:r>
            <a:r>
              <a:rPr lang="zh-CN" altLang="en-US">
                <a:solidFill>
                  <a:srgbClr val="0000FF"/>
                </a:solidFill>
                <a:ea typeface="華康粗黑體" panose="020B0709000000000000" pitchFamily="49" charset="-120"/>
              </a:rPr>
              <a:t>我們不是因你的名字說過預言，因你的名字驅過魔鬼，因你的名字行過許多奇跡嗎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?</a:t>
            </a:r>
            <a:r>
              <a:rPr lang="en-US" altLang="zh-CN">
                <a:solidFill>
                  <a:srgbClr val="0000FF"/>
                </a:solidFill>
                <a:ea typeface="華康粗黑體" panose="020B0709000000000000" pitchFamily="49" charset="-120"/>
              </a:rPr>
              <a:t>』</a:t>
            </a:r>
            <a:r>
              <a:rPr lang="zh-CN" altLang="en-US">
                <a:solidFill>
                  <a:srgbClr val="0000FF"/>
                </a:solidFill>
                <a:ea typeface="華康粗黑體" panose="020B0709000000000000" pitchFamily="49" charset="-120"/>
              </a:rPr>
              <a:t>那時我必要向他們聲明說：我從來不認識你們；你們這些作惡的人，離開我吧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!</a:t>
            </a:r>
            <a:endParaRPr lang="zh-TW" altLang="en-US">
              <a:solidFill>
                <a:srgbClr val="0000FF"/>
              </a:solidFill>
              <a:ea typeface="華康粗黑體" panose="020B0709000000000000" pitchFamily="49" charset="-120"/>
            </a:endParaRP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-------------------------------------------</a:t>
            </a:r>
            <a:endParaRPr lang="zh-TW" altLang="en-US">
              <a:solidFill>
                <a:srgbClr val="0000FF"/>
              </a:solidFill>
              <a:ea typeface="華康粗黑體" panose="020B0709000000000000" pitchFamily="49" charset="-120"/>
            </a:endParaRP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※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能食淡飯者，方能嚐甘味</a:t>
            </a: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——</a:t>
            </a:r>
            <a:r>
              <a:rPr lang="zh-TW" altLang="en-US">
                <a:ea typeface="華康粗黑體" panose="020B0709000000000000" pitchFamily="49" charset="-120"/>
              </a:rPr>
              <a:t>只有神貧的人，方能享受生命的豐盛。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標題 2">
            <a:extLst>
              <a:ext uri="{FF2B5EF4-FFF2-40B4-BE49-F238E27FC236}">
                <a16:creationId xmlns:a16="http://schemas.microsoft.com/office/drawing/2014/main" id="{5B523B24-2484-4A3E-883B-5A4F93962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ts val="5500"/>
              </a:lnSpc>
            </a:pPr>
            <a:r>
              <a:rPr lang="zh-TW" altLang="en-US" sz="4000">
                <a:latin typeface="華康粗黑體" panose="020B0709000000000000" pitchFamily="49" charset="-120"/>
                <a:ea typeface="華康粗黑體" panose="020B0709000000000000" pitchFamily="49" charset="-120"/>
              </a:rPr>
              <a:t>假如教會真的是宣講「天國」</a:t>
            </a:r>
            <a:endParaRPr lang="en-US" altLang="zh-TW" sz="400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>
              <a:lnSpc>
                <a:spcPts val="5500"/>
              </a:lnSpc>
            </a:pPr>
            <a:r>
              <a:rPr lang="zh-TW" altLang="en-US" sz="4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教友就應樂於與人分享</a:t>
            </a:r>
            <a:endParaRPr lang="en-US" altLang="zh-TW" sz="40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>
              <a:lnSpc>
                <a:spcPts val="5500"/>
              </a:lnSpc>
            </a:pPr>
            <a:r>
              <a:rPr lang="zh-TW" altLang="en-US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時間</a:t>
            </a:r>
            <a:r>
              <a:rPr lang="en-US" altLang="zh-TW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金錢</a:t>
            </a:r>
            <a:r>
              <a:rPr lang="en-US" altLang="zh-TW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才能</a:t>
            </a:r>
            <a:r>
              <a:rPr lang="en-US" altLang="zh-TW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愛心</a:t>
            </a:r>
            <a:endParaRPr lang="en-US" altLang="zh-TW" sz="40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>
              <a:lnSpc>
                <a:spcPts val="5500"/>
              </a:lnSpc>
            </a:pPr>
            <a:r>
              <a:rPr lang="zh-TW" altLang="en-US" sz="4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那世界就不會再有貧富懸殊的現象</a:t>
            </a:r>
            <a:endParaRPr lang="en-US" altLang="zh-TW" sz="400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>
              <a:lnSpc>
                <a:spcPts val="5500"/>
              </a:lnSpc>
            </a:pPr>
            <a:r>
              <a:rPr lang="zh-TW" altLang="en-US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知識產權應受尊重但不應成為絕對</a:t>
            </a:r>
            <a:endParaRPr lang="en-US" altLang="zh-TW" sz="44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>
              <a:lnSpc>
                <a:spcPts val="5500"/>
              </a:lnSpc>
            </a:pPr>
            <a:r>
              <a:rPr lang="zh-TW" altLang="en-US" sz="4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父母不應以為金錢對子女最重要</a:t>
            </a:r>
            <a:endParaRPr lang="en-US" altLang="zh-TW" sz="400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>
              <a:lnSpc>
                <a:spcPts val="5500"/>
              </a:lnSpc>
            </a:pPr>
            <a:r>
              <a:rPr lang="zh-TW" altLang="en-US" sz="4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父母本身才是最重要的</a:t>
            </a:r>
            <a:r>
              <a:rPr lang="en-US" altLang="zh-TW" sz="4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en-US" altLang="zh-TW" sz="4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時間</a:t>
            </a:r>
            <a:r>
              <a:rPr lang="en-US" altLang="zh-TW" sz="4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4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愛心</a:t>
            </a:r>
            <a:r>
              <a:rPr lang="en-US" altLang="zh-TW" sz="4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lang="zh-TW" altLang="en-US" sz="400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48A1F37-84F4-4EB3-86E1-1A0ABF093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eaLnBrk="1">
              <a:lnSpc>
                <a:spcPts val="5500"/>
              </a:lnSpc>
              <a:spcBef>
                <a:spcPts val="0"/>
              </a:spcBef>
              <a:defRPr/>
            </a:pPr>
            <a:r>
              <a:rPr lang="zh-TW" altLang="en-US" sz="3600" kern="1200" spc="600" dirty="0">
                <a:solidFill>
                  <a:srgbClr val="FF0000"/>
                </a:solidFill>
                <a:ea typeface="華康粗黑體" panose="020B0709000000000000" pitchFamily="49" charset="-120"/>
              </a:rPr>
              <a:t>價值觀的改變</a:t>
            </a:r>
            <a:endParaRPr lang="zh-TW" altLang="zh-HK" sz="3600" kern="1200" spc="600" dirty="0">
              <a:solidFill>
                <a:srgbClr val="FF0000"/>
              </a:solidFill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  信仰結果是：「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基督徒因聖洗而重生，必須思想像基督、生活像基督，並以福音精神作生活的準則。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」</a:t>
            </a: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  信仰並非對抽象信條的肯定，而是思想和價值觀的徹底轉變，而導至對基督的完全皈依。基督在「山中聖訓」中清楚的點出一套與世俗截然不同的人生觀和價值觀，而「山中聖訓」的精華又集中於「真福八端」，尤其集中於「神貧」的觀念上。</a:t>
            </a:r>
          </a:p>
          <a:p>
            <a:pPr algn="just" eaLnBrk="1">
              <a:lnSpc>
                <a:spcPts val="5500"/>
              </a:lnSpc>
              <a:spcBef>
                <a:spcPts val="0"/>
              </a:spcBef>
              <a:defRPr/>
            </a:pP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一、「神貧的」或「貧窮的」是有福的</a:t>
            </a: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  路加強調的是真正的，甚至是物質生活上的貧窮；瑪竇強調的是一種神貧的精神狀態。</a:t>
            </a:r>
          </a:p>
          <a:p>
            <a:pPr algn="l">
              <a:lnSpc>
                <a:spcPts val="4000"/>
              </a:lnSpc>
              <a:spcBef>
                <a:spcPts val="0"/>
              </a:spcBef>
              <a:defRPr/>
            </a:pPr>
            <a:endParaRPr lang="zh-TW" altLang="en-US" dirty="0"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副標題 2">
            <a:extLst>
              <a:ext uri="{FF2B5EF4-FFF2-40B4-BE49-F238E27FC236}">
                <a16:creationId xmlns:a16="http://schemas.microsoft.com/office/drawing/2014/main" id="{FF78A2F7-2B8C-48E5-BECC-9DBA5FF30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貧窮或者一無所有，本身並不是一種價值，它其實可以導人向善，也可以導人向惡。也有些人會因為抵受不了貧窮，而出賣自己。但耶穌說的貧窮，卻有很深的含義，可以導人進入極高的精神生活境界。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耶穌說的神貧或貧窮是指：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1.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簡樸生活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：一種適合人性尊嚴、符合自己身份的生活。是不過量、不奢侈、拒絕無謂的浪費。這刻意的節儉，就是惜福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——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珍惜我們的福分。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2.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不貪婪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：這是指抗拒物質的誘惑，絕不以非法手段去攫取物質利益，度廉潔的生活。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3.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善用金錢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：深信一切都是上主白白的恩賜，自己只不過是金錢和世物的「管家」。因此，基督徒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副標題 2">
            <a:extLst>
              <a:ext uri="{FF2B5EF4-FFF2-40B4-BE49-F238E27FC236}">
                <a16:creationId xmlns:a16="http://schemas.microsoft.com/office/drawing/2014/main" id="{79F91B79-9DA8-4E0E-9836-3E0525751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謹記耶穌的話：「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你們白白得來的，也要白白的分施。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」善用金錢的方法包括：幫助朋友，捐獻公益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，支持教會。我們的金錢，其實也是社會的賜與和上天的恩惠。所以我們應有計劃地在自己的收入中撥出一個固定的百分比（聖經要求「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十一捐獻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」，即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10%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）去幫助別人，以答謝社會養育和神明保佑之恩。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4.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物物而不物於物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：意思是：我們要做物質的主人，而不作它的奴隸。最基本的精神就是所謂「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灑脫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」的精神（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Spirit of detachment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），使我們能和世物、金錢等保持一定的距離，不致陷溺於物欲的漩渦中。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5.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安貧樂道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：我們有權努力循正確途徑去擺脫貧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副標題 2">
            <a:extLst>
              <a:ext uri="{FF2B5EF4-FFF2-40B4-BE49-F238E27FC236}">
                <a16:creationId xmlns:a16="http://schemas.microsoft.com/office/drawing/2014/main" id="{8CB565C6-D233-4AFC-86FC-A571FF6460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窮困厄，不過同時亦應以安貧樂道的心境面對貧窮，在貧窮中仍能享受生命，好像顏回所經驗的：</a:t>
            </a:r>
          </a:p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「一簞食，一瓢飲，人不堪其憂，而回也不改其樂。」俗語所謂「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人到無求品自高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」。林則徐認為「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無欲則剛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」，魏禧也認為：「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能知足者，天不能貧；能無求者，天不能病。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」其實，比起那些為了金錢而忽略了家庭、友誼、精神生活，甚至弄到胃痛的人，安貧樂道者是真的有福了。</a:t>
            </a:r>
          </a:p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6.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選擇貧窮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：基督徒還可進一步度「實貧」的生活，揚棄今日人們所追逐的奢侈和浪費的生活方式，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走進窮人群中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，好像基督一樣。在某種程度下，今日的修會生活，便是一種「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選擇貧窮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」的生活。其中有些神父和修女更選擇去從事社會中一些較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副標題 2">
            <a:extLst>
              <a:ext uri="{FF2B5EF4-FFF2-40B4-BE49-F238E27FC236}">
                <a16:creationId xmlns:a16="http://schemas.microsoft.com/office/drawing/2014/main" id="{176C9DF8-65E7-4E36-A8EB-0513BC96B4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「低下」的職業，例如在工廠工作，或做清潔工人</a:t>
            </a:r>
            <a:r>
              <a:rPr lang="en-US" altLang="zh-TW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【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小姊妹</a:t>
            </a:r>
            <a:r>
              <a:rPr lang="en-US" altLang="zh-TW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】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en-US" altLang="zh-HK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7.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空虛自己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：神貧的最高境界是一種個人的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有限、自空、力不可終恃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的感覺，及「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世界沒有常存的城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的深徹覺悟。當人感到生命的有限、自己絕對無能時，如果他肯向神投誠，敢於向前作一種信心的「跳躍」，他便會觸到天主，這便是耶穌所說的「真福」：他是有福的，因為天主已是他的，天國的境界已深植在他的心上了。</a:t>
            </a:r>
          </a:p>
          <a:p>
            <a:pPr algn="l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二、因為「天國」是他們的</a:t>
            </a: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天國不是一個存在於天上的領域，它不是「天堂」。天國是一種境界，一種正義、仁愛、和平的境界；是天人的融和，是人與人之間的寬恕、友愛</a:t>
            </a:r>
          </a:p>
          <a:p>
            <a:pPr algn="l">
              <a:lnSpc>
                <a:spcPts val="4000"/>
              </a:lnSpc>
              <a:spcBef>
                <a:spcPct val="0"/>
              </a:spcBef>
            </a:pP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F7E5FC9-29B2-439E-9CAE-232BB4AD52D3}"/>
              </a:ext>
            </a:extLst>
          </p:cNvPr>
          <p:cNvSpPr txBox="1">
            <a:spLocks noChangeArrowheads="1"/>
          </p:cNvSpPr>
          <p:nvPr/>
        </p:nvSpPr>
        <p:spPr bwMode="auto">
          <a:xfrm rot="-548224">
            <a:off x="1201738" y="1770063"/>
            <a:ext cx="6651625" cy="20621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>
              <a:solidFill>
                <a:srgbClr val="FF0000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手把青苗撒滿田</a:t>
            </a:r>
            <a:r>
              <a:rPr lang="en-US" altLang="zh-TW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en-US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低頭便見水中天</a:t>
            </a:r>
            <a:endParaRPr lang="en-US" altLang="zh-TW">
              <a:solidFill>
                <a:srgbClr val="FF0000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唯有神貧能救世</a:t>
            </a:r>
            <a:r>
              <a:rPr lang="en-US" altLang="zh-TW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en-US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退後原來是向前</a:t>
            </a:r>
            <a:endParaRPr lang="en-US" altLang="zh-TW">
              <a:solidFill>
                <a:srgbClr val="FF0000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HK" altLang="en-US">
              <a:solidFill>
                <a:srgbClr val="FF0000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副標題 2">
            <a:extLst>
              <a:ext uri="{FF2B5EF4-FFF2-40B4-BE49-F238E27FC236}">
                <a16:creationId xmlns:a16="http://schemas.microsoft.com/office/drawing/2014/main" id="{48A4A161-AC0A-4E6A-B5CA-D1A890299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與合一。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2.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天國其實就是天主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，是天主的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統治權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，是天主再度成為世界、社會、人生的中心，是天主居於人心、改變人心的影響力，是天主為王於人間。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天國是他們的：意思是「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天主是他們的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」。他們選擇了天主做他們的天主；他們願意以上主的聖意為依歸，並要徹底地實行上主的意願，要按照他為人生、世界所規劃好的藍圖，重新安排自己的生命，並藉自我改變而更新世界。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4.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人只有在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徹底「自空」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後，才能徹底地接納上主進入他的生命中，好像一個碗，只有在除掉碗內所有的沙石後，才能盛滿清水一樣。</a:t>
            </a:r>
          </a:p>
          <a:p>
            <a:pPr algn="just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5500"/>
              </a:lnSpc>
              <a:spcBef>
                <a:spcPct val="0"/>
              </a:spcBef>
            </a:pP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副標題 2">
            <a:extLst>
              <a:ext uri="{FF2B5EF4-FFF2-40B4-BE49-F238E27FC236}">
                <a16:creationId xmlns:a16="http://schemas.microsoft.com/office/drawing/2014/main" id="{5F65966A-2843-4819-91B2-B0431F9B0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三、山中聖訓的其它突出章節</a:t>
            </a:r>
          </a:p>
          <a:p>
            <a:pPr algn="just">
              <a:lnSpc>
                <a:spcPts val="37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>
                <a:ea typeface="華康粗黑體" panose="020B0709000000000000" pitchFamily="49" charset="-120"/>
              </a:rPr>
              <a:t>  </a:t>
            </a:r>
            <a:r>
              <a:rPr lang="zh-TW" altLang="en-US" sz="2800">
                <a:ea typeface="華康粗黑體" panose="020B0709000000000000" pitchFamily="49" charset="-120"/>
              </a:rPr>
              <a:t>下面所說「價值觀的改變」，並不是說改變我們的某些觀念，而是指整個人的改變。我們是用天主的眼睛去看事物。這是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思想網路</a:t>
            </a:r>
            <a:r>
              <a:rPr lang="zh-TW" altLang="en-US" sz="2800">
                <a:solidFill>
                  <a:srgbClr val="FF0000"/>
                </a:solidFill>
                <a:ea typeface="華康粗黑體" panose="020B0709000000000000" pitchFamily="49" charset="-120"/>
              </a:rPr>
              <a:t>的大更新</a:t>
            </a:r>
            <a:r>
              <a:rPr lang="en-US" altLang="zh-TW" sz="2800">
                <a:solidFill>
                  <a:srgbClr val="FF00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2800">
                <a:solidFill>
                  <a:srgbClr val="FF0000"/>
                </a:solidFill>
                <a:ea typeface="華康粗黑體" panose="020B0709000000000000" pitchFamily="49" charset="-120"/>
              </a:rPr>
              <a:t>大改變</a:t>
            </a:r>
            <a:r>
              <a:rPr lang="en-US" altLang="zh-TW" sz="2800">
                <a:solidFill>
                  <a:srgbClr val="FF0000"/>
                </a:solidFill>
                <a:ea typeface="華康粗黑體" panose="020B0709000000000000" pitchFamily="49" charset="-120"/>
              </a:rPr>
              <a:t>(paradigm shift) .</a:t>
            </a:r>
            <a:endParaRPr lang="zh-TW" altLang="en-US" sz="2800">
              <a:solidFill>
                <a:srgbClr val="FF0000"/>
              </a:solidFill>
              <a:ea typeface="華康粗黑體" panose="020B0709000000000000" pitchFamily="49" charset="-120"/>
            </a:endParaRPr>
          </a:p>
          <a:p>
            <a:pPr algn="just">
              <a:lnSpc>
                <a:spcPts val="4000"/>
              </a:lnSpc>
              <a:spcBef>
                <a:spcPct val="0"/>
              </a:spcBef>
              <a:spcAft>
                <a:spcPts val="1200"/>
              </a:spcAft>
            </a:pPr>
            <a:r>
              <a:rPr lang="zh-TW" altLang="en-US">
                <a:ea typeface="華康粗黑體" panose="020B0709000000000000" pitchFamily="49" charset="-120"/>
              </a:rPr>
              <a:t>  下面的章節與其說是一些倫理教訓，不如說是當我們和基督站在一起時，我們會看到什麼：</a:t>
            </a:r>
          </a:p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 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（真福：哀哭</a:t>
            </a: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溫良</a:t>
            </a: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憐憫</a:t>
            </a: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受迫害）神貧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的人是有福的，因為天國是他們的。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哀慟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的人是有福的，因為他們要受安慰。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溫良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的人是有福的，因為他們要承受土地。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飢渴慕義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的人是有福的，因為他們要得飽飫。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憐憫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人的人是有福的，因為他們要受憐憫。心裏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潔淨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的人是有福的，因為他們要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看見天主。</a:t>
            </a:r>
            <a:endParaRPr lang="zh-TW" altLang="en-US">
              <a:solidFill>
                <a:srgbClr val="0000FF"/>
              </a:solidFill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2641</Words>
  <Application>Microsoft Office PowerPoint</Application>
  <PresentationFormat>如螢幕大小 (4:3)</PresentationFormat>
  <Paragraphs>74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Arial</vt:lpstr>
      <vt:lpstr>新細明體</vt:lpstr>
      <vt:lpstr>Calibri</vt:lpstr>
      <vt:lpstr>華康粗黑體</vt:lpstr>
      <vt:lpstr>華康黑體(P)-GB5</vt:lpstr>
      <vt:lpstr>Wingdings</vt:lpstr>
      <vt:lpstr>華康正顏楷體W7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 督 宣 講 的 核 心</dc:title>
  <dc:creator>Tsui Kam Yiu</dc:creator>
  <cp:lastModifiedBy>user</cp:lastModifiedBy>
  <cp:revision>67</cp:revision>
  <dcterms:created xsi:type="dcterms:W3CDTF">2008-05-09T13:42:49Z</dcterms:created>
  <dcterms:modified xsi:type="dcterms:W3CDTF">2023-10-24T02:31:09Z</dcterms:modified>
</cp:coreProperties>
</file>