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3" r:id="rId5"/>
    <p:sldId id="265" r:id="rId6"/>
    <p:sldId id="261" r:id="rId7"/>
    <p:sldId id="264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66"/>
    <a:srgbClr val="FF0000"/>
    <a:srgbClr val="FFCCFF"/>
    <a:srgbClr val="0000CC"/>
    <a:srgbClr val="CC0000"/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ECF615-DF70-43C1-B14A-7039CEA9B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3C352A-36EB-491F-B93A-3F62AF453E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7709BB-2EBD-474E-92ED-DB6B91E33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15B9B-BBA8-4886-A9A5-6BB068C633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134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0D840B-4724-4EE8-BE9F-46FD30F6E4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20CD3F-8294-49E3-B975-7A030B35C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6E028A-152E-42BA-8016-4DD8F4EC6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D81AA-1062-4C39-8C96-9B309DC0D8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492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F3328D-A0A3-446F-A6E8-F079BD0DE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AFE7FB-4FE1-4415-8BB1-095D28D26E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751262-CA73-4AB8-92D1-A1E72B45C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82589-4D9F-4A8B-96EE-F68479A34B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775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6EC60E-7485-4F2A-89CC-B10CEF9B5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842519-D980-4B2B-9C43-E9D93BB1D2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6908BE-71B3-4BBA-99D0-B43DED513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8E63AD-BE6F-45D7-A600-D36CAF2D094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806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087032-956E-4014-B2DA-F2BC0E83C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B06FEB-0EE8-4CA3-A26E-64D422E00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EF0FC2-E5FF-4B1F-AA5B-298672CB4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049E2-EFDA-4894-8B2A-AADD832A71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617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AC03D3-9C96-4192-AF63-859DE5C378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C9735-73EC-4EDB-93D2-28FCCBC1AD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3C72E4-FAEC-47CD-BF64-8A89F1E25C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74267-61DC-4CAF-94D7-BC873F28B69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482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C3503CF-036C-417B-BB18-79132BC470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66FE66-BE1E-4BD8-B472-887E6D34B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F2D9214-01DE-4C0D-9B36-7475531BB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F42ED-CA04-47DB-A50B-D991205C90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21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5D1B47-DAE6-4B83-B70B-B08D393828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AB55FD-CEE2-4213-9C81-49BB1966B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4DDE11-4358-4D20-B95F-7058F1B28F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C4358-2D6F-497F-846B-3F15A1DF1F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886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380DA6-AC63-4C86-8DCF-7621AC7B68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491EE9-5F4B-443D-850A-8DA8FD32D4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642BB9-C287-42BD-A29E-195400DDF9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F116B-82CE-4A2A-9F82-3932A85323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132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7EA2EA-C757-456E-B674-35E19CD85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917AC2-AB25-4725-A8F6-F9B137A0C8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C11EBA-BADF-48D6-A56B-CF6A54D03C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E04DB-06BD-43FA-8ECE-B09AFE4ACDF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293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0C6357-B643-4224-9014-F2FC481B76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E36785-BEA6-40CB-9F2A-6B9AD9103C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81E339-DFB4-4390-80A6-89EE0F29B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78FFD-D14C-438F-955D-564CFCCE79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019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C44BE2-B1F4-4CFC-AD43-8CCA39E57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ED89B9-46CD-4F61-9C4D-AB34B1A1C3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E2B544-D8BA-499C-971B-77E4454C3E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D21933-C968-4F94-8890-933C0D6FB8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93A388-F7AF-40CD-A1BF-0E4482031E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216904-2039-4EAB-8575-E6ACA2DB6E2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E1DFD3F2-4225-430B-A690-555E8F152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以主為基、以人為本、以史為鑑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以更豐盛的生命為目的</a:t>
            </a:r>
          </a:p>
          <a:p>
            <a:pPr eaLnBrk="1" hangingPunct="1">
              <a:buFontTx/>
              <a:buNone/>
            </a:pPr>
            <a:r>
              <a:rPr lang="en-US" altLang="zh-TW" b="1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1.</a:t>
            </a:r>
            <a:r>
              <a:rPr lang="zh-TW" altLang="en-US" b="1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在信仰領域內以神為中心；在現實生活中以人為重點。</a:t>
            </a:r>
            <a:r>
              <a:rPr lang="zh-TW" altLang="en-US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（</a:t>
            </a:r>
            <a:r>
              <a:rPr lang="zh-TW" altLang="en-US" sz="240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所以：</a:t>
            </a:r>
            <a:r>
              <a:rPr lang="zh-TW" altLang="en-US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愛的直接對象</a:t>
            </a:r>
            <a:r>
              <a:rPr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是人</a:t>
            </a:r>
            <a:r>
              <a:rPr lang="zh-TW" altLang="en-US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而</a:t>
            </a:r>
            <a:r>
              <a:rPr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不是神</a:t>
            </a:r>
            <a:r>
              <a:rPr lang="zh-TW" altLang="en-US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）</a:t>
            </a:r>
          </a:p>
          <a:p>
            <a:pPr eaLnBrk="1" hangingPunct="1">
              <a:buFontTx/>
              <a:buNone/>
            </a:pP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</a:t>
            </a: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</a:t>
            </a: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「他為了我們人類，並為了我們的得救，從天</a:t>
            </a:r>
            <a:b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</a:b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降下。」（信經）</a:t>
            </a:r>
          </a:p>
          <a:p>
            <a:pPr eaLnBrk="1" hangingPunct="1">
              <a:buFontTx/>
              <a:buNone/>
            </a:pP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</a:t>
            </a: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「如同我愛了你們，你們也該</a:t>
            </a:r>
            <a:r>
              <a:rPr lang="en-US" altLang="zh-TW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彼此</a:t>
            </a:r>
            <a:r>
              <a:rPr lang="en-US" altLang="zh-TW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相</a:t>
            </a:r>
            <a:b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</a:b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愛。」（若</a:t>
            </a:r>
            <a:r>
              <a:rPr lang="en-US" altLang="zh-TW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13:34</a:t>
            </a: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）</a:t>
            </a:r>
          </a:p>
          <a:p>
            <a:pPr eaLnBrk="1" hangingPunct="1">
              <a:buFontTx/>
              <a:buNone/>
            </a:pP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</a:t>
            </a: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</a:t>
            </a: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「凡你們對我最小的兄弟姊妹所做的，就是對</a:t>
            </a:r>
            <a:b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</a:b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我做的。」（瑪</a:t>
            </a:r>
            <a:r>
              <a:rPr lang="en-US" altLang="zh-TW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25:40</a:t>
            </a: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）</a:t>
            </a:r>
          </a:p>
          <a:p>
            <a:pPr eaLnBrk="1" hangingPunct="1">
              <a:buFontTx/>
              <a:buNone/>
            </a:pP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</a:t>
            </a: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「純潔無瑕的虔誠，</a:t>
            </a:r>
            <a:r>
              <a:rPr lang="zh-TW" altLang="en-US" b="1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就是</a:t>
            </a: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照顧在患難中的孤兒</a:t>
            </a:r>
            <a:b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</a:b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和寡婦。」（雅</a:t>
            </a:r>
            <a:r>
              <a:rPr lang="en-US" altLang="zh-TW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1:26</a:t>
            </a:r>
            <a:r>
              <a:rPr lang="zh-TW" altLang="en-US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84166E5-4CD2-47B8-B1FE-306EA4C70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/>
              <a:t>   </a:t>
            </a:r>
            <a:r>
              <a:rPr lang="zh-TW" altLang="en-US" sz="3600" b="1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聖經中的「社會正義」主張，要求照顧所有人和每一個人，尤其弱小者；</a:t>
            </a:r>
          </a:p>
          <a:p>
            <a:pPr eaLnBrk="1" hangingPunct="1">
              <a:buFontTx/>
              <a:buNone/>
            </a:pPr>
            <a:r>
              <a:rPr lang="zh-TW" altLang="en-US" sz="3600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聖經更譴責宗教與人生脫節的現象，尤其譴責那些「熱心」而不顧別人死活的人。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（亞</a:t>
            </a:r>
            <a:r>
              <a:rPr lang="en-US" altLang="zh-TW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2:6</a:t>
            </a: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；依</a:t>
            </a:r>
            <a:r>
              <a:rPr lang="en-US" altLang="zh-TW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1:10</a:t>
            </a: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；米</a:t>
            </a:r>
            <a:r>
              <a:rPr lang="en-US" altLang="zh-TW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2:1</a:t>
            </a: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）</a:t>
            </a:r>
            <a:r>
              <a:rPr lang="zh-TW" altLang="en-US" sz="3600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</a:p>
          <a:p>
            <a:pPr eaLnBrk="1" hangingPunct="1">
              <a:spcBef>
                <a:spcPct val="30000"/>
              </a:spcBef>
              <a:spcAft>
                <a:spcPct val="20000"/>
              </a:spcAft>
              <a:buFontTx/>
              <a:buNone/>
            </a:pPr>
            <a:r>
              <a:rPr lang="zh-TW" altLang="en-US" sz="4000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人是天主的肖像；用基督的寶血贖回來的</a:t>
            </a: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（伯前</a:t>
            </a:r>
            <a:r>
              <a:rPr lang="en-US" altLang="zh-TW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1:19</a:t>
            </a:r>
            <a:r>
              <a:rPr lang="zh-TW" altLang="en-US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）</a:t>
            </a:r>
            <a:r>
              <a:rPr lang="zh-TW" altLang="en-US" sz="4000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；人有</a:t>
            </a:r>
            <a:r>
              <a:rPr lang="zh-TW" altLang="en-US" sz="4000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無限向上</a:t>
            </a:r>
            <a:r>
              <a:rPr lang="zh-TW" altLang="en-US" sz="4000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的潛能。</a:t>
            </a:r>
          </a:p>
          <a:p>
            <a:pPr eaLnBrk="1" hangingPunct="1">
              <a:buFontTx/>
              <a:buNone/>
            </a:pPr>
            <a:r>
              <a:rPr lang="zh-TW" altLang="en-US" sz="3600" b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</a:t>
            </a:r>
            <a:r>
              <a:rPr lang="en-US" altLang="zh-TW" sz="3600" b="1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Human being as a species</a:t>
            </a:r>
          </a:p>
          <a:p>
            <a:pPr eaLnBrk="1" hangingPunct="1">
              <a:buFontTx/>
              <a:buNone/>
            </a:pPr>
            <a:r>
              <a:rPr lang="en-US" altLang="zh-TW" sz="3600" b="1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   (</a:t>
            </a:r>
            <a:r>
              <a:rPr lang="zh-TW" altLang="en-US" sz="3600" b="1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人作為一個類</a:t>
            </a:r>
            <a:r>
              <a:rPr lang="en-US" altLang="zh-TW" sz="3600" b="1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r>
              <a:rPr lang="zh-TW" altLang="en-US" sz="3600" b="1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是大能的、大智慧的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B65CEFE-D0F9-4A63-AB85-2ECE969BA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TW" b="1">
                <a:solidFill>
                  <a:srgbClr val="CC0000"/>
                </a:solidFill>
                <a:latin typeface="華康黑體(P)-GB5" pitchFamily="34" charset="-120"/>
                <a:ea typeface="華康黑體(P)-GB5" pitchFamily="34" charset="-120"/>
              </a:rPr>
              <a:t>  </a:t>
            </a:r>
            <a:r>
              <a:rPr lang="zh-TW" altLang="en-US" sz="5400" b="1">
                <a:solidFill>
                  <a:srgbClr val="CC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人主動的重要</a:t>
            </a:r>
            <a:endParaRPr lang="en-US" altLang="zh-TW" sz="5400" b="1">
              <a:solidFill>
                <a:srgbClr val="CC0000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4400" b="1">
                <a:ea typeface="華康粗黑體" panose="020B0709000000000000" pitchFamily="49" charset="-120"/>
                <a:cs typeface="華康黑體(P)-GB5" pitchFamily="34" charset="-120"/>
              </a:rPr>
              <a:t>（≠擺在天主手中！</a:t>
            </a:r>
            <a:endParaRPr lang="en-US" altLang="zh-TW" sz="4400" b="1"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4400" b="1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              </a:t>
            </a:r>
            <a:r>
              <a:rPr lang="en-US" altLang="zh-TW" sz="4400" b="1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</a:t>
            </a:r>
            <a:r>
              <a:rPr lang="zh-TW" altLang="en-US" sz="4400" b="1">
                <a:ea typeface="華康粗黑體" panose="020B0709000000000000" pitchFamily="49" charset="-120"/>
                <a:cs typeface="華康黑體(P)-GB5" pitchFamily="34" charset="-120"/>
              </a:rPr>
              <a:t>交托的雙重意義）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4400" b="1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天主不向人伸手，</a:t>
            </a:r>
            <a:endParaRPr lang="en-US" altLang="zh-TW" sz="4400" b="1">
              <a:solidFill>
                <a:srgbClr val="0000FF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4400" b="1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人不能接觸到天主？</a:t>
            </a: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      天主已向人伸手，</a:t>
            </a:r>
            <a:endParaRPr lang="en-US" altLang="zh-TW" sz="4400" b="1">
              <a:solidFill>
                <a:srgbClr val="FF0000"/>
              </a:solidFill>
              <a:ea typeface="華康粗黑體" panose="020B0709000000000000" pitchFamily="49" charset="-120"/>
              <a:cs typeface="華康黑體(P)-GB5" pitchFamily="34" charset="-120"/>
              <a:sym typeface="Wingdings" panose="05000000000000000000" pitchFamily="2" charset="2"/>
            </a:endParaRP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          只要人</a:t>
            </a:r>
            <a:r>
              <a:rPr lang="zh-TW" altLang="en-US" sz="44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伸手即可接觸到天主</a:t>
            </a:r>
            <a:r>
              <a:rPr lang="zh-TW" altLang="en-US" sz="4400" b="1"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017F729-99A8-4A97-9717-74837436EB2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傳統神學：如果天主不向人伸手，人碰不到天主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E5250F2F-65B0-465F-BFD2-43239C2CC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37288"/>
            <a:ext cx="9144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天主已經向人伸出了手，人只要伸出自己的手，就可碰到天主</a:t>
            </a:r>
          </a:p>
        </p:txBody>
      </p:sp>
      <p:pic>
        <p:nvPicPr>
          <p:cNvPr id="11268" name="Picture 4" descr="天主與亞當2">
            <a:extLst>
              <a:ext uri="{FF2B5EF4-FFF2-40B4-BE49-F238E27FC236}">
                <a16:creationId xmlns:a16="http://schemas.microsoft.com/office/drawing/2014/main" id="{427A4C39-507E-4970-98E7-A2FD1D6BB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584200"/>
            <a:ext cx="885190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AFF1B2-6353-4AB2-BABF-116C7D621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TW" b="1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Offered grace</a:t>
            </a:r>
            <a:r>
              <a:rPr lang="en-US" altLang="zh-TW" sz="3600" b="1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TW" altLang="en-US" sz="4800" b="1">
                <a:solidFill>
                  <a:srgbClr val="CC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無限</a:t>
            </a:r>
            <a:r>
              <a:rPr lang="zh-TW" altLang="en-US" sz="3600" b="1">
                <a:solidFill>
                  <a:srgbClr val="CC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給予</a:t>
            </a:r>
            <a:endParaRPr lang="en-US" altLang="zh-TW" sz="3600" b="1">
              <a:solidFill>
                <a:srgbClr val="CC0000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zh-TW" b="1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</a:t>
            </a:r>
            <a:r>
              <a:rPr lang="en-US" altLang="zh-TW" b="1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</a:t>
            </a:r>
            <a:r>
              <a:rPr lang="en-US" altLang="zh-TW" b="1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Accepted grace</a:t>
            </a:r>
            <a:r>
              <a:rPr lang="en-US" altLang="zh-TW" sz="3600" b="1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TW" altLang="en-US" sz="4800" b="1">
                <a:solidFill>
                  <a:srgbClr val="CC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有限</a:t>
            </a:r>
            <a:r>
              <a:rPr lang="zh-TW" altLang="en-US" sz="3600" b="1">
                <a:solidFill>
                  <a:srgbClr val="CC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接受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4000" b="1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</a:t>
            </a:r>
            <a:r>
              <a:rPr lang="zh-TW" altLang="en-US" sz="36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美國為反對解放神學發起的</a:t>
            </a:r>
            <a:endParaRPr lang="en-US" altLang="zh-TW" sz="3600" b="1">
              <a:solidFill>
                <a:srgbClr val="FF0000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</a:t>
            </a:r>
            <a:r>
              <a:rPr lang="zh-TW" altLang="en-US" sz="60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草根</a:t>
            </a:r>
            <a:r>
              <a:rPr lang="en-US" altLang="zh-TW" sz="60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/</a:t>
            </a:r>
            <a:r>
              <a:rPr lang="zh-TW" altLang="en-US" sz="60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基層</a:t>
            </a:r>
            <a:r>
              <a:rPr lang="zh-TW" altLang="en-US" sz="48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世界大戰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40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    </a:t>
            </a:r>
            <a:r>
              <a:rPr lang="en-US" altLang="zh-TW" sz="40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Total war at the</a:t>
            </a:r>
            <a:r>
              <a:rPr lang="en-US" altLang="zh-TW" sz="4400" b="1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grassroots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把宗教限制在教堂中、在「宗教」內</a:t>
            </a:r>
            <a:r>
              <a:rPr lang="zh-TW" altLang="en-US" sz="4000" b="1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！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【</a:t>
            </a:r>
            <a:r>
              <a:rPr lang="zh-TW" altLang="en-US" sz="4000" b="1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成為一個「主呀！主呀！」的宗教</a:t>
            </a:r>
            <a:r>
              <a:rPr lang="en-US" altLang="zh-TW" sz="4000" b="1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】</a:t>
            </a:r>
            <a:r>
              <a:rPr lang="en-US" altLang="zh-TW" sz="4000" b="1">
                <a:solidFill>
                  <a:srgbClr val="CC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en-US" altLang="zh-TW" sz="3600" b="1">
                <a:solidFill>
                  <a:srgbClr val="CC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4800" b="1">
                <a:solidFill>
                  <a:srgbClr val="CC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讓宗教與世界的生命完全脫節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48F395F2-EE83-4E56-8DCB-9DC7C911F3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但耶穌來，卻是為叫人獲得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「更豐盛的生命」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44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個人</a:t>
            </a: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的和</a:t>
            </a:r>
            <a:r>
              <a:rPr lang="zh-TW" altLang="en-US" sz="44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團體</a:t>
            </a: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的、</a:t>
            </a:r>
            <a:r>
              <a:rPr lang="zh-TW" altLang="en-US" sz="44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今生</a:t>
            </a: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的和</a:t>
            </a:r>
            <a:r>
              <a:rPr lang="zh-TW" altLang="en-US" sz="44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來世</a:t>
            </a: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的、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44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靈性</a:t>
            </a: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的和</a:t>
            </a:r>
            <a:r>
              <a:rPr lang="zh-TW" altLang="en-US" sz="44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物質</a:t>
            </a: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所以信仰是</a:t>
            </a:r>
            <a:r>
              <a:rPr lang="zh-TW" altLang="en-US" sz="6000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在生命中</a:t>
            </a: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完成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在禮儀中慶祝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靠祈禱等「神業」而滋養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A245EEC-B903-4E50-9AAF-E4323E9E3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愛的直接對象可否由神轉向人</a:t>
            </a: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    不是愛神，</a:t>
            </a:r>
          </a:p>
          <a:p>
            <a:pPr algn="ctr"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 3" panose="05040102010807070707" pitchFamily="18" charset="2"/>
              </a:rPr>
              <a:t></a:t>
            </a: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而是在神內愛人：更深</a:t>
            </a:r>
            <a:r>
              <a:rPr lang="en-US" altLang="zh-TW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濃</a:t>
            </a:r>
            <a:r>
              <a:rPr lang="en-US" altLang="zh-TW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純</a:t>
            </a:r>
            <a:r>
              <a:rPr lang="en-US" altLang="zh-TW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無私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    不是默想神的奧蹟</a:t>
            </a:r>
          </a:p>
          <a:p>
            <a:pPr algn="ctr"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 3" panose="05040102010807070707" pitchFamily="18" charset="2"/>
              </a:rPr>
              <a:t></a:t>
            </a: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而是在主內默想世界、人生的秘密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 </a:t>
            </a:r>
            <a:r>
              <a:rPr lang="zh-TW" altLang="en-US" sz="3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生老病死、成敗得失、喜怒哀樂、</a:t>
            </a:r>
          </a:p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zh-TW" altLang="en-US" sz="3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個人、團體、歷史、大自然、邊緣人</a:t>
            </a:r>
            <a:r>
              <a:rPr lang="en-US" altLang="zh-TW" sz="3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……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u="sng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用 基 督 的 眼 睛 去 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u="sng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用 基 督 的 心 去 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525</Words>
  <Application>Microsoft Office PowerPoint</Application>
  <PresentationFormat>如螢幕大小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Arial</vt:lpstr>
      <vt:lpstr>新細明體</vt:lpstr>
      <vt:lpstr>Calibri</vt:lpstr>
      <vt:lpstr>華康粗黑體</vt:lpstr>
      <vt:lpstr>華康黑體(P)-GB5</vt:lpstr>
      <vt:lpstr>Wingdings</vt:lpstr>
      <vt:lpstr>Wingdings 3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Tsui Kam Yiu</dc:creator>
  <cp:lastModifiedBy>user</cp:lastModifiedBy>
  <cp:revision>24</cp:revision>
  <dcterms:created xsi:type="dcterms:W3CDTF">2007-11-08T15:05:19Z</dcterms:created>
  <dcterms:modified xsi:type="dcterms:W3CDTF">2023-10-16T06:10:56Z</dcterms:modified>
</cp:coreProperties>
</file>