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95" r:id="rId12"/>
    <p:sldId id="281" r:id="rId13"/>
    <p:sldId id="282" r:id="rId14"/>
    <p:sldId id="283" r:id="rId15"/>
    <p:sldId id="296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7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29C7FF"/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C88AD7-EF03-4097-8DBE-D3F331E7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674-7A7C-481D-A40E-0F0B64992D7A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987B6B-BA21-4275-9416-2975CEA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45D449-35A4-44E3-A0D8-EA9E25CB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2722-3AEE-4202-AA2F-ADC70639A4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56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4E83D0-0625-4423-8353-F527A659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47A7-1DA5-48FB-B12D-67429CE9E3C4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CC3DDE-A9A0-4772-9D38-8AF24EFC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FD039D-88C2-4D2C-AD1E-121730DB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A91C-4023-4089-80D4-D9EBF53C1F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75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8DCE8C-7BEC-4FE1-8ECE-54E33108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7F17-0C72-4E71-84D0-834DE84F9F61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C3E851-750B-4942-8FF5-E9446EF8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6333C-2C5F-4F0A-A6D0-C6A71763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053C-5F9B-4E22-9769-073130E40F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64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577BE4-2264-4F11-B6B5-EF4392ED0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0169C-5B61-4051-AFC5-54C044027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894D08-F042-4E7C-97B8-CF4F6FF89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71DB-AF45-4D2A-829B-F8C2991BBC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68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81302-B878-4C9F-858F-22912BCAD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A6B32-64CA-43B4-A2B5-755035447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91ADD0-95DD-4CE4-9ABF-F66A94355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86CB-7E4C-4F8C-BA50-C367A6A01D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766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083AA-6C6D-4F9A-A4F1-16F0F57F2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F03DED-0F09-4F10-8012-1ACB6F8D6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1EE51-424B-4E37-9F56-7AEE69572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81AF-100E-4F11-974A-E0A3269F2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79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A77C-4318-418F-A08B-67ABB9B3D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88622-DFD4-435C-AEEB-2E73E9075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D31A8-1BBE-4224-900C-7A9A60A58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1FA1-EFBE-468F-BD94-4B930ECDFB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31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A9E94E-C5E6-4988-9AD4-BADEAC04B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F685B1-B798-4ED4-AC75-05777EE89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EBFD32-EA3B-4E6F-BC75-100757E2B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076C-D2D6-4399-8703-5CC7E6DE0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17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DD56AD-5A27-453E-BDE1-D97FF7F15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C1B5B9-5F89-4FA7-90F5-59AA2C5DA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0F3E25-C53C-4623-969F-484F47615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6890-1996-49F2-A0C6-353303A594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583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339061-1FE0-4530-8536-8F7E647B7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4B02E8-2356-4231-A964-3D0C946B5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C3A19B-CDC2-486E-B526-BA1C2FAF5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0C12-DCBF-45FD-AC08-201A227DF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100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98DC8-903F-42B9-AF5C-2BAB50B95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EC7BB-6138-4CFD-945B-9A7ED401C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213780-303A-4EF7-94CE-2E863821A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E0CFC-7DEF-4457-BBB0-16A56A1615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52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4F53F6-22E5-403B-B475-7D37D85F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3A39-69BD-4263-8297-7D630A594E41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19293F-2963-4BD6-9853-792BBDAE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0657C2-4DB2-4BC2-957D-717ECB52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F10F-FD01-4528-A5BD-EA774296E7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4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18BB0-B48A-4291-9E7B-CFD566E41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44D4C-7EE2-48B5-86E7-1D5D3F249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22248-3846-48A7-87D7-10F73F6A0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7C18-A5F8-4C80-94CB-71ADA9CD4E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93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8C154-C0F9-4A1C-84C4-5ADDB4C73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A5489-142E-49D3-B80E-552211E29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49D85C-A8FD-4DFD-AC04-672DC4DEA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5214-CEE6-4498-8C5C-48FED77F84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0583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6F975-A452-41DE-AA3E-D78846A53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A4808E-1543-4FDE-8A86-165087CDA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B7223-D124-4F51-84FE-C45D6B254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E669-F7B5-4A4B-AE34-1308E5B9EE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235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1D9A55-5142-4493-89AB-8C258936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1610-4181-43F1-B923-53558EC50FAB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9C0C39-BAE6-4568-9073-3622A9E9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BD9A80-55C1-454A-8C61-13C65A1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FB5-1AE7-4BED-BD35-F35C879BF3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59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C503C425-0344-4F6B-A580-9B92BA2C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8906-8D82-4EB1-8434-D1A46363EDB4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488D34E-473C-4808-96D5-32E22312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C044B91-39A8-4DCC-A7ED-33B0209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CDDA-0C89-4792-8661-AF162A45D3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1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6606FECD-0E16-4676-9D09-25BBE9DA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AE49-1B9B-4556-A10C-2B37D1EC272D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EF77FA81-4F07-4E47-A423-6112970A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D544C9D0-05EF-421D-B682-AE93982D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9844-5586-47C0-B46C-EE50B25843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4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71D9E7CD-36EE-4D13-92C3-75BAC575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C646-DBD1-4FEF-A51A-185DB97D16EC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EEACC18-6321-4046-8C5A-9DA64420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A5D73F5B-7FA5-4B67-BD22-12DEE109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547B-9623-422F-94D1-35F45BDCE6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14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ED77D588-8BFA-4A2E-BF08-43FF90FC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389C-DDFF-4545-90D2-D6D166474A21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9F54F7E3-A8E9-443D-AF97-BD3C1DFF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5B5FE110-A0C9-4E2A-9D49-77AC540B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B71B-4719-40AB-A5AD-63FD3EE1A8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4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DE86CFFD-CC9E-46C6-BC52-BA8FB1D2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8461-9817-46EE-BF78-9D8714A47947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2A76F511-1E06-4234-848D-EAE1C8A8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8A5BB9E-DA46-4074-AE0E-BF944993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E1D9-5477-4B09-A2D5-FEE3B00DEA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1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1B08D12-D452-4817-9E46-2CBF9B41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F160-EF9D-4262-896B-C3175B3847E4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03133F7-620E-4272-B8C5-82ED993E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EDEBF4D-A9A3-4C0A-8480-D4DAB783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5F40-CC9E-42CC-B228-FCC3C0E68F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06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B5017032-78FC-46BA-AC8B-25282F314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A9BFF857-2AEF-4055-B7F2-A61A9F89E5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DE9CCE-C05C-475F-BC0E-0D89F873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904CDB-C251-419D-8C61-DC566A587D7B}" type="datetimeFigureOut">
              <a:rPr lang="zh-TW" altLang="en-US"/>
              <a:pPr>
                <a:defRPr/>
              </a:pPr>
              <a:t>2023/9/4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3FF6E0-902E-4ED0-A7CA-E1EA046C0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06A869-D812-4952-BAD0-32BA8ADF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881FDB-A9EB-4A6B-8E36-9B8D72A496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FF7124-2445-4BAA-9FA9-5B5FA4038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ABC611-1FF5-447C-8A34-D946E9316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82CEF7-8B4D-4F1D-9B31-2C2E2E026B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A43F98-F059-4E59-B349-93E1B95E67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F80D48-E364-404A-82B0-5CC004094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170618-A50A-4E31-84B9-8B4263F3EA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BB8357A-430B-4B0C-8247-CD935A6AA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360000" indent="-457200" eaLnBrk="1" fontAlgn="auto" hangingPunct="1">
              <a:spcAft>
                <a:spcPts val="0"/>
              </a:spcAft>
              <a:defRPr/>
            </a:pPr>
            <a:endParaRPr lang="en-US" altLang="zh-TW" dirty="0"/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3600" dirty="0">
                <a:solidFill>
                  <a:schemeClr val="tx1"/>
                </a:solidFill>
                <a:ea typeface="華康儷中黑" panose="020B0509000000000000" pitchFamily="49" charset="-120"/>
              </a:rPr>
              <a:t> 14</a:t>
            </a:r>
            <a:r>
              <a:rPr lang="zh-TW" altLang="en-US" sz="3600" dirty="0">
                <a:solidFill>
                  <a:schemeClr val="tx1"/>
                </a:solidFill>
                <a:ea typeface="華康儷中黑" panose="020B0509000000000000" pitchFamily="49" charset="-120"/>
              </a:rPr>
              <a:t>課  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</a:rPr>
              <a:t>澄清對真信仰的誤解</a:t>
            </a:r>
            <a:endParaRPr lang="en-US" altLang="zh-TW" sz="6000" dirty="0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marL="360000" indent="-457200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    信仰不是什麼？是什麼？</a:t>
            </a:r>
            <a:endParaRPr lang="en-US" altLang="zh-TW" sz="4000" dirty="0">
              <a:solidFill>
                <a:srgbClr val="0000FF"/>
              </a:solidFill>
              <a:ea typeface="華康儷中黑" panose="020B0509000000000000" pitchFamily="49" charset="-120"/>
            </a:endParaRPr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rgbClr val="FF0000"/>
                </a:solidFill>
                <a:ea typeface="華康粗黑體" pitchFamily="49" charset="-120"/>
              </a:rPr>
              <a:t> </a:t>
            </a:r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rgbClr val="FF0000"/>
                </a:solidFill>
                <a:ea typeface="華康粗黑體" pitchFamily="49" charset="-120"/>
              </a:rPr>
              <a:t> </a:t>
            </a:r>
            <a:endParaRPr lang="zh-TW" altLang="en-US" sz="4000" dirty="0">
              <a:solidFill>
                <a:schemeClr val="tx1"/>
              </a:solidFill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314765C8-EF48-4D2F-BCC4-2B883911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真信仰不純是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心靈寄託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積極進取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幫別人！</a:t>
            </a:r>
            <a:endParaRPr lang="zh-TW" altLang="zh-HK">
              <a:latin typeface="Times New Roman" panose="02020603050405020304" pitchFamily="18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並非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只為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祈福免禍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面對現實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腳踏實地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不單在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教人為善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天主的子女的自覺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→to be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不在追求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奇跡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基督的權威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基督的話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要避免陷於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狂熱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終生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有深度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並不等於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禮節儀式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以心神以真理朝拜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七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絕非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法術魔力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天主本身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八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並非源於人的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無知與無能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天主提昇一切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九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有閑階級的奢侈品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人本質上需要天主</a:t>
            </a:r>
            <a:endParaRPr lang="en-US" altLang="zh-TW">
              <a:solidFill>
                <a:srgbClr val="0000FF"/>
              </a:solidFill>
              <a:latin typeface="Calibri" panose="020F0502020204030204" pitchFamily="34" charset="0"/>
              <a:ea typeface="華康粗黑體" panose="020B0709000000000000" pitchFamily="49" charset="-120"/>
            </a:endParaRPr>
          </a:p>
          <a:p>
            <a:pPr algn="just" fontAlgn="b">
              <a:lnSpc>
                <a:spcPts val="4000"/>
              </a:lnSpc>
            </a:pP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       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左方越成功</a:t>
            </a:r>
            <a:r>
              <a:rPr lang="en-US" altLang="zh-TW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右方越削弱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endParaRPr lang="zh-HK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050D61C4-628B-452C-B88A-7A187334D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一、真信仰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不純是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心靈寄託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信仰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充實人生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，使人生有所寄託；但信仰並不單單是一種寄託。寄託源於生活的無聊、空虛、迷惘。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但真正的宗教信仰卻是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正視人生、積極進取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。他自信有神明的助佑，所以失敗而不氣餒，受苦而不畏縮，甚至失望也不絕望。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他不會只顧把心靈寄託於神身上，相反地，由於信仰的充實，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他自己反而會成為其它弱小兄弟姊妹的寄託！</a:t>
            </a:r>
          </a:p>
          <a:p>
            <a:pPr algn="l"/>
            <a:endParaRPr lang="zh-HK" altLang="en-US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副標題 2">
            <a:extLst>
              <a:ext uri="{FF2B5EF4-FFF2-40B4-BE49-F238E27FC236}">
                <a16:creationId xmlns:a16="http://schemas.microsoft.com/office/drawing/2014/main" id="{AEE22F50-1497-44F9-B3D8-FF167538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二、真信仰並非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只為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祈福免禍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天主有能力福佑我們，使我們免於災禍。但信仰卻不單單為了祈福免禍。祈福免禍心理源于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逃避現實、貪圖僥倖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，令到與神的交往漸漸變成一種交易；求而不得的時候，更易對神失去信心。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真正的信仰卻是面對現實、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腳踏實地、力求上進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。他知道神已經把他視為成年人，所以樂於看到他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獨立生存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、勇敢奮鬥。這時人應做的就是</a:t>
            </a:r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盡人力而聽天命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而且要</a:t>
            </a:r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足踏塵世路</a:t>
            </a:r>
            <a:r>
              <a:rPr lang="en-US" altLang="zh-TW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肩擔古今愁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絕不貪生怕死。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6893E034-50C0-4A9C-883E-441289166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三、真宗教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不單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在「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教人為善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絕大部分的宗教都教人為善。但要做善人，未必一定要相信宗教。我們有時也會見到外表虔誠的人，內裡卻是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偽裝的君子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尤其</a:t>
            </a:r>
            <a:r>
              <a:rPr lang="zh-TW" altLang="en-US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吃教的神棍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endParaRPr lang="zh-TW" altLang="zh-HK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純正的宗教信仰能開啟我們的眼睛，使我們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醒覺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到人的尊嚴；天主教更認為人人都是天主的子女。在這種自覺下，我們很自然去愛、去服務，那是一種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發諸內而形諸外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的自然流露。在這個角度下，我們也不會只是為了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天堂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而信天主，正如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孝順的子女</a:t>
            </a:r>
            <a:r>
              <a:rPr lang="en-US" altLang="zh-TW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不會單單為了遺產的繼承而敬愛父母一樣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5FA61C36-4B70-4CEE-BCDD-07EC81FC2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孟子不贊成「</a:t>
            </a:r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行仁義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卻主張「</a:t>
            </a:r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由仁義行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作為一個基督徒，我們也不是要「守十誡」或守什麼規矩，而是要「由十誡行」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發於中、形於外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要「</a:t>
            </a:r>
            <a:r>
              <a:rPr lang="zh-TW" altLang="zh-HK" sz="3600" b="1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愛上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」十誡和一切規矩，直至「</a:t>
            </a:r>
            <a:r>
              <a:rPr lang="zh-TW" altLang="zh-HK" sz="3600" b="1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忘了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」或消化了這些誡命或規矩為止</a:t>
            </a:r>
            <a:endParaRPr lang="zh-HK" altLang="en-US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3A74262D-E127-4EAC-B0D3-ABEE9175B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"/>
            <a:endParaRPr lang="en-US" altLang="zh-TW" sz="14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四、真信仰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不在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追求「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奇跡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有人以宣揚奇跡去「吸引」人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但每個宗教所宣揚的奇跡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數之不盡，欲憑奇跡的多寡去判定宗教的真偽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並無意義。因為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奇跡並非信仰的核心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  <a:p>
            <a:pPr algn="l" fontAlgn="b"/>
            <a:r>
              <a:rPr lang="en-US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其實奇跡是存在的，聖經中也記載了很多奇跡，但我們自己卻很少親身經驗到奇跡。聖經中的奇跡有特殊的含義，它象徵一個「善必勝惡」的時代的來臨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耶穌也是借著他顯的四種奇跡（征服大自然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治病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驅魔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復活死人）去證明他就是天主，所以 要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相信和接納他的話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；但現代奇跡卻並非宗教的核心。我們既不是為了貪圖獲得奇跡而信仰，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我們的信仰也毋需靠奇跡去支持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endParaRPr lang="zh-TW" altLang="zh-HK">
              <a:solidFill>
                <a:srgbClr val="9900CC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1F18BB93-90FD-42FD-B866-93E478591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相反地，真正的宗教信仰會讓我們看到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人生本身就是一個大奇跡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：大自然的瑰麗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人們相親相愛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吸毒的人戒了毒；自私自利的商人成了童叟無欺的好商人；我們天天能夠起床；我們發覺我們所愛的人仍然健在</a:t>
            </a:r>
            <a:r>
              <a:rPr lang="en-US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……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這一切都是「奇跡」，都值得我們慶賀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欣賞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感謝。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耶穌顯奇蹟後往往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禁止人傳揚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（這叫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默西亞的秘密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），是為了不讓人把奇蹟放在第一位，甚至減低了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天主聖言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的重要性。我們要效法耶穌，就不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必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「宣揚」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這種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奇蹟！</a:t>
            </a:r>
          </a:p>
          <a:p>
            <a:endParaRPr lang="zh-HK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5563C122-13DE-436C-A09A-7712DFFCC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fontAlgn="b"/>
            <a:r>
              <a:rPr lang="zh-TW" altLang="zh-HK">
                <a:ea typeface="華康儷中黑" panose="020B0509000000000000" pitchFamily="49" charset="-120"/>
              </a:rPr>
              <a:t>五、信仰要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避免陷於狂熱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有些人過分強調宗教的感性層面，逐漸引導信徒走上「狂熱」之途。他們在聚會中狂叫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號哭，有時甚至使人達到「竭斯底裡亞」</a:t>
            </a:r>
            <a:r>
              <a:rPr lang="en-US" altLang="zh-HK">
                <a:ea typeface="華康儷中黑" panose="020B0509000000000000" pitchFamily="49" charset="-120"/>
              </a:rPr>
              <a:t>(hysteria) </a:t>
            </a:r>
            <a:r>
              <a:rPr lang="zh-TW" altLang="zh-HK">
                <a:ea typeface="華康儷中黑" panose="020B0509000000000000" pitchFamily="49" charset="-120"/>
              </a:rPr>
              <a:t>的瘋狂地步；這是很危險的。</a:t>
            </a:r>
          </a:p>
          <a:p>
            <a:pPr algn="l" fontAlgn="b"/>
            <a:r>
              <a:rPr lang="en-US" altLang="zh-HK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過分的宗教狂熱可以使信仰變得非理性和反理性。更甚者，還會使信徒妄自掣起信仰的大旗，去攻擊，甚至迫害異端者</a:t>
            </a:r>
            <a:r>
              <a:rPr lang="en-US" altLang="zh-HK" sz="2800">
                <a:ea typeface="華康儷中黑" panose="020B0509000000000000" pitchFamily="49" charset="-120"/>
              </a:rPr>
              <a:t>(</a:t>
            </a:r>
            <a:r>
              <a:rPr lang="zh-TW" altLang="zh-HK" sz="2800">
                <a:ea typeface="華康儷中黑" panose="020B0509000000000000" pitchFamily="49" charset="-120"/>
              </a:rPr>
              <a:t>其實只是異己者！</a:t>
            </a:r>
            <a:r>
              <a:rPr lang="en-US" altLang="zh-HK" sz="2800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這種信仰除了鞏固宣教士的權威及增加他們自己的經濟收益外，對人生、對世界大同可說是害多於利。很可惜的是，這種宣洩情感式的宗教行為，在冷漠的世界中，可以治療人在社會中因經常被拒絕而受到的</a:t>
            </a:r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2">
            <a:extLst>
              <a:ext uri="{FF2B5EF4-FFF2-40B4-BE49-F238E27FC236}">
                <a16:creationId xmlns:a16="http://schemas.microsoft.com/office/drawing/2014/main" id="{8ADD32C7-4C17-4212-9874-D4D70542E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ea typeface="華康儷中黑" panose="020B0509000000000000" pitchFamily="49" charset="-120"/>
              </a:rPr>
              <a:t>創傷，所以信仰這種宗教的人還是趨之若鶩。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本來深刻的宗教經驗可以使人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感動</a:t>
            </a:r>
            <a:r>
              <a:rPr lang="en-US" altLang="zh-TW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流淚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或在另一方面使人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喜樂、甚至手舞足蹈</a:t>
            </a:r>
            <a:r>
              <a:rPr lang="zh-TW" altLang="zh-HK">
                <a:ea typeface="華康儷中黑" panose="020B0509000000000000" pitchFamily="49" charset="-120"/>
              </a:rPr>
              <a:t>。這是健康的。不過，這只是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信仰生活中的一小部分</a:t>
            </a:r>
            <a:r>
              <a:rPr lang="zh-TW" altLang="zh-HK">
                <a:ea typeface="華康儷中黑" panose="020B0509000000000000" pitchFamily="49" charset="-120"/>
              </a:rPr>
              <a:t>。信仰應比一時的感動和短暫的皈依更有深度。它應是一個人全心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全意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堅決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不可反悔的行為，人願意無條件地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接受</a:t>
            </a:r>
            <a:r>
              <a:rPr lang="zh-TW" altLang="zh-HK">
                <a:ea typeface="華康儷中黑" panose="020B0509000000000000" pitchFamily="49" charset="-120"/>
              </a:rPr>
              <a:t>天主進入自己的生命，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指導</a:t>
            </a:r>
            <a:r>
              <a:rPr lang="zh-TW" altLang="zh-HK">
                <a:ea typeface="華康儷中黑" panose="020B0509000000000000" pitchFamily="49" charset="-120"/>
              </a:rPr>
              <a:t>自己的生命和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改變</a:t>
            </a:r>
            <a:r>
              <a:rPr lang="zh-TW" altLang="zh-HK">
                <a:ea typeface="華康儷中黑" panose="020B0509000000000000" pitchFamily="49" charset="-120"/>
              </a:rPr>
              <a:t>自己的生命。他在信仰生活中，有熱情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感動的時刻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也有冷然面對和正視生命的時刻。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真正的信仰是終生的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有深度的；有「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熱</a:t>
            </a:r>
            <a:r>
              <a:rPr lang="zh-TW" altLang="zh-HK">
                <a:ea typeface="華康儷中黑" panose="020B0509000000000000" pitchFamily="49" charset="-120"/>
              </a:rPr>
              <a:t>」的時候，也有「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冷靜</a:t>
            </a:r>
            <a:r>
              <a:rPr lang="zh-TW" altLang="zh-HK">
                <a:ea typeface="華康儷中黑" panose="020B0509000000000000" pitchFamily="49" charset="-120"/>
              </a:rPr>
              <a:t>」的時候。</a:t>
            </a:r>
            <a:r>
              <a:rPr lang="en-US" altLang="zh-TW">
                <a:ea typeface="華康儷中黑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solidFill>
                  <a:srgbClr val="FF00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靜水流深</a:t>
            </a:r>
            <a:endParaRPr lang="zh-TW" altLang="zh-HK" b="1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>
            <a:extLst>
              <a:ext uri="{FF2B5EF4-FFF2-40B4-BE49-F238E27FC236}">
                <a16:creationId xmlns:a16="http://schemas.microsoft.com/office/drawing/2014/main" id="{268E8A61-6C86-4323-BC0F-479B67B25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</a:t>
            </a:r>
          </a:p>
          <a:p>
            <a:pPr fontAlgn="b">
              <a:spcAft>
                <a:spcPts val="1200"/>
              </a:spcAft>
            </a:pPr>
            <a:r>
              <a:rPr lang="zh-TW" altLang="zh-HK">
                <a:ea typeface="華康儷中黑" panose="020B0509000000000000" pitchFamily="49" charset="-120"/>
              </a:rPr>
              <a:t>六、真宗教並不等於「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禮節儀式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一切宗教都有或繁或簡的禮儀，這是重要的；但禮節儀式不過只是一種發諸內而形諸外的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標記</a:t>
            </a:r>
            <a:r>
              <a:rPr lang="zh-TW" altLang="zh-HK">
                <a:ea typeface="華康儷中黑" panose="020B0509000000000000" pitchFamily="49" charset="-120"/>
              </a:rPr>
              <a:t>，所以並非信仰的核心。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</a:t>
            </a:r>
            <a:r>
              <a:rPr lang="zh-TW" altLang="zh-HK">
                <a:ea typeface="華康儷中黑" panose="020B0509000000000000" pitchFamily="49" charset="-120"/>
              </a:rPr>
              <a:t>耶穌很重視內心的虔誠，他認為「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天主是神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朝拜他的人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應當以心神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以真理去朝拜。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  <a:r>
              <a:rPr lang="zh-TW" altLang="zh-HK" sz="2400">
                <a:ea typeface="華康儷中黑" panose="020B0509000000000000" pitchFamily="49" charset="-120"/>
              </a:rPr>
              <a:t>（若</a:t>
            </a:r>
            <a:r>
              <a:rPr lang="en-US" altLang="zh-HK" sz="2400">
                <a:ea typeface="華康儷中黑" panose="020B0509000000000000" pitchFamily="49" charset="-120"/>
              </a:rPr>
              <a:t>4:23</a:t>
            </a:r>
            <a:r>
              <a:rPr lang="zh-TW" altLang="zh-HK" sz="2400">
                <a:ea typeface="華康儷中黑" panose="020B0509000000000000" pitchFamily="49" charset="-120"/>
              </a:rPr>
              <a:t>）</a:t>
            </a:r>
            <a:endParaRPr lang="en-US" altLang="zh-TW" sz="2400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 sz="2400">
                <a:ea typeface="華康儷中黑" panose="020B0509000000000000" pitchFamily="49" charset="-120"/>
              </a:rPr>
              <a:t>         </a:t>
            </a:r>
            <a:r>
              <a:rPr lang="zh-TW" altLang="zh-HK">
                <a:ea typeface="華康儷中黑" panose="020B0509000000000000" pitchFamily="49" charset="-120"/>
              </a:rPr>
              <a:t>所以只重外表而缺乏內心的虔敬和真誠，實在是捨本逐末；必須兩者兼備，相得益彰。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zh-TW" altLang="en-US">
                <a:ea typeface="華康儷中黑" panose="020B0509000000000000" pitchFamily="49" charset="-120"/>
              </a:rPr>
              <a:t>       孔子要以禮樂治天下，但不忘：「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人而不仁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如禮何？人而不仁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如樂何？</a:t>
            </a:r>
            <a:r>
              <a:rPr lang="zh-TW" altLang="en-US">
                <a:ea typeface="華康儷中黑" panose="020B0509000000000000" pitchFamily="49" charset="-120"/>
              </a:rPr>
              <a:t>」</a:t>
            </a:r>
            <a:endParaRPr lang="zh-TW" altLang="zh-HK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3B4286-45A2-4C9A-8F02-CF62C121F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930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信 仰 何 用 ？</a:t>
            </a:r>
            <a:br>
              <a:rPr lang="zh-TW" altLang="en-US" sz="4800" b="1" dirty="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r>
              <a:rPr lang="zh-TW" altLang="en-US" sz="4000" b="1" dirty="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文明的衝突？世界和平的希望？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12F5730-DD4E-4ED9-9E11-EA9A2603D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42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舊道德、舊宗教</a:t>
            </a:r>
            <a:r>
              <a:rPr lang="zh-TW" altLang="en-US" sz="48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未能</a:t>
            </a:r>
            <a:r>
              <a:rPr lang="zh-TW" altLang="en-US" sz="42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帶來世界和平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除非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一個國家能征服所有國家</a:t>
            </a:r>
            <a:r>
              <a:rPr lang="en-US" altLang="zh-TW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且心悅誠服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一種文化能征服所有文化</a:t>
            </a:r>
            <a:r>
              <a:rPr lang="en-US" altLang="zh-TW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且心裡佩服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一個宗教能皈化所有宗教</a:t>
            </a:r>
            <a:r>
              <a:rPr lang="en-US" altLang="zh-TW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且完全認同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有 可 能 嗎 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副標題 2">
            <a:extLst>
              <a:ext uri="{FF2B5EF4-FFF2-40B4-BE49-F238E27FC236}">
                <a16:creationId xmlns:a16="http://schemas.microsoft.com/office/drawing/2014/main" id="{9E5C9D23-CFD6-41E7-A9E7-66B27769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fontAlgn="b"/>
            <a:r>
              <a:rPr lang="zh-TW" altLang="zh-HK">
                <a:ea typeface="華康儷中黑" panose="020B0509000000000000" pitchFamily="49" charset="-120"/>
              </a:rPr>
              <a:t>七、真宗教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絕非</a:t>
            </a:r>
            <a:r>
              <a:rPr lang="zh-TW" altLang="zh-HK"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法術魔力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法術或魔力所標榜的是「言語」（例如咒語、經文等）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「動作」（例如「作法」）或某些「物體」（例如符籙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鏡等）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本身的「法力」</a:t>
            </a:r>
            <a:r>
              <a:rPr lang="zh-TW" altLang="zh-HK">
                <a:ea typeface="華康儷中黑" panose="020B0509000000000000" pitchFamily="49" charset="-120"/>
              </a:rPr>
              <a:t>。人們甚至相信神也會屈服在這些言語、動作或物體之下。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天主教卻是相信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神的本身</a:t>
            </a:r>
            <a:r>
              <a:rPr lang="zh-TW" altLang="zh-HK">
                <a:ea typeface="華康儷中黑" panose="020B0509000000000000" pitchFamily="49" charset="-120"/>
              </a:rPr>
              <a:t>，而且要按神的旨意去生活，去聖化自己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改善世界。神絕對不是供人役使的對象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相反地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en-US">
                <a:ea typeface="華康儷中黑" panose="020B0509000000000000" pitchFamily="49" charset="-120"/>
              </a:rPr>
              <a:t>神</a:t>
            </a:r>
            <a:r>
              <a:rPr lang="zh-TW" altLang="zh-HK">
                <a:ea typeface="華康儷中黑" panose="020B0509000000000000" pitchFamily="49" charset="-120"/>
              </a:rPr>
              <a:t>卻是人生活的目標和取向</a:t>
            </a:r>
            <a:r>
              <a:rPr lang="zh-TW" altLang="en-US">
                <a:ea typeface="華康儷中黑" panose="020B0509000000000000" pitchFamily="49" charset="-120"/>
              </a:rPr>
              <a:t>。</a:t>
            </a:r>
            <a:endParaRPr lang="zh-TW" altLang="zh-HK">
              <a:ea typeface="華康儷中黑" panose="020B0509000000000000" pitchFamily="49" charset="-120"/>
            </a:endParaRP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副標題 2">
            <a:extLst>
              <a:ext uri="{FF2B5EF4-FFF2-40B4-BE49-F238E27FC236}">
                <a16:creationId xmlns:a16="http://schemas.microsoft.com/office/drawing/2014/main" id="{9DD55000-A00C-45A1-A409-579E74F0E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>
                <a:ea typeface="華康儷中黑" panose="020B0509000000000000" pitchFamily="49" charset="-120"/>
              </a:rPr>
              <a:t>八、真宗教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並非源於</a:t>
            </a:r>
            <a:r>
              <a:rPr lang="zh-TW" altLang="zh-HK">
                <a:ea typeface="華康儷中黑" panose="020B0509000000000000" pitchFamily="49" charset="-120"/>
              </a:rPr>
              <a:t>人的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無知與無能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有社會學家認定宗教是源於人的無知與無能</a:t>
            </a:r>
            <a:r>
              <a:rPr lang="zh-TW" altLang="en-US">
                <a:ea typeface="華康儷中黑" panose="020B0509000000000000" pitchFamily="49" charset="-120"/>
              </a:rPr>
              <a:t>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無知，所以誤信打雷是雷公作怪；無能，所以漁夫在茫茫大海中，易於產生求神拜佛的心理。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隨著民智的開啟</a:t>
            </a:r>
            <a:r>
              <a:rPr lang="en-US" altLang="zh-TW">
                <a:ea typeface="華康儷中黑" panose="020B0509000000000000" pitchFamily="49" charset="-120"/>
              </a:rPr>
              <a:t>(</a:t>
            </a:r>
            <a:r>
              <a:rPr lang="zh-TW" altLang="zh-HK">
                <a:ea typeface="華康儷中黑" panose="020B0509000000000000" pitchFamily="49" charset="-120"/>
              </a:rPr>
              <a:t>打破了無知</a:t>
            </a:r>
            <a:r>
              <a:rPr lang="en-US" altLang="zh-TW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，與科技的發展</a:t>
            </a:r>
            <a:br>
              <a:rPr lang="en-US" altLang="zh-TW">
                <a:ea typeface="華康儷中黑" panose="020B0509000000000000" pitchFamily="49" charset="-120"/>
              </a:rPr>
            </a:br>
            <a:r>
              <a:rPr lang="en-US" altLang="zh-TW">
                <a:ea typeface="華康儷中黑" panose="020B0509000000000000" pitchFamily="49" charset="-120"/>
              </a:rPr>
              <a:t>(</a:t>
            </a:r>
            <a:r>
              <a:rPr lang="zh-TW" altLang="zh-HK">
                <a:ea typeface="華康儷中黑" panose="020B0509000000000000" pitchFamily="49" charset="-120"/>
              </a:rPr>
              <a:t>人變得越來越能幹</a:t>
            </a:r>
            <a:r>
              <a:rPr lang="en-US" altLang="zh-TW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，於是上述的社會學家便認定神可以壽終正寢了。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信仰，當然不是指這一套！</a:t>
            </a: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副標題 2">
            <a:extLst>
              <a:ext uri="{FF2B5EF4-FFF2-40B4-BE49-F238E27FC236}">
                <a16:creationId xmlns:a16="http://schemas.microsoft.com/office/drawing/2014/main" id="{6972D607-59F2-46E2-AC2A-7539DE6D5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"/>
            <a:endParaRPr lang="en-US" altLang="zh-TW" sz="3000"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 sz="3000">
                <a:ea typeface="華康儷中黑" panose="020B0509000000000000" pitchFamily="49" charset="-120"/>
              </a:rPr>
              <a:t>九、真宗教</a:t>
            </a:r>
            <a:r>
              <a:rPr lang="zh-TW" altLang="zh-HK" sz="3000">
                <a:solidFill>
                  <a:srgbClr val="FF0000"/>
                </a:solidFill>
                <a:ea typeface="華康儷中黑" panose="020B0509000000000000" pitchFamily="49" charset="-120"/>
              </a:rPr>
              <a:t>不是有閑階級</a:t>
            </a:r>
            <a:r>
              <a:rPr lang="zh-TW" altLang="zh-HK" sz="3000">
                <a:ea typeface="華康儷中黑" panose="020B0509000000000000" pitchFamily="49" charset="-120"/>
              </a:rPr>
              <a:t>的奢侈品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有些人信教，只是因為太清閒，要找朋友、湊熱鬧。他們有空才去教堂參加活動，一旦忙起來，便不再相信。</a:t>
            </a:r>
            <a:r>
              <a:rPr lang="en-US" altLang="zh-TW" sz="3000">
                <a:ea typeface="華康儷中黑" panose="020B0509000000000000" pitchFamily="49" charset="-120"/>
              </a:rPr>
              <a:t> 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所以有些人求學時、未婚時很熱心，結婚了，或者有了事業，便冷淡了；有些人環境順遂時，感到</a:t>
            </a:r>
            <a:br>
              <a:rPr lang="en-US" altLang="zh-TW" sz="3000">
                <a:ea typeface="華康儷中黑" panose="020B0509000000000000" pitchFamily="49" charset="-120"/>
              </a:rPr>
            </a:br>
            <a:r>
              <a:rPr lang="zh-TW" altLang="zh-HK" sz="3000">
                <a:ea typeface="華康儷中黑" panose="020B0509000000000000" pitchFamily="49" charset="-120"/>
              </a:rPr>
              <a:t>「天恩浩蕩」，所以十分虔誠，一旦遇到挫折，便怨天尤人，連教堂也不去了。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天主教是一個正視人生者的宗教</a:t>
            </a:r>
            <a:r>
              <a:rPr lang="zh-TW" altLang="en-US" sz="3000">
                <a:ea typeface="華康儷中黑" panose="020B0509000000000000" pitchFamily="49" charset="-120"/>
              </a:rPr>
              <a:t>，</a:t>
            </a:r>
            <a:r>
              <a:rPr lang="zh-TW" altLang="zh-HK" sz="3000">
                <a:ea typeface="華康儷中黑" panose="020B0509000000000000" pitchFamily="49" charset="-120"/>
              </a:rPr>
              <a:t>人在最忙</a:t>
            </a:r>
            <a:r>
              <a:rPr lang="zh-TW" altLang="en-US" sz="3000">
                <a:ea typeface="華康儷中黑" panose="020B0509000000000000" pitchFamily="49" charset="-120"/>
              </a:rPr>
              <a:t>、</a:t>
            </a:r>
            <a:r>
              <a:rPr lang="zh-TW" altLang="zh-HK" sz="3000">
                <a:ea typeface="華康儷中黑" panose="020B0509000000000000" pitchFamily="49" charset="-120"/>
              </a:rPr>
              <a:t>最軟弱</a:t>
            </a:r>
            <a:r>
              <a:rPr lang="zh-TW" altLang="en-US" sz="3000">
                <a:ea typeface="華康儷中黑" panose="020B0509000000000000" pitchFamily="49" charset="-120"/>
              </a:rPr>
              <a:t>、</a:t>
            </a:r>
            <a:r>
              <a:rPr lang="zh-TW" altLang="zh-HK" sz="3000">
                <a:ea typeface="華康儷中黑" panose="020B0509000000000000" pitchFamily="49" charset="-120"/>
              </a:rPr>
              <a:t>最困擾時，反而是他最需要宗教給他奮鬥力量的時候！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F6388FCA-9BA3-4D44-B300-C993F931B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真信仰不純是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心靈寄託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積極進取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幫別人！</a:t>
            </a:r>
            <a:endParaRPr lang="zh-TW" altLang="zh-HK">
              <a:latin typeface="Times New Roman" panose="02020603050405020304" pitchFamily="18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並非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只為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祈福免禍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面對現實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腳踏實地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不單在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教人為善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天主的子女的自覺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→to be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不在追求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奇跡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基督的權威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基督的話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要避免陷於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狂熱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終生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有深度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並不等於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禮節儀式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以心神以真理朝拜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七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絕非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法術魔力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天主本身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八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並非源於人的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無知與無能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天主提昇一切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九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有閑階級的奢侈品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人本質上需要天主</a:t>
            </a:r>
            <a:endParaRPr lang="en-US" altLang="zh-TW">
              <a:solidFill>
                <a:srgbClr val="0000FF"/>
              </a:solidFill>
              <a:latin typeface="Calibri" panose="020F0502020204030204" pitchFamily="34" charset="0"/>
              <a:ea typeface="華康粗黑體" panose="020B0709000000000000" pitchFamily="49" charset="-120"/>
            </a:endParaRPr>
          </a:p>
          <a:p>
            <a:pPr algn="just" fontAlgn="b">
              <a:lnSpc>
                <a:spcPts val="4000"/>
              </a:lnSpc>
            </a:pP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       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左方越成功</a:t>
            </a:r>
            <a:r>
              <a:rPr lang="en-US" altLang="zh-TW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右方越削弱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endParaRPr lang="zh-HK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87教宗語錄">
            <a:extLst>
              <a:ext uri="{FF2B5EF4-FFF2-40B4-BE49-F238E27FC236}">
                <a16:creationId xmlns:a16="http://schemas.microsoft.com/office/drawing/2014/main" id="{63C7FA5B-3707-4B9B-95E4-2BB9FDAFFE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2CEA8FD-BACF-4478-A541-0220CB27BDC9}"/>
              </a:ext>
            </a:extLst>
          </p:cNvPr>
          <p:cNvSpPr/>
          <p:nvPr/>
        </p:nvSpPr>
        <p:spPr>
          <a:xfrm>
            <a:off x="298450" y="1244600"/>
            <a:ext cx="1416050" cy="5040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sp>
        <p:nvSpPr>
          <p:cNvPr id="5124" name="文字方塊 2">
            <a:extLst>
              <a:ext uri="{FF2B5EF4-FFF2-40B4-BE49-F238E27FC236}">
                <a16:creationId xmlns:a16="http://schemas.microsoft.com/office/drawing/2014/main" id="{FDD4EBA0-1E50-40E5-AA5D-343E3006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5251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53D2FF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聖教宗</a:t>
            </a:r>
            <a:endParaRPr lang="zh-HK" altLang="en-US" sz="2400">
              <a:solidFill>
                <a:srgbClr val="53D2FF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BC72C263-C046-49F6-800B-DFD77F7C3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(P)-GB5" pitchFamily="34" charset="-120"/>
            </a:endParaRP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青年們，別害怕自己年輕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和平的將來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就在你們手中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5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為建造歷史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你們應該使歷史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從錯誤的道路</a:t>
            </a: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走出來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3C2DF7-CECA-4EFF-A683-7434BCE09C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zh-TW" sz="18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人類一直都走著一條錯誤的道路：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我們以為世界大同靠征服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endParaRPr lang="zh-TW" altLang="en-US" sz="40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靠傳教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靠皈化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靠道德十字軍。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不過全都是按自己的意思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這是個強者主宰和壟斷一切的世界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原來道德可以殺人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宗教可以殺人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世界有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惡霸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，也有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善霸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道德霸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</a:p>
          <a:p>
            <a:pPr eaLnBrk="1" hangingPunct="1"/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自由霸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民主霸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和</a:t>
            </a:r>
            <a:r>
              <a:rPr lang="zh-TW" altLang="en-US" sz="4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宗教霸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6539E85-C655-4EF3-8016-B9BEEE2DE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6786562"/>
          </a:xfrm>
        </p:spPr>
        <p:txBody>
          <a:bodyPr/>
          <a:lstStyle/>
          <a:p>
            <a:pPr algn="ctr" eaLnBrk="1" hangingPunct="1">
              <a:lnSpc>
                <a:spcPts val="10600"/>
              </a:lnSpc>
              <a:spcBef>
                <a:spcPct val="4000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6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金梅毛匾行" pitchFamily="49" charset="-120"/>
              </a:rPr>
              <a:t> </a:t>
            </a:r>
            <a:r>
              <a:rPr lang="zh-TW" altLang="en-US" sz="7200" dirty="0">
                <a:solidFill>
                  <a:srgbClr val="9900CC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新世界 新困難</a:t>
            </a: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127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宗教新精神</a:t>
            </a:r>
            <a:endParaRPr lang="zh-TW" altLang="en-US" sz="106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6000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50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在梵二啟發下對聖經的新瞭解</a:t>
            </a: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6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sz="7200" dirty="0">
                <a:solidFill>
                  <a:srgbClr val="9900CC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新原則 新信仰</a:t>
            </a:r>
            <a:endParaRPr lang="zh-TW" altLang="en-US" sz="6000" dirty="0">
              <a:solidFill>
                <a:srgbClr val="9900CC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BAD23F-67DE-4EFA-AC46-E7CBB2A0E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9238"/>
            <a:ext cx="9144000" cy="64801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TW" altLang="en-US" sz="6000" dirty="0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修 齊 治 平 的 逆 轉</a:t>
            </a:r>
          </a:p>
          <a:p>
            <a:pPr algn="ctr" eaLnBrk="1" hangingPunct="1">
              <a:spcAft>
                <a:spcPct val="20000"/>
              </a:spcAft>
              <a:buFontTx/>
              <a:buNone/>
              <a:defRPr/>
            </a:pPr>
            <a:r>
              <a:rPr lang="zh-TW" altLang="en-US" sz="4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宏 觀 的 信 仰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沒有世界和平，就沒有國家發展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沒有國家發展，就沒有地方安靖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沒有地方安靖，就沒有家庭幸福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沒有家庭幸福，就沒有個人快樂</a:t>
            </a:r>
          </a:p>
          <a:p>
            <a:pPr algn="ctr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48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在其上更有人神關係、宇宙和諧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3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2DEA91-2494-49BB-836E-95A9B3BFA9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US" altLang="zh-TW" sz="20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我們需要的是：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6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肯定自己、欣賞別人；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6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學習別人，豐富自己。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個人和團體都有價值，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人都是獨一無二、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無可取代的</a:t>
            </a:r>
            <a:r>
              <a:rPr lang="zh-TW" altLang="en-US" sz="6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天主的兒女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5400">
                <a:latin typeface="華康粗黑體" panose="020B0709000000000000" pitchFamily="49" charset="-120"/>
                <a:ea typeface="華康粗黑體" panose="020B0709000000000000" pitchFamily="49" charset="-120"/>
              </a:rPr>
              <a:t>這是人類未來要走的路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標題 2">
            <a:extLst>
              <a:ext uri="{FF2B5EF4-FFF2-40B4-BE49-F238E27FC236}">
                <a16:creationId xmlns:a16="http://schemas.microsoft.com/office/drawing/2014/main" id="{6F66B953-85AC-4C19-941F-F5AF0D4C1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r>
              <a:rPr lang="zh-TW" altLang="en-US" sz="5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要澄清的</a:t>
            </a:r>
            <a:r>
              <a:rPr lang="zh-TW" altLang="en-US" sz="540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第一個誤解</a:t>
            </a:r>
            <a:endParaRPr lang="en-US" altLang="zh-TW" sz="540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fontAlgn="b"/>
            <a:r>
              <a:rPr lang="zh-TW" altLang="zh-HK" sz="5400">
                <a:solidFill>
                  <a:srgbClr val="0000FF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天主教不是一個普通的宗教</a:t>
            </a:r>
          </a:p>
          <a:p>
            <a:pPr fontAlgn="b"/>
            <a:r>
              <a:rPr lang="zh-TW" altLang="en-US" sz="36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因為所有宗教都是</a:t>
            </a:r>
            <a:r>
              <a:rPr lang="zh-TW" altLang="en-US" sz="4000">
                <a:solidFill>
                  <a:srgbClr val="C0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排他的</a:t>
            </a:r>
            <a:r>
              <a:rPr lang="en-US" altLang="zh-TW" sz="36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,</a:t>
            </a:r>
            <a:r>
              <a:rPr lang="zh-TW" altLang="en-US" sz="36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不能帶來大同</a:t>
            </a:r>
            <a:endParaRPr lang="en-US" altLang="zh-HK" sz="3600"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fontAlgn="b"/>
            <a:r>
              <a:rPr lang="zh-HK" altLang="zh-HK" sz="5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耶穌召叫門徒</a:t>
            </a:r>
            <a:endParaRPr lang="en-US" altLang="zh-HK" sz="5400"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fontAlgn="b">
              <a:spcBef>
                <a:spcPct val="0"/>
              </a:spcBef>
            </a:pPr>
            <a:r>
              <a:rPr lang="zh-HK" altLang="zh-HK" sz="440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一群與耶穌志同道合的人</a:t>
            </a:r>
            <a:endParaRPr lang="en-US" altLang="zh-HK" sz="4400"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fontAlgn="b"/>
            <a:r>
              <a:rPr lang="zh-TW" altLang="en-US" sz="4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成為</a:t>
            </a:r>
            <a:r>
              <a:rPr lang="zh-HK" altLang="zh-HK" sz="4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教會</a:t>
            </a:r>
            <a:r>
              <a:rPr lang="en-US" altLang="zh-HK" sz="4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,</a:t>
            </a:r>
            <a:r>
              <a:rPr lang="zh-HK" altLang="zh-HK" sz="4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去建設天國</a:t>
            </a:r>
            <a:r>
              <a:rPr lang="en-US" altLang="zh-TW" sz="4400"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:</a:t>
            </a:r>
            <a:r>
              <a:rPr lang="zh-TW" altLang="en-US" sz="4400">
                <a:solidFill>
                  <a:srgbClr val="FF0000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天國的工匠</a:t>
            </a:r>
            <a:endParaRPr lang="en-US" altLang="zh-HK" sz="4400">
              <a:solidFill>
                <a:srgbClr val="FF0000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pPr fontAlgn="b"/>
            <a:r>
              <a:rPr lang="zh-TW" altLang="en-US" sz="5400">
                <a:solidFill>
                  <a:srgbClr val="9900CC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最後成為</a:t>
            </a:r>
            <a:r>
              <a:rPr lang="zh-HK" altLang="zh-HK" sz="5400">
                <a:solidFill>
                  <a:srgbClr val="9900CC"/>
                </a:solidFill>
                <a:latin typeface="華康正顏楷體W7" panose="03000709000000000000" pitchFamily="65" charset="-120"/>
                <a:ea typeface="華康正顏楷體W7" panose="03000709000000000000" pitchFamily="65" charset="-120"/>
              </a:rPr>
              <a:t>天家</a:t>
            </a:r>
            <a:endParaRPr lang="zh-TW" altLang="zh-HK" sz="5400">
              <a:solidFill>
                <a:srgbClr val="9900CC"/>
              </a:solidFill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  <a:p>
            <a:endParaRPr lang="zh-HK" altLang="en-US" sz="5400">
              <a:latin typeface="華康正顏楷體W7" panose="03000709000000000000" pitchFamily="65" charset="-120"/>
              <a:ea typeface="華康正顏楷體W7" panose="030007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2176</Words>
  <Application>Microsoft Office PowerPoint</Application>
  <PresentationFormat>如螢幕大小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8" baseType="lpstr">
      <vt:lpstr>Arial</vt:lpstr>
      <vt:lpstr>新細明體</vt:lpstr>
      <vt:lpstr>Calibri</vt:lpstr>
      <vt:lpstr>華康儷中黑</vt:lpstr>
      <vt:lpstr>華康粗黑體</vt:lpstr>
      <vt:lpstr>華康黑體(P)-GB5</vt:lpstr>
      <vt:lpstr>華康正顏楷體W5</vt:lpstr>
      <vt:lpstr>金梅毛匾行</vt:lpstr>
      <vt:lpstr>華康布丁體</vt:lpstr>
      <vt:lpstr>華康正顏楷體W7</vt:lpstr>
      <vt:lpstr>Times New Roman</vt:lpstr>
      <vt:lpstr>全真新細明</vt:lpstr>
      <vt:lpstr>Wingdings</vt:lpstr>
      <vt:lpstr>Office 佈景主題</vt:lpstr>
      <vt:lpstr>預設簡報設計</vt:lpstr>
      <vt:lpstr>PowerPoint 簡報</vt:lpstr>
      <vt:lpstr>信 仰 何 用 ？ 文明的衝突？世界和平的希望？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Tsui Kam Yiu</dc:creator>
  <cp:lastModifiedBy>user</cp:lastModifiedBy>
  <cp:revision>35</cp:revision>
  <dcterms:created xsi:type="dcterms:W3CDTF">2009-07-08T00:50:50Z</dcterms:created>
  <dcterms:modified xsi:type="dcterms:W3CDTF">2023-09-04T12:37:03Z</dcterms:modified>
</cp:coreProperties>
</file>