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CC"/>
    <a:srgbClr val="0000FF"/>
    <a:srgbClr val="006600"/>
    <a:srgbClr val="00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51F74FB-9A81-45CA-B466-77F2DC2225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A05690F-C40B-42EF-A76C-4B833319B1C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1EA1D5F-CAA9-4038-8AE6-A078A1992A74}" type="datetimeFigureOut">
              <a:rPr lang="zh-HK" altLang="en-US"/>
              <a:pPr>
                <a:defRPr/>
              </a:pPr>
              <a:t>6/5/2024</a:t>
            </a:fld>
            <a:endParaRPr lang="zh-HK" altLang="en-US"/>
          </a:p>
        </p:txBody>
      </p:sp>
      <p:sp>
        <p:nvSpPr>
          <p:cNvPr id="4" name="投影片影像版面配置區 3">
            <a:extLst>
              <a:ext uri="{FF2B5EF4-FFF2-40B4-BE49-F238E27FC236}">
                <a16:creationId xmlns:a16="http://schemas.microsoft.com/office/drawing/2014/main" id="{A8AE0775-A266-4DE3-86EA-75675DDAF87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8734AA00-9D55-4E34-81E5-C0AAABB60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  <a:endParaRPr lang="zh-HK" altLang="en-US" noProof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91D6C15-A791-4AFA-BEBF-62B3A04785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AEB8B0A-7D2A-46C4-9527-F2649A6A8F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7C76FF-D5A7-4318-A9D7-3D196F2B3705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影像版面配置區 1">
            <a:extLst>
              <a:ext uri="{FF2B5EF4-FFF2-40B4-BE49-F238E27FC236}">
                <a16:creationId xmlns:a16="http://schemas.microsoft.com/office/drawing/2014/main" id="{399F43BF-928E-44A1-A694-5927D1A863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備忘稿版面配置區 2">
            <a:extLst>
              <a:ext uri="{FF2B5EF4-FFF2-40B4-BE49-F238E27FC236}">
                <a16:creationId xmlns:a16="http://schemas.microsoft.com/office/drawing/2014/main" id="{C9482F3A-593C-401C-A94A-7F181E01D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4100" name="投影片編號版面配置區 3">
            <a:extLst>
              <a:ext uri="{FF2B5EF4-FFF2-40B4-BE49-F238E27FC236}">
                <a16:creationId xmlns:a16="http://schemas.microsoft.com/office/drawing/2014/main" id="{41C8C9B5-5991-4E9A-A718-D3F976BE4C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0A98E8E-6546-4F61-B9FE-3152C5E63192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影像版面配置區 1">
            <a:extLst>
              <a:ext uri="{FF2B5EF4-FFF2-40B4-BE49-F238E27FC236}">
                <a16:creationId xmlns:a16="http://schemas.microsoft.com/office/drawing/2014/main" id="{D2B43138-D0D0-419C-8E4F-1A0ADC9AA8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備忘稿版面配置區 2">
            <a:extLst>
              <a:ext uri="{FF2B5EF4-FFF2-40B4-BE49-F238E27FC236}">
                <a16:creationId xmlns:a16="http://schemas.microsoft.com/office/drawing/2014/main" id="{AC87611A-4339-4581-84CE-CA49F2886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6148" name="投影片編號版面配置區 3">
            <a:extLst>
              <a:ext uri="{FF2B5EF4-FFF2-40B4-BE49-F238E27FC236}">
                <a16:creationId xmlns:a16="http://schemas.microsoft.com/office/drawing/2014/main" id="{17DE7BDE-6764-496D-994F-FEAFF79D68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7B411F5-A559-41FD-8843-43D8CDC73D28}" type="slidenum">
              <a:rPr lang="zh-HK" altLang="en-US" smtClean="0"/>
              <a:pPr/>
              <a:t>2</a:t>
            </a:fld>
            <a:endParaRPr lang="zh-HK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影像版面配置區 1">
            <a:extLst>
              <a:ext uri="{FF2B5EF4-FFF2-40B4-BE49-F238E27FC236}">
                <a16:creationId xmlns:a16="http://schemas.microsoft.com/office/drawing/2014/main" id="{C22570F6-DF14-47A2-B34B-A0FED79A83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備忘稿版面配置區 2">
            <a:extLst>
              <a:ext uri="{FF2B5EF4-FFF2-40B4-BE49-F238E27FC236}">
                <a16:creationId xmlns:a16="http://schemas.microsoft.com/office/drawing/2014/main" id="{52EF42EF-F5CD-4907-AB5F-FCC5D3442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8196" name="投影片編號版面配置區 3">
            <a:extLst>
              <a:ext uri="{FF2B5EF4-FFF2-40B4-BE49-F238E27FC236}">
                <a16:creationId xmlns:a16="http://schemas.microsoft.com/office/drawing/2014/main" id="{275893A4-D99E-4CB0-859F-113804E5C0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4412E77-5A4C-4A25-A6F7-0836479EBEF0}" type="slidenum">
              <a:rPr lang="zh-HK" altLang="en-US" smtClean="0">
                <a:solidFill>
                  <a:srgbClr val="000000"/>
                </a:solidFill>
              </a:rPr>
              <a:pPr/>
              <a:t>3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影像版面配置區 1">
            <a:extLst>
              <a:ext uri="{FF2B5EF4-FFF2-40B4-BE49-F238E27FC236}">
                <a16:creationId xmlns:a16="http://schemas.microsoft.com/office/drawing/2014/main" id="{2645F676-4DDD-43C4-A234-4ACEB82A9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>
            <a:extLst>
              <a:ext uri="{FF2B5EF4-FFF2-40B4-BE49-F238E27FC236}">
                <a16:creationId xmlns:a16="http://schemas.microsoft.com/office/drawing/2014/main" id="{3E0DCE43-3758-4044-9DEE-64C454F02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0244" name="投影片編號版面配置區 3">
            <a:extLst>
              <a:ext uri="{FF2B5EF4-FFF2-40B4-BE49-F238E27FC236}">
                <a16:creationId xmlns:a16="http://schemas.microsoft.com/office/drawing/2014/main" id="{9EE9E220-2CC5-4F0C-84E0-7BA31D6CC3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FAA1736-A10C-4261-8D7B-1BEB3BCC1E50}" type="slidenum">
              <a:rPr lang="zh-HK" altLang="en-US" smtClean="0">
                <a:solidFill>
                  <a:srgbClr val="000000"/>
                </a:solidFill>
              </a:rPr>
              <a:pPr/>
              <a:t>4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影像版面配置區 1">
            <a:extLst>
              <a:ext uri="{FF2B5EF4-FFF2-40B4-BE49-F238E27FC236}">
                <a16:creationId xmlns:a16="http://schemas.microsoft.com/office/drawing/2014/main" id="{418DB497-19AA-4509-9E84-922334D97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備忘稿版面配置區 2">
            <a:extLst>
              <a:ext uri="{FF2B5EF4-FFF2-40B4-BE49-F238E27FC236}">
                <a16:creationId xmlns:a16="http://schemas.microsoft.com/office/drawing/2014/main" id="{897B9454-3D6F-4AC0-A1B5-CBCAE6696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2292" name="投影片編號版面配置區 3">
            <a:extLst>
              <a:ext uri="{FF2B5EF4-FFF2-40B4-BE49-F238E27FC236}">
                <a16:creationId xmlns:a16="http://schemas.microsoft.com/office/drawing/2014/main" id="{084DEA2F-41A9-4271-A95C-BF4EAFC67D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5AA82F1-13BD-471C-AFE9-B7B48C4657CC}" type="slidenum">
              <a:rPr lang="zh-HK" altLang="en-US" smtClean="0">
                <a:solidFill>
                  <a:srgbClr val="000000"/>
                </a:solidFill>
              </a:rPr>
              <a:pPr/>
              <a:t>5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影像版面配置區 1">
            <a:extLst>
              <a:ext uri="{FF2B5EF4-FFF2-40B4-BE49-F238E27FC236}">
                <a16:creationId xmlns:a16="http://schemas.microsoft.com/office/drawing/2014/main" id="{C591258C-F921-45CE-8FEF-4DE46B2661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備忘稿版面配置區 2">
            <a:extLst>
              <a:ext uri="{FF2B5EF4-FFF2-40B4-BE49-F238E27FC236}">
                <a16:creationId xmlns:a16="http://schemas.microsoft.com/office/drawing/2014/main" id="{228FD4F4-0033-4A81-8FE9-9A57300E5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4340" name="投影片編號版面配置區 3">
            <a:extLst>
              <a:ext uri="{FF2B5EF4-FFF2-40B4-BE49-F238E27FC236}">
                <a16:creationId xmlns:a16="http://schemas.microsoft.com/office/drawing/2014/main" id="{5B576989-3609-4C4A-99DE-E0FF671E6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C9080DD-A5AF-49D3-8440-03260B7C4EE0}" type="slidenum">
              <a:rPr lang="zh-HK" altLang="en-US" smtClean="0">
                <a:solidFill>
                  <a:srgbClr val="000000"/>
                </a:solidFill>
              </a:rPr>
              <a:pPr/>
              <a:t>6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影像版面配置區 1">
            <a:extLst>
              <a:ext uri="{FF2B5EF4-FFF2-40B4-BE49-F238E27FC236}">
                <a16:creationId xmlns:a16="http://schemas.microsoft.com/office/drawing/2014/main" id="{78E31DD2-EF5C-43FB-BBAB-5BDE5CA2D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備忘稿版面配置區 2">
            <a:extLst>
              <a:ext uri="{FF2B5EF4-FFF2-40B4-BE49-F238E27FC236}">
                <a16:creationId xmlns:a16="http://schemas.microsoft.com/office/drawing/2014/main" id="{8D2210C9-07C9-4F01-93A5-2121E05EDF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6388" name="投影片編號版面配置區 3">
            <a:extLst>
              <a:ext uri="{FF2B5EF4-FFF2-40B4-BE49-F238E27FC236}">
                <a16:creationId xmlns:a16="http://schemas.microsoft.com/office/drawing/2014/main" id="{6727D910-D234-4E6E-B01B-3E7FD0FB93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35E41F1-6678-4908-9AB0-9229183F4564}" type="slidenum">
              <a:rPr lang="zh-HK" altLang="en-US" smtClean="0">
                <a:solidFill>
                  <a:srgbClr val="000000"/>
                </a:solidFill>
              </a:rPr>
              <a:pPr/>
              <a:t>7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影像版面配置區 1">
            <a:extLst>
              <a:ext uri="{FF2B5EF4-FFF2-40B4-BE49-F238E27FC236}">
                <a16:creationId xmlns:a16="http://schemas.microsoft.com/office/drawing/2014/main" id="{69FC63D6-B69F-4582-99F2-A9B6531A12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備忘稿版面配置區 2">
            <a:extLst>
              <a:ext uri="{FF2B5EF4-FFF2-40B4-BE49-F238E27FC236}">
                <a16:creationId xmlns:a16="http://schemas.microsoft.com/office/drawing/2014/main" id="{12C2D91A-A48E-4DD9-B967-ED8554EB8B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8436" name="投影片編號版面配置區 3">
            <a:extLst>
              <a:ext uri="{FF2B5EF4-FFF2-40B4-BE49-F238E27FC236}">
                <a16:creationId xmlns:a16="http://schemas.microsoft.com/office/drawing/2014/main" id="{F63F4781-3B26-4195-9D89-F77ABB63E8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4ADE753-4A6A-4371-9FDF-1328C787E76C}" type="slidenum">
              <a:rPr lang="zh-HK" altLang="en-US" smtClean="0">
                <a:solidFill>
                  <a:srgbClr val="000000"/>
                </a:solidFill>
              </a:rPr>
              <a:pPr/>
              <a:t>8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9F9604-3305-4FB8-8662-C9C982F1F0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06F08C-268A-4370-BB44-FAD89296D3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8B191A-9A35-4E54-AEA7-667415D301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0597B-4915-4252-9DF3-207E3FABD8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240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8471EC-22F3-4C6F-8C18-285D916AE9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999C65-9431-4468-B9CC-4C9EA6F140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7253E8-5632-46E6-90EE-B1122343C9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DDF91-322C-4A6A-AED4-DE4790CB7E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995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019F1C-A4AB-4914-B0FA-B676A18B47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3066DB-2537-4EA2-ACD0-A20B067729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4F196C-593A-4BD3-8BBD-E2DB1B4A7C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739E5-CB36-4C4A-A944-857A533892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3011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CB9E318-9A17-49F5-A14F-07D1B29AFC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FC621C-8C17-4D25-9FAD-62A90A42CA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DC3011-BC80-4DF0-BC7B-AF70C4FE02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405BE-DD0F-4492-AA04-7CB76D96DD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160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ECD853-F9A9-4F32-BC56-83D1BF5C5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152022-F2E4-435C-B7F2-D5AC605A19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49A98D-2364-4A8D-A50E-82EA086E3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747C1-2A4C-4582-B64F-74AC64E84A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706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34570B-3971-4EF7-BAC7-494820D696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B62A21-4DE4-4C75-8156-AE45D06BF7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A2E8B3-DE25-4C92-B193-C24E3EAB2E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07C08-D4F9-448E-B82E-20CF570131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736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DD13B7-F64E-4C1F-B70B-8452D61ED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C84166-AE95-46FB-A8B7-EFA4AFBE0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577707-A695-4AEA-A24C-E3C085E11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C19A6-871C-4D7F-90E7-6E2115CB2BC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9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F7C6CD-DDE7-4365-BE75-2825084298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6F6307D-B23A-4FB1-813A-0A740906C0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5FC429-BF32-4D96-9739-6DFE95E877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70183-D05D-4E76-8837-CBDD45566C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617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375586-477A-47C1-A6AF-AB8ABE2FF8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E52E79-DC6F-43D9-B4E4-6DD9642DF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6B0C850-06AE-4D82-B1DF-7DD1349AF8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826D3-06D8-4AC9-B4E1-8A60E7B212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328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7F190D-D3C8-4F1F-B48E-E53662054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663467-226A-4A55-B1A3-E4D55F7D97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0B82B2-B7A7-459D-BE67-53A3A50BB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86431-82E9-431B-A79C-880F53E25E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003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8447F7-55D1-4DCE-8634-C07D6E6D51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85F47D-6F5B-443A-9C32-7E76DC8FC1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EF1F0A-4AA7-4E34-923D-4D95A6A61E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FE1BE-9586-4FBD-8EF5-4A006BDB3C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435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0D80BE-A996-402B-9B39-2A804AA171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3019E1-BCF3-4715-B116-FC2955C687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695C15-DA43-478A-8B5B-B23E10154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E14E6-3204-4756-AD61-9A22B79230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862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EE4DA1-98BC-40BA-BC6E-11C882EFE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A47F68-D54D-46B5-B337-A848C4B34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7F3BFD9-D6E7-4C7B-B0E0-1E33DB1A27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51840A5-6EC6-470E-A1ED-24EC3D3849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F503940-8244-44EA-99B1-CB82253434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A15E44D-0A0D-42D2-9FFC-08026B10F1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字方塊 2">
            <a:extLst>
              <a:ext uri="{FF2B5EF4-FFF2-40B4-BE49-F238E27FC236}">
                <a16:creationId xmlns:a16="http://schemas.microsoft.com/office/drawing/2014/main" id="{081D6864-BF96-4765-990B-94B02701D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</a:rPr>
              <a:t>7. </a:t>
            </a:r>
            <a:r>
              <a:rPr lang="zh-TW" altLang="zh-HK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人神的相遇</a:t>
            </a:r>
            <a:endParaRPr lang="zh-TW" altLang="zh-HK">
              <a:latin typeface="Times New Roman" panose="02020603050405020304" pitchFamily="18" charset="0"/>
              <a:ea typeface="全真新細明"/>
              <a:cs typeface="全真新細明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</a:rPr>
              <a:t>一、人生永恆的問號</a:t>
            </a:r>
            <a:endParaRPr lang="zh-TW" altLang="zh-HK">
              <a:latin typeface="Times New Roman" panose="02020603050405020304" pitchFamily="18" charset="0"/>
              <a:ea typeface="全真新細明"/>
              <a:cs typeface="全真新細明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Calibri" panose="020F0502020204030204" pitchFamily="34" charset="0"/>
                <a:ea typeface="華康粗黑體" panose="020B0709000000000000" pitchFamily="49" charset="-12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在我們的生命中，許多經驗和事例，都會迫著我們去問一些問題，例如：世上有沒有一位超越一切的神呢？尤其當我們面對宇宙和大自然的奧妙、罪惡的事實、生存與死亡等等時，我們更加會問上面的問題。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華康儷中黑" panose="020B0509000000000000" pitchFamily="49" charset="-120"/>
                <a:ea typeface="華康儷中黑" panose="020B0509000000000000" pitchFamily="49" charset="-12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當人面對荒謬、無意義的時候，在人的內心深處會有一種孤獨的感覺，這孤獨的感覺，即中國詩人所說的「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冠蓋滿京華，斯人獨憔悴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」的「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獨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」的感覺，這種感覺就連最親密的人際關係，也不能完全地填補。</a:t>
            </a:r>
            <a:r>
              <a:rPr lang="zh-TW" altLang="en-US">
                <a:latin typeface="華康儷中黑" panose="020B0509000000000000" pitchFamily="49" charset="-120"/>
                <a:ea typeface="華康儷中黑" panose="020B0509000000000000" pitchFamily="49" charset="-120"/>
              </a:rPr>
              <a:t>這時，我們便會問：誰可以幫助我們免除這分深沉的孤獨呢？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字方塊 2">
            <a:extLst>
              <a:ext uri="{FF2B5EF4-FFF2-40B4-BE49-F238E27FC236}">
                <a16:creationId xmlns:a16="http://schemas.microsoft.com/office/drawing/2014/main" id="{E9DD38E8-D27D-4EB5-999B-A23DE242A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58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人究竟是什麼？為什麼人類已經這麼進步了，而罪惡、痛苦和死亡仍然存在呢？在享盡世間的一切以後，我們要往那裡去？我們好</a:t>
            </a:r>
            <a:r>
              <a:rPr lang="zh-TW" altLang="en-US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像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走在一條導向死亡的單行道上。從前我並不存在，今日我不必存在，將來也不會存在。那麼，我們又為什麼要存在呢？這時，無論你是大科學家、大思想家，無論你是英雄、豪傑，你都會感到完全無能、無助。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 sz="3600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二、「邊際境遇」</a:t>
            </a:r>
            <a:endParaRPr lang="zh-TW" altLang="zh-HK">
              <a:latin typeface="Times New Roman" panose="02020603050405020304" pitchFamily="18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當我們認真地思考上述問題時，我們便進入到一種宗教心理學家所稱的「</a:t>
            </a:r>
            <a:r>
              <a:rPr lang="zh-TW" altLang="zh-HK" sz="360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邊際境遇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」中。</a:t>
            </a:r>
            <a:endParaRPr lang="zh-TW" altLang="zh-HK">
              <a:latin typeface="華康儷中黑" panose="020B0509000000000000" pitchFamily="49" charset="-120"/>
              <a:ea typeface="華康儷中黑" panose="020B0509000000000000" pitchFamily="49" charset="-120"/>
              <a:cs typeface="全真新細明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華康儷中黑" panose="020B0509000000000000" pitchFamily="49" charset="-120"/>
                <a:ea typeface="華康儷中黑" panose="020B0509000000000000" pitchFamily="49" charset="-12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在這境遇中，我們往往感覺到生命的有限，以及內心有一種無法滿足的渴望。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這時，我們好</a:t>
            </a:r>
            <a:r>
              <a:rPr lang="zh-TW" altLang="en-US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像</a:t>
            </a:r>
            <a:endParaRPr lang="zh-TW" altLang="zh-HK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字方塊 2">
            <a:extLst>
              <a:ext uri="{FF2B5EF4-FFF2-40B4-BE49-F238E27FC236}">
                <a16:creationId xmlns:a16="http://schemas.microsoft.com/office/drawing/2014/main" id="{C2F3C989-A6C5-43FA-8F1A-062ECA78C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64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是處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在生命的邊緣上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，面對著宇宙和人生的奧秘，感到完全的茫然和失落。我們似是走到了已知世界的盡頭，或到了可把握的生命的「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臨界點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」，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前面只剩下茫茫的一大片不可知和不可把握，那是絕對的黑暗、虛空和孤寂。這時，邊際境遇就發生了，因為我們已到了自己生命的邊緣。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孔子自己曾說過「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五十而知天命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」；「天命」也就是限制。他一生熱愛人間、關切世運，為了實現自己的理想而到處奔走。他耗盡精力，去「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修詩書、正禮樂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」，目的是要「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治天下，遺來世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」。但奮鬥了一生，結果是竟然未能治好「魯國」</a:t>
            </a:r>
            <a:r>
              <a:rPr lang="zh-TW" altLang="en-US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於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「當年」，還談什麼「天下」、「來世」呢？所以他深深感到，人無論多麼願意、</a:t>
            </a:r>
            <a:endParaRPr lang="zh-TW" altLang="zh-HK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字方塊 2">
            <a:extLst>
              <a:ext uri="{FF2B5EF4-FFF2-40B4-BE49-F238E27FC236}">
                <a16:creationId xmlns:a16="http://schemas.microsoft.com/office/drawing/2014/main" id="{87C686E9-148B-4232-A83F-CB75BBE70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75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多麼能幹，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亦總有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不可為、不能為，或為而無所成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的時候。</a:t>
            </a:r>
            <a:endParaRPr lang="en-US" altLang="zh-TW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	</a:t>
            </a:r>
            <a:r>
              <a:rPr lang="zh-HK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孔子生前天下無道，他想改變這一切，便和門人七十弟子三千到處奔走不斷努力，但</a:t>
            </a: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14</a:t>
            </a:r>
            <a:r>
              <a:rPr lang="zh-HK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年後，仍是天下無道。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這便是他所說的「知天命」，他所感受到的「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限制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」。亦即是我們所說的「邊際境遇」。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 sz="3600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三、宗教經驗：邊際境遇的跳躍</a:t>
            </a:r>
            <a:endParaRPr lang="zh-TW" altLang="zh-HK">
              <a:latin typeface="Times New Roman" panose="02020603050405020304" pitchFamily="18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當人進入「邊際境遇」時，由於他已自覺完全無能為力，他便面臨兩個抉擇：一是退回到那可知和可掌握的世界中，不再理會前面白茫茫的一片；另一個抉擇便是往前縱身一躍，</a:t>
            </a:r>
            <a:endParaRPr lang="zh-TW" altLang="zh-HK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79114F8-DF8B-4A47-A62B-1147F077D8D6}"/>
              </a:ext>
            </a:extLst>
          </p:cNvPr>
          <p:cNvSpPr txBox="1"/>
          <p:nvPr/>
        </p:nvSpPr>
        <p:spPr>
          <a:xfrm>
            <a:off x="0" y="41564"/>
            <a:ext cx="9144000" cy="6801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投入那不可知的世界裡，進入「另一個世界」也就是神的世界中。這種對「另一世界」的信仰，</a:t>
            </a:r>
            <a:r>
              <a:rPr lang="zh-TW" altLang="zh-HK" sz="3200" dirty="0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對「不可知」的皈依和探索，就構成了所謂的</a:t>
            </a:r>
            <a:r>
              <a:rPr lang="zh-TW" altLang="zh-HK" sz="32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宗教經驗</a:t>
            </a:r>
            <a:r>
              <a:rPr lang="zh-TW" altLang="zh-HK" sz="3200" dirty="0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。</a:t>
            </a:r>
            <a:endParaRPr lang="en-US" altLang="zh-TW" sz="3200" dirty="0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TW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承認自己的有限，向神投誠，就是一種「跳躍」；</a:t>
            </a:r>
            <a:r>
              <a:rPr lang="zh-TW" altLang="zh-HK" sz="32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跳躍是接觸天主的唯一方法</a:t>
            </a: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。邊際境遇因此成了一塊「跳板」，使人從有限跳到無限；由可經驗的世界，跳到未曾經驗過的世界；</a:t>
            </a:r>
            <a:r>
              <a:rPr lang="zh-TW" altLang="zh-HK" sz="32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由「自力」跳向「他力」</a:t>
            </a: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，跳到神的懷抱中。</a:t>
            </a:r>
            <a:endParaRPr lang="zh-TW" altLang="zh-HK" sz="32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TW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宗教經驗是很特殊的。有些人清楚意識到，有一股力量臨在自己身上，使他做出自己能力所做不到的事；有些人清楚意識到，有一種來自「那一位」的使命感；</a:t>
            </a:r>
            <a:endParaRPr lang="zh-TW" altLang="zh-HK" sz="3200" dirty="0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字方塊 2">
            <a:extLst>
              <a:ext uri="{FF2B5EF4-FFF2-40B4-BE49-F238E27FC236}">
                <a16:creationId xmlns:a16="http://schemas.microsoft.com/office/drawing/2014/main" id="{8DB0A5AC-FD07-4430-BB5B-8A33D124F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75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也有一些人清楚地意識到自己是在和那位「絕對者」溝通。梅瑟便經驗過天主的召叫，而且感到有一股力量臨在自己身上；保祿和基督相遇後，那分使命感使他一生背上了傳福音的包袱，甚至說出「如果我不傳福音就有禍」的豪語；教會中的聖人，如聖女大德蘭、聖方濟等，他們都清楚的意識到自己和天主的來往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 sz="3600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四、宗教經驗的追尋</a:t>
            </a:r>
            <a:endParaRPr lang="zh-TW" altLang="zh-HK">
              <a:latin typeface="Times New Roman" panose="02020603050405020304" pitchFamily="18" charset="0"/>
              <a:ea typeface="全真新細明"/>
              <a:cs typeface="全真新細明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Calibri" panose="020F0502020204030204" pitchFamily="34" charset="0"/>
                <a:ea typeface="華康粗黑體" panose="020B0709000000000000" pitchFamily="49" charset="-12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信徒必須一生追求與造物者遊、和神溝通、與天主結合。下面是一些可行的方法：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	1.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正視人生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：不要回避人生的種種問題，不要從「邊際境遇」中抽身退回到自我麻醉和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字方塊 2">
            <a:extLst>
              <a:ext uri="{FF2B5EF4-FFF2-40B4-BE49-F238E27FC236}">
                <a16:creationId xmlns:a16="http://schemas.microsoft.com/office/drawing/2014/main" id="{D803F7BB-A283-437A-904C-225A5F351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75"/>
            <a:ext cx="9144000" cy="67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逃避現實的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生活方式中。面對人生時，要像孟子所說：「盡其心者，知其性也；知其性，則知天矣。」盡心、盡性的人，便會找到天主。 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	2.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自我開放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：默想；找尋適當的靜默、獨處時間，去深度地思考人生、探索生命的問題。</a:t>
            </a:r>
            <a:r>
              <a:rPr lang="zh-TW" altLang="en-US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不要由早到晚，只管找尋熱鬧。</a:t>
            </a:r>
            <a:endParaRPr lang="en-US" altLang="zh-TW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	3.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向神開放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：祈禱、讀聖經、參與禮儀。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	4.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向人開放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：與人分享生命中深刻的經驗，互相啟發以擴闊人生的境界。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	5.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力行方有真知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：能實踐所認知的理想，並肯為理想而投身和奮鬥。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    </a:t>
            </a:r>
            <a:endParaRPr lang="zh-TW" altLang="zh-HK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字方塊 2">
            <a:extLst>
              <a:ext uri="{FF2B5EF4-FFF2-40B4-BE49-F238E27FC236}">
                <a16:creationId xmlns:a16="http://schemas.microsoft.com/office/drawing/2014/main" id="{DAA1ADA5-86B4-472A-A051-AA18F17AE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75"/>
            <a:ext cx="9144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solidFill>
                  <a:srgbClr val="000000"/>
                </a:solidFill>
                <a:latin typeface="Calibri" panose="020F0502020204030204" pitchFamily="34" charset="0"/>
                <a:ea typeface="華康粗黑體" panose="020B0709000000000000" pitchFamily="49" charset="-120"/>
              </a:rPr>
              <a:t>	</a:t>
            </a:r>
            <a:r>
              <a:rPr lang="en-US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6.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基本抉擇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：在一切「邊際境遇」中，願意選擇作信心的跳躍，並願意使自己和天主的關係成為一種絕對的、自由的、不可追悔的投誠和獻身，並對這位超越的天主投以完全的信任，一種超越理性、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不須證據的全然信任，並要如屈原所說：「亦餘心之所善兮，雖九死其猶未悔。」</a:t>
            </a:r>
            <a:endParaRPr lang="en-US" altLang="zh-TW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zh-TW" altLang="zh-HK">
              <a:solidFill>
                <a:srgbClr val="000000"/>
              </a:solidFill>
              <a:latin typeface="Times New Roman" panose="02020603050405020304" pitchFamily="18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zh-TW" altLang="zh-HK">
              <a:solidFill>
                <a:srgbClr val="000000"/>
              </a:solidFill>
              <a:latin typeface="Times New Roman" panose="02020603050405020304" pitchFamily="18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altLang="zh-TW">
              <a:solidFill>
                <a:srgbClr val="000000"/>
              </a:solidFill>
              <a:latin typeface="Calibri" panose="020F0502020204030204" pitchFamily="34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zh-TW" altLang="zh-HK">
              <a:solidFill>
                <a:srgbClr val="000000"/>
              </a:solidFill>
              <a:latin typeface="Times New Roman" panose="02020603050405020304" pitchFamily="18" charset="0"/>
              <a:ea typeface="全真新細明"/>
              <a:cs typeface="全真新細明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D4B4F77-637A-4B02-BEFF-1911480441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altLang="zh-TW" sz="40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 </a:t>
            </a:r>
            <a:r>
              <a:rPr lang="zh-TW" altLang="en-US" sz="36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經驗天主的七條路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若一：</a:t>
            </a:r>
            <a:r>
              <a:rPr lang="zh-TW" altLang="en-US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有血有肉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具體又立體的天主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  <a:endParaRPr lang="zh-TW" altLang="en-US" sz="400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/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論到那從起初就有的生命的聖言，就是我們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聽見過</a:t>
            </a:r>
            <a:r>
              <a:rPr lang="en-US" altLang="zh-TW" sz="2000"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親眼看見過</a:t>
            </a:r>
            <a:r>
              <a:rPr lang="en-US" altLang="zh-TW" sz="2000"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瞻仰過</a:t>
            </a:r>
            <a:r>
              <a:rPr lang="en-US" altLang="zh-TW" sz="2000"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以及我們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親手摸過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的生命的聖言</a:t>
            </a:r>
            <a:r>
              <a:rPr lang="en-US" altLang="zh-TW" sz="1800">
                <a:ea typeface="華康粗黑體" panose="020B0709000000000000" pitchFamily="49" charset="-120"/>
                <a:cs typeface="華康黑體-GB5" pitchFamily="49" charset="-120"/>
              </a:rPr>
              <a:t>——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這生命已顯示出來，我們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看見了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，也為他作證。</a:t>
            </a:r>
            <a:endParaRPr lang="en-US" altLang="zh-TW" sz="2000"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ts val="600"/>
              </a:spcBef>
            </a:pP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以下七路</a:t>
            </a:r>
            <a:r>
              <a:rPr lang="en-US" altLang="zh-TW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無大無小</a:t>
            </a:r>
            <a:endParaRPr lang="en-US" altLang="zh-TW" sz="1800">
              <a:solidFill>
                <a:srgbClr val="FF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互相支援</a:t>
            </a:r>
            <a:endParaRPr lang="en-US" altLang="zh-TW" sz="18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互相規範</a:t>
            </a:r>
            <a:endParaRPr lang="en-US" altLang="zh-TW" sz="18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均衡和全</a:t>
            </a:r>
            <a:endParaRPr lang="en-US" altLang="zh-TW" sz="180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面發展</a:t>
            </a:r>
            <a:endParaRPr lang="en-US" altLang="zh-TW" sz="180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sp>
        <p:nvSpPr>
          <p:cNvPr id="19459" name="Line 3">
            <a:extLst>
              <a:ext uri="{FF2B5EF4-FFF2-40B4-BE49-F238E27FC236}">
                <a16:creationId xmlns:a16="http://schemas.microsoft.com/office/drawing/2014/main" id="{2BA4965B-6A8D-44E9-BAEA-3C310634D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1700213"/>
            <a:ext cx="60499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7E6CDCC8-1ACA-40E1-90A2-6B41428EFD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1700213"/>
            <a:ext cx="1008062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1" name="Line 5">
            <a:extLst>
              <a:ext uri="{FF2B5EF4-FFF2-40B4-BE49-F238E27FC236}">
                <a16:creationId xmlns:a16="http://schemas.microsoft.com/office/drawing/2014/main" id="{FDAE2842-830F-4A55-99BB-1ED24B80C0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636838"/>
            <a:ext cx="6481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2" name="Line 6">
            <a:extLst>
              <a:ext uri="{FF2B5EF4-FFF2-40B4-BE49-F238E27FC236}">
                <a16:creationId xmlns:a16="http://schemas.microsoft.com/office/drawing/2014/main" id="{F6B05997-3806-4D6A-862C-4479C12E38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1725" y="1700213"/>
            <a:ext cx="64770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2B95295D-2601-43F9-907E-F459407E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2636838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4" name="Line 8">
            <a:extLst>
              <a:ext uri="{FF2B5EF4-FFF2-40B4-BE49-F238E27FC236}">
                <a16:creationId xmlns:a16="http://schemas.microsoft.com/office/drawing/2014/main" id="{96E11680-F066-47B7-9444-C6F4285898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636838"/>
            <a:ext cx="0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5" name="Line 9">
            <a:extLst>
              <a:ext uri="{FF2B5EF4-FFF2-40B4-BE49-F238E27FC236}">
                <a16:creationId xmlns:a16="http://schemas.microsoft.com/office/drawing/2014/main" id="{46EDA9BD-1A49-40D1-B3EA-A0CFF637B6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1700213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2934FE49-D144-4D9B-9DEF-4054C59792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6188" y="2636838"/>
            <a:ext cx="0" cy="1220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7" name="Line 11">
            <a:extLst>
              <a:ext uri="{FF2B5EF4-FFF2-40B4-BE49-F238E27FC236}">
                <a16:creationId xmlns:a16="http://schemas.microsoft.com/office/drawing/2014/main" id="{FD02EA66-DFE5-4C92-BBCB-7F786E4298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2636838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F90BE453-8143-47A8-933C-2B01DEEBCB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7750" y="2636838"/>
            <a:ext cx="0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6637" name="Text Box 13">
            <a:extLst>
              <a:ext uri="{FF2B5EF4-FFF2-40B4-BE49-F238E27FC236}">
                <a16:creationId xmlns:a16="http://schemas.microsoft.com/office/drawing/2014/main" id="{D80F3BE7-1C7B-4BF0-A6AF-B73FB2CC6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3246438"/>
            <a:ext cx="1169988" cy="361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40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    聖事</a:t>
            </a:r>
            <a:r>
              <a:rPr lang="zh-TW" altLang="en-US" sz="16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、</a:t>
            </a:r>
            <a:r>
              <a:rPr lang="zh-TW" altLang="en-US" sz="36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靈修</a:t>
            </a:r>
            <a:endParaRPr lang="en-US" altLang="zh-TW" sz="3600">
              <a:solidFill>
                <a:srgbClr val="CC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 天主與我們同在直到世末</a:t>
            </a:r>
          </a:p>
        </p:txBody>
      </p:sp>
      <p:sp>
        <p:nvSpPr>
          <p:cNvPr id="26638" name="Text Box 14">
            <a:extLst>
              <a:ext uri="{FF2B5EF4-FFF2-40B4-BE49-F238E27FC236}">
                <a16:creationId xmlns:a16="http://schemas.microsoft.com/office/drawing/2014/main" id="{536CA316-5A6B-4E84-9451-71A31AA47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963" y="3429000"/>
            <a:ext cx="1004887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6600"/>
                </a:solidFill>
                <a:ea typeface="華康粗黑體" panose="020B0709000000000000" pitchFamily="49" charset="-120"/>
                <a:cs typeface="華康黑體-GB5" pitchFamily="49" charset="-120"/>
              </a:rPr>
              <a:t>聖經</a:t>
            </a:r>
            <a:endParaRPr lang="en-US" altLang="zh-TW" sz="4800">
              <a:solidFill>
                <a:srgbClr val="0066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6600"/>
                </a:solidFill>
                <a:ea typeface="華康粗黑體" panose="020B0709000000000000" pitchFamily="49" charset="-120"/>
                <a:cs typeface="華康黑體-GB5" pitchFamily="49" charset="-120"/>
              </a:rPr>
              <a:t> </a:t>
            </a: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天主此時此地向我說話</a:t>
            </a:r>
            <a:endParaRPr lang="zh-TW" altLang="en-US" sz="48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sp>
        <p:nvSpPr>
          <p:cNvPr id="26639" name="Text Box 15">
            <a:extLst>
              <a:ext uri="{FF2B5EF4-FFF2-40B4-BE49-F238E27FC236}">
                <a16:creationId xmlns:a16="http://schemas.microsoft.com/office/drawing/2014/main" id="{C687813A-A2B2-4325-9CFE-A3476A534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3" y="3862388"/>
            <a:ext cx="12366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99"/>
                </a:solidFill>
                <a:ea typeface="華康粗黑體" panose="020B0709000000000000" pitchFamily="49" charset="-120"/>
                <a:cs typeface="華康黑體-GB5" pitchFamily="49" charset="-120"/>
              </a:rPr>
              <a:t>團體</a:t>
            </a:r>
            <a:endParaRPr lang="en-US" altLang="zh-TW" sz="4800">
              <a:solidFill>
                <a:srgbClr val="000099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  兩三人因基督相聚</a:t>
            </a:r>
            <a:endParaRPr lang="en-US" altLang="zh-TW" sz="24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        </a:t>
            </a:r>
            <a:r>
              <a:rPr lang="zh-TW" altLang="en-US" sz="16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哪裡有基督哪裡就有教會</a:t>
            </a:r>
          </a:p>
        </p:txBody>
      </p:sp>
      <p:sp>
        <p:nvSpPr>
          <p:cNvPr id="26640" name="Text Box 16">
            <a:extLst>
              <a:ext uri="{FF2B5EF4-FFF2-40B4-BE49-F238E27FC236}">
                <a16:creationId xmlns:a16="http://schemas.microsoft.com/office/drawing/2014/main" id="{8ADDDC47-E695-45A3-8A78-88381917A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75" y="3500438"/>
            <a:ext cx="850900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660066"/>
                </a:solidFill>
                <a:ea typeface="華康粗黑體" panose="020B0709000000000000" pitchFamily="49" charset="-120"/>
                <a:cs typeface="華康黑體-GB5" pitchFamily="49" charset="-120"/>
              </a:rPr>
              <a:t>工作    </a:t>
            </a:r>
            <a:r>
              <a:rPr lang="en-US" altLang="zh-TW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教會</a:t>
            </a:r>
            <a:r>
              <a:rPr lang="en-US" altLang="zh-TW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5</a:t>
            </a: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章</a:t>
            </a:r>
            <a:r>
              <a:rPr lang="en-US" altLang="zh-TW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</a:p>
          <a:p>
            <a:pPr eaLnBrk="1" hangingPunct="1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 </a:t>
            </a:r>
            <a:r>
              <a:rPr lang="zh-TW" altLang="en-US" sz="1800">
                <a:solidFill>
                  <a:srgbClr val="660066"/>
                </a:solidFill>
                <a:ea typeface="華康粗黑體" panose="020B0709000000000000" pitchFamily="49" charset="-120"/>
                <a:cs typeface="華康黑體-GB5" pitchFamily="49" charset="-120"/>
              </a:rPr>
              <a:t>贊天地化育 </a:t>
            </a:r>
            <a:r>
              <a:rPr lang="zh-TW" altLang="en-US" sz="24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在工作中成聖</a:t>
            </a:r>
            <a:endParaRPr lang="zh-TW" altLang="en-US" sz="3600">
              <a:solidFill>
                <a:srgbClr val="FF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5DF0510C-4BAD-4ED2-8224-849675A64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4988" y="3429000"/>
            <a:ext cx="86201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44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愛德 </a:t>
            </a: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最小兄弟姊妹</a:t>
            </a:r>
            <a:endParaRPr lang="zh-TW" altLang="en-US" sz="44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6B1D7609-23BE-4EB1-BF0C-FD65A61C7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313" y="3716338"/>
            <a:ext cx="97948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3100"/>
              </a:lnSpc>
              <a:spcBef>
                <a:spcPct val="0"/>
              </a:spcBef>
              <a:buFontTx/>
              <a:buNone/>
            </a:pPr>
            <a:r>
              <a:rPr lang="zh-TW" altLang="en-US" sz="4400">
                <a:solidFill>
                  <a:srgbClr val="006600"/>
                </a:solidFill>
                <a:ea typeface="華康粗黑體" panose="020B0709000000000000" pitchFamily="49" charset="-120"/>
                <a:cs typeface="華康黑體-GB5" pitchFamily="49" charset="-120"/>
              </a:rPr>
              <a:t>大自然</a:t>
            </a:r>
            <a:endParaRPr lang="en-US" altLang="zh-TW" sz="4400">
              <a:solidFill>
                <a:srgbClr val="0066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31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6600"/>
                </a:solidFill>
                <a:ea typeface="華康粗黑體" panose="020B0709000000000000" pitchFamily="49" charset="-120"/>
                <a:cs typeface="華康黑體-GB5" pitchFamily="49" charset="-120"/>
              </a:rPr>
              <a:t>     </a:t>
            </a: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諸天述說 </a:t>
            </a:r>
            <a:r>
              <a:rPr lang="zh-TW" altLang="en-US" sz="20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天何言哉</a:t>
            </a:r>
          </a:p>
        </p:txBody>
      </p:sp>
      <p:sp>
        <p:nvSpPr>
          <p:cNvPr id="19475" name="Line 20">
            <a:extLst>
              <a:ext uri="{FF2B5EF4-FFF2-40B4-BE49-F238E27FC236}">
                <a16:creationId xmlns:a16="http://schemas.microsoft.com/office/drawing/2014/main" id="{56188CBC-B122-4543-B985-EAEC5388E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636838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76" name="Text Box 21">
            <a:extLst>
              <a:ext uri="{FF2B5EF4-FFF2-40B4-BE49-F238E27FC236}">
                <a16:creationId xmlns:a16="http://schemas.microsoft.com/office/drawing/2014/main" id="{E8F66FB1-374B-418A-9569-B9FF4F257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3738" y="6519863"/>
            <a:ext cx="830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1600">
                <a:solidFill>
                  <a:srgbClr val="660066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徐錦堯</a:t>
            </a:r>
          </a:p>
        </p:txBody>
      </p:sp>
      <p:sp>
        <p:nvSpPr>
          <p:cNvPr id="26645" name="文字方塊 21">
            <a:extLst>
              <a:ext uri="{FF2B5EF4-FFF2-40B4-BE49-F238E27FC236}">
                <a16:creationId xmlns:a16="http://schemas.microsoft.com/office/drawing/2014/main" id="{C2C5E00F-B97D-442E-81E3-3EF702236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4950" y="2847975"/>
            <a:ext cx="89852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00"/>
                </a:solidFill>
                <a:ea typeface="華康粗黑體" panose="020B0709000000000000" pitchFamily="49" charset="-120"/>
                <a:cs typeface="華康黑體-GB5" pitchFamily="49" charset="-120"/>
              </a:rPr>
              <a:t>痛苦</a:t>
            </a:r>
            <a:r>
              <a:rPr lang="zh-TW" altLang="en-US" sz="2800">
                <a:solidFill>
                  <a:srgbClr val="000000"/>
                </a:solidFill>
                <a:ea typeface="華康粗黑體" panose="020B0709000000000000" pitchFamily="49" charset="-120"/>
                <a:cs typeface="華康黑體-GB5" pitchFamily="49" charset="-120"/>
              </a:rPr>
              <a:t> </a:t>
            </a: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更高超靈修路</a:t>
            </a:r>
          </a:p>
        </p:txBody>
      </p:sp>
      <p:sp>
        <p:nvSpPr>
          <p:cNvPr id="19478" name="文字方塊 22">
            <a:extLst>
              <a:ext uri="{FF2B5EF4-FFF2-40B4-BE49-F238E27FC236}">
                <a16:creationId xmlns:a16="http://schemas.microsoft.com/office/drawing/2014/main" id="{C6599DC5-6EBD-465A-BBA0-29B522450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857375"/>
            <a:ext cx="5408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天主</a:t>
            </a:r>
            <a:r>
              <a:rPr kumimoji="0" lang="en-US" altLang="zh-TW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kumimoji="0" lang="zh-TW" altLang="en-US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真善美</a:t>
            </a:r>
            <a:r>
              <a:rPr kumimoji="0" lang="en-US" altLang="zh-TW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kumimoji="0" lang="zh-TW" altLang="en-US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止於至善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4A51242-8EAA-4E66-B290-8E5CBC830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444625"/>
            <a:ext cx="6543675" cy="400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七者一定要全部和均衡發展</a:t>
            </a:r>
            <a:r>
              <a:rPr lang="en-US" altLang="zh-TW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如只重某點而忽略其它</a:t>
            </a:r>
            <a:r>
              <a:rPr lang="en-US" altLang="zh-TW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有害</a:t>
            </a:r>
            <a:endParaRPr lang="zh-HK" altLang="en-US" sz="20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F70FB25A-B4D5-48C8-9AB4-B01416E3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88" y="2439988"/>
            <a:ext cx="7559675" cy="461962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我看見了</a:t>
            </a:r>
            <a:r>
              <a:rPr kumimoji="0" lang="en-US" altLang="zh-TW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kumimoji="0" lang="zh-TW" altLang="en-US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造物無言卻有情</a:t>
            </a:r>
            <a:r>
              <a:rPr kumimoji="0" lang="en-US" altLang="zh-TW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kumimoji="0" lang="zh-TW" altLang="en-US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每於寒盡覺春生</a:t>
            </a:r>
            <a:r>
              <a:rPr kumimoji="0" lang="en-US" altLang="zh-TW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kumimoji="0" lang="zh-TW" altLang="en-US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千紅萬紫安排著</a:t>
            </a:r>
            <a:r>
              <a:rPr kumimoji="0" lang="en-US" altLang="zh-TW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kumimoji="0" lang="zh-TW" altLang="en-US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只待新雷第一聲</a:t>
            </a:r>
            <a:endParaRPr kumimoji="0" lang="zh-HK" altLang="en-US" sz="16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/>
      <p:bldP spid="26638" grpId="0"/>
      <p:bldP spid="26639" grpId="0"/>
      <p:bldP spid="26640" grpId="0"/>
      <p:bldP spid="26641" grpId="0"/>
      <p:bldP spid="26642" grpId="0"/>
      <p:bldP spid="26645" grpId="0"/>
      <p:bldP spid="2" grpId="0" animBg="1"/>
      <p:bldP spid="24" grpId="0" animBg="1"/>
    </p:bldLst>
  </p:timing>
</p:sld>
</file>

<file path=ppt/theme/theme1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1441</Words>
  <Application>Microsoft Office PowerPoint</Application>
  <PresentationFormat>如螢幕大小 (4:3)</PresentationFormat>
  <Paragraphs>62</Paragraphs>
  <Slides>9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Arial</vt:lpstr>
      <vt:lpstr>新細明體</vt:lpstr>
      <vt:lpstr>Calibri</vt:lpstr>
      <vt:lpstr>華康粗黑體</vt:lpstr>
      <vt:lpstr>Times New Roman</vt:lpstr>
      <vt:lpstr>全真新細明</vt:lpstr>
      <vt:lpstr>華康儷中黑</vt:lpstr>
      <vt:lpstr>華康黑體-GB5</vt:lpstr>
      <vt:lpstr>華康中黑體</vt:lpstr>
      <vt:lpstr>1_預設簡報設計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Tsui Kam Yiu</dc:creator>
  <cp:lastModifiedBy>user</cp:lastModifiedBy>
  <cp:revision>27</cp:revision>
  <dcterms:created xsi:type="dcterms:W3CDTF">2007-12-04T07:16:11Z</dcterms:created>
  <dcterms:modified xsi:type="dcterms:W3CDTF">2024-05-06T08:24:18Z</dcterms:modified>
</cp:coreProperties>
</file>