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306" r:id="rId3"/>
    <p:sldId id="287" r:id="rId4"/>
    <p:sldId id="256" r:id="rId5"/>
    <p:sldId id="257" r:id="rId6"/>
    <p:sldId id="258" r:id="rId7"/>
    <p:sldId id="259" r:id="rId8"/>
    <p:sldId id="265" r:id="rId9"/>
    <p:sldId id="269" r:id="rId10"/>
    <p:sldId id="275" r:id="rId11"/>
    <p:sldId id="276" r:id="rId12"/>
    <p:sldId id="278" r:id="rId13"/>
    <p:sldId id="280" r:id="rId14"/>
    <p:sldId id="282" r:id="rId15"/>
    <p:sldId id="284" r:id="rId16"/>
    <p:sldId id="286" r:id="rId17"/>
    <p:sldId id="271" r:id="rId18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42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E2F9-A72E-4D85-9E9F-E377C1ACFD11}" type="datetimeFigureOut">
              <a:rPr lang="zh-HK" altLang="en-US" smtClean="0"/>
              <a:t>17/7/2023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54923-E3E1-4DEE-8339-FEA86D10C72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29446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E2F9-A72E-4D85-9E9F-E377C1ACFD11}" type="datetimeFigureOut">
              <a:rPr lang="zh-HK" altLang="en-US" smtClean="0"/>
              <a:t>17/7/2023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54923-E3E1-4DEE-8339-FEA86D10C72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47639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E2F9-A72E-4D85-9E9F-E377C1ACFD11}" type="datetimeFigureOut">
              <a:rPr lang="zh-HK" altLang="en-US" smtClean="0"/>
              <a:t>17/7/2023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54923-E3E1-4DEE-8339-FEA86D10C72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491748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CB012-015E-4F6E-A9C4-E2D9884A2176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2023/7/17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10722-3988-4140-B4CB-10F161352CF7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9628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90067-C025-45F0-A470-8330C63633EC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2023/7/17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B842D-96C1-4EF4-BB8B-9F610AC6E0CF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1271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2A1AE-985C-4B5F-8074-AEF7D4526976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2023/7/17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29698-B4BF-440D-BA25-ADDB2B9D3C94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9080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4399D-0E6B-4CAE-BF1A-1BB627D818F9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2023/7/17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6DD00-67E3-4DB3-9EEC-A6339DC4D88B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510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C18E0-66F5-4DA8-AC7A-D01F570DC55B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2023/7/17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4DF19-9740-4083-A513-C72D7EA8927F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0739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BB15A-867C-4AED-9EF6-417F70DB55E4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2023/7/17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3878C-CA76-4708-9715-07F6A77891DD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7318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B9E42-E26D-4602-8FEC-8804511F9F00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2023/7/17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FA7F8-2383-4622-8741-7B0810CFB9F9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1732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C39DB-4C60-41FA-9FBF-7CCF9ADDAFC6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2023/7/17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1CF87-9A3F-4165-A96D-98CF82FD7C0A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8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E2F9-A72E-4D85-9E9F-E377C1ACFD11}" type="datetimeFigureOut">
              <a:rPr lang="zh-HK" altLang="en-US" smtClean="0"/>
              <a:t>17/7/2023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54923-E3E1-4DEE-8339-FEA86D10C72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391660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60583-FF77-4C5A-91D8-E87FE8B36C01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2023/7/17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2D86D-537C-40AD-9D04-2F5FA038C03D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8748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76626-BEC1-4F71-8946-04C5F795DA41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2023/7/17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CD548-344E-4A48-AC8E-A9403A11A1F4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065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1AB9C-EB7D-42AB-B301-E2E3408ADF0C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2023/7/17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5C198-92A2-45A1-B89B-94F1B72E2135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5105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B5EE9-AA70-427F-9263-FADFEEB7C0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30910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E2F9-A72E-4D85-9E9F-E377C1ACFD11}" type="datetimeFigureOut">
              <a:rPr lang="zh-HK" altLang="en-US" smtClean="0"/>
              <a:t>17/7/2023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54923-E3E1-4DEE-8339-FEA86D10C72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68186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E2F9-A72E-4D85-9E9F-E377C1ACFD11}" type="datetimeFigureOut">
              <a:rPr lang="zh-HK" altLang="en-US" smtClean="0"/>
              <a:t>17/7/2023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54923-E3E1-4DEE-8339-FEA86D10C72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72966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E2F9-A72E-4D85-9E9F-E377C1ACFD11}" type="datetimeFigureOut">
              <a:rPr lang="zh-HK" altLang="en-US" smtClean="0"/>
              <a:t>17/7/2023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54923-E3E1-4DEE-8339-FEA86D10C72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936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E2F9-A72E-4D85-9E9F-E377C1ACFD11}" type="datetimeFigureOut">
              <a:rPr lang="zh-HK" altLang="en-US" smtClean="0"/>
              <a:t>17/7/2023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54923-E3E1-4DEE-8339-FEA86D10C72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16407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E2F9-A72E-4D85-9E9F-E377C1ACFD11}" type="datetimeFigureOut">
              <a:rPr lang="zh-HK" altLang="en-US" smtClean="0"/>
              <a:t>17/7/2023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54923-E3E1-4DEE-8339-FEA86D10C72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22121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E2F9-A72E-4D85-9E9F-E377C1ACFD11}" type="datetimeFigureOut">
              <a:rPr lang="zh-HK" altLang="en-US" smtClean="0"/>
              <a:t>17/7/2023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54923-E3E1-4DEE-8339-FEA86D10C72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2818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E2F9-A72E-4D85-9E9F-E377C1ACFD11}" type="datetimeFigureOut">
              <a:rPr lang="zh-HK" altLang="en-US" smtClean="0"/>
              <a:t>17/7/2023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54923-E3E1-4DEE-8339-FEA86D10C72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15135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BE2F9-A72E-4D85-9E9F-E377C1ACFD11}" type="datetimeFigureOut">
              <a:rPr lang="zh-HK" altLang="en-US" smtClean="0"/>
              <a:t>17/7/2023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54923-E3E1-4DEE-8339-FEA86D10C72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6716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68FB229-C275-45ED-8302-B63F55693E0D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2023/7/17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23B8BDA-BA91-4F74-BE75-A00E3800C6A9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649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E80E309-B8B1-40FC-804C-41717D639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7704" y="1412776"/>
            <a:ext cx="5618281" cy="995499"/>
          </a:xfrm>
        </p:spPr>
        <p:txBody>
          <a:bodyPr>
            <a:normAutofit/>
          </a:bodyPr>
          <a:lstStyle/>
          <a:p>
            <a:r>
              <a:rPr lang="en-US" altLang="zh-TW" sz="5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5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挑戰人生之謎</a:t>
            </a:r>
            <a:endParaRPr lang="zh-HK" altLang="en-US" sz="5400" dirty="0">
              <a:solidFill>
                <a:srgbClr val="FF0000"/>
              </a:solidFill>
              <a:latin typeface="華康特粗楷體" panose="03000909000000000000" pitchFamily="65" charset="-120"/>
              <a:ea typeface="華康特粗楷體" panose="030009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983EC64-88E1-40C8-ACC6-EDD18EA764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23728" y="2780928"/>
            <a:ext cx="4896544" cy="1116124"/>
          </a:xfrm>
        </p:spPr>
        <p:txBody>
          <a:bodyPr>
            <a:normAutofit/>
          </a:bodyPr>
          <a:lstStyle/>
          <a:p>
            <a:r>
              <a:rPr lang="zh-TW" altLang="en-US" sz="4400" dirty="0">
                <a:solidFill>
                  <a:srgbClr val="00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分享導師：阮錦輝</a:t>
            </a:r>
            <a:endParaRPr lang="en-US" altLang="zh-TW" sz="4400" dirty="0">
              <a:solidFill>
                <a:srgbClr val="0000FF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0828998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zh-HK" altLang="en-US" dirty="0"/>
          </a:p>
        </p:txBody>
      </p:sp>
      <p:sp>
        <p:nvSpPr>
          <p:cNvPr id="4" name="矩形 3"/>
          <p:cNvSpPr/>
          <p:nvPr/>
        </p:nvSpPr>
        <p:spPr>
          <a:xfrm>
            <a:off x="467544" y="512281"/>
            <a:ext cx="8136904" cy="5581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6000"/>
              </a:lnSpc>
              <a:spcAft>
                <a:spcPts val="1200"/>
              </a:spcAft>
            </a:pPr>
            <a:r>
              <a:rPr lang="zh-TW" altLang="en-US" sz="4400" u="sng" spc="600" dirty="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道德生命</a:t>
            </a:r>
            <a:endParaRPr lang="en-US" altLang="zh-TW" sz="4400" u="sng" spc="600" dirty="0">
              <a:solidFill>
                <a:srgbClr val="0000FF"/>
              </a:solidFill>
              <a:latin typeface="華康儷中黑" pitchFamily="49" charset="-120"/>
              <a:ea typeface="華康儷中黑" pitchFamily="49" charset="-120"/>
              <a:cs typeface="華康黑體(P)-GB5" pitchFamily="34" charset="-120"/>
            </a:endParaRPr>
          </a:p>
          <a:p>
            <a:pPr algn="ctr">
              <a:lnSpc>
                <a:spcPts val="6000"/>
              </a:lnSpc>
            </a:pPr>
            <a:r>
              <a:rPr lang="zh-TW" altLang="en-US" sz="4000" dirty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人格完整</a:t>
            </a:r>
            <a:r>
              <a:rPr lang="en-US" altLang="zh-TW" sz="4000" dirty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(integrity)</a:t>
            </a:r>
          </a:p>
          <a:p>
            <a:pPr algn="ctr">
              <a:lnSpc>
                <a:spcPts val="6000"/>
              </a:lnSpc>
            </a:pPr>
            <a:r>
              <a:rPr lang="zh-TW" altLang="en-US" sz="4000" dirty="0">
                <a:solidFill>
                  <a:srgbClr val="9900CC"/>
                </a:solidFill>
                <a:ea typeface="華康儷中黑" pitchFamily="49" charset="-120"/>
                <a:cs typeface="華康黑體(P)-GB5" pitchFamily="34" charset="-120"/>
              </a:rPr>
              <a:t>不欺暗室</a:t>
            </a:r>
            <a:r>
              <a:rPr lang="en-US" altLang="zh-TW" sz="4000" dirty="0">
                <a:solidFill>
                  <a:srgbClr val="9900CC"/>
                </a:solidFill>
                <a:ea typeface="華康儷中黑" pitchFamily="49" charset="-120"/>
                <a:cs typeface="華康黑體(P)-GB5" pitchFamily="34" charset="-120"/>
              </a:rPr>
              <a:t>;  </a:t>
            </a:r>
            <a:r>
              <a:rPr lang="zh-TW" altLang="en-US" sz="4000" dirty="0">
                <a:solidFill>
                  <a:srgbClr val="9900CC"/>
                </a:solidFill>
                <a:ea typeface="華康儷中黑" pitchFamily="49" charset="-120"/>
                <a:cs typeface="華康黑體(P)-GB5" pitchFamily="34" charset="-120"/>
              </a:rPr>
              <a:t>慎獨</a:t>
            </a:r>
            <a:endParaRPr lang="en-US" altLang="zh-TW" sz="4000" dirty="0">
              <a:solidFill>
                <a:srgbClr val="9900CC"/>
              </a:solidFill>
              <a:ea typeface="華康儷中黑" pitchFamily="49" charset="-120"/>
              <a:cs typeface="華康黑體(P)-GB5" pitchFamily="34" charset="-120"/>
            </a:endParaRPr>
          </a:p>
          <a:p>
            <a:pPr algn="ctr">
              <a:lnSpc>
                <a:spcPts val="6000"/>
              </a:lnSpc>
              <a:spcAft>
                <a:spcPts val="600"/>
              </a:spcAft>
            </a:pPr>
            <a:r>
              <a:rPr lang="zh-TW" altLang="en-US" sz="4000" dirty="0">
                <a:ea typeface="華康儷中黑" pitchFamily="49" charset="-120"/>
                <a:cs typeface="華康黑體(P)-GB5" pitchFamily="34" charset="-120"/>
              </a:rPr>
              <a:t>選擇</a:t>
            </a:r>
            <a:r>
              <a:rPr lang="en-US" altLang="zh-TW" sz="4000" dirty="0"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lang="zh-TW" altLang="en-US" sz="2800" dirty="0">
                <a:ea typeface="華康儷中黑" pitchFamily="49" charset="-120"/>
                <a:cs typeface="華康黑體(P)-GB5" pitchFamily="34" charset="-120"/>
              </a:rPr>
              <a:t>選擇</a:t>
            </a:r>
            <a:r>
              <a:rPr lang="zh-TW" altLang="en-US" sz="4000" dirty="0">
                <a:ea typeface="華康儷中黑" pitchFamily="49" charset="-120"/>
                <a:cs typeface="華康黑體(P)-GB5" pitchFamily="34" charset="-120"/>
              </a:rPr>
              <a:t>放棄</a:t>
            </a:r>
            <a:r>
              <a:rPr lang="en-US" altLang="zh-TW" sz="4000" dirty="0">
                <a:ea typeface="華康儷中黑" pitchFamily="49" charset="-120"/>
                <a:cs typeface="華康黑體(P)-GB5" pitchFamily="34" charset="-120"/>
              </a:rPr>
              <a:t>; </a:t>
            </a:r>
            <a:r>
              <a:rPr lang="zh-TW" altLang="en-US" sz="4000" dirty="0">
                <a:ea typeface="華康儷中黑" pitchFamily="49" charset="-120"/>
                <a:cs typeface="華康黑體(P)-GB5" pitchFamily="34" charset="-120"/>
              </a:rPr>
              <a:t>有為</a:t>
            </a:r>
            <a:r>
              <a:rPr lang="en-US" altLang="zh-TW" sz="4000" dirty="0"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lang="zh-TW" altLang="en-US" sz="4000" dirty="0">
                <a:ea typeface="華康儷中黑" pitchFamily="49" charset="-120"/>
                <a:cs typeface="華康黑體(P)-GB5" pitchFamily="34" charset="-120"/>
              </a:rPr>
              <a:t>有不為</a:t>
            </a:r>
            <a:endParaRPr lang="en-US" altLang="zh-TW" sz="4000" dirty="0">
              <a:ea typeface="華康儷中黑" pitchFamily="49" charset="-120"/>
              <a:cs typeface="華康黑體(P)-GB5" pitchFamily="34" charset="-120"/>
            </a:endParaRPr>
          </a:p>
          <a:p>
            <a:pPr algn="ctr">
              <a:lnSpc>
                <a:spcPts val="6000"/>
              </a:lnSpc>
            </a:pPr>
            <a:r>
              <a:rPr lang="en-US" altLang="zh-TW" sz="4000" dirty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</a:t>
            </a:r>
            <a:r>
              <a:rPr lang="zh-TW" altLang="en-US" sz="4000" dirty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向裡用力</a:t>
            </a:r>
            <a:r>
              <a:rPr lang="en-US" altLang="zh-TW" sz="4000" dirty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</a:t>
            </a:r>
          </a:p>
          <a:p>
            <a:pPr algn="ctr">
              <a:lnSpc>
                <a:spcPts val="4400"/>
              </a:lnSpc>
              <a:spcAft>
                <a:spcPts val="600"/>
              </a:spcAft>
            </a:pPr>
            <a:r>
              <a:rPr lang="zh-TW" altLang="en-US" sz="3200" dirty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愛人不親反其仁</a:t>
            </a:r>
            <a:r>
              <a:rPr lang="en-US" altLang="zh-TW" sz="3200" dirty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 </a:t>
            </a:r>
            <a:r>
              <a:rPr lang="zh-TW" altLang="en-US" sz="3200" dirty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不怨天不尤人</a:t>
            </a:r>
            <a:r>
              <a:rPr lang="en-US" altLang="zh-TW" sz="3200" dirty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3200" dirty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下學而上達</a:t>
            </a:r>
            <a:endParaRPr lang="en-US" altLang="zh-TW" sz="3200" dirty="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algn="ctr">
              <a:lnSpc>
                <a:spcPts val="6000"/>
              </a:lnSpc>
            </a:pPr>
            <a:r>
              <a:rPr lang="zh-TW" altLang="en-US" sz="4000" dirty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    培育良心</a:t>
            </a:r>
            <a:r>
              <a:rPr lang="en-US" altLang="zh-TW" sz="4000" dirty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012933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zh-HK" altLang="en-US" dirty="0"/>
          </a:p>
        </p:txBody>
      </p:sp>
      <p:sp>
        <p:nvSpPr>
          <p:cNvPr id="4" name="矩形 3"/>
          <p:cNvSpPr/>
          <p:nvPr/>
        </p:nvSpPr>
        <p:spPr>
          <a:xfrm>
            <a:off x="395536" y="692696"/>
            <a:ext cx="8352928" cy="5375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6000"/>
              </a:lnSpc>
              <a:spcAft>
                <a:spcPts val="1200"/>
              </a:spcAft>
            </a:pPr>
            <a:r>
              <a:rPr lang="zh-TW" altLang="en-US" sz="4400" u="sng" spc="600" dirty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群育培養</a:t>
            </a:r>
            <a:endParaRPr lang="en-US" altLang="zh-TW" sz="4400" u="sng" spc="600" dirty="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algn="ctr">
              <a:lnSpc>
                <a:spcPts val="5000"/>
              </a:lnSpc>
            </a:pPr>
            <a:r>
              <a:rPr lang="zh-TW" altLang="en-US" sz="4000" dirty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親親</a:t>
            </a:r>
            <a:r>
              <a:rPr lang="en-US" altLang="zh-TW" sz="4000" dirty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lang="zh-TW" altLang="en-US" sz="4000" dirty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仁民</a:t>
            </a:r>
            <a:r>
              <a:rPr lang="en-US" altLang="zh-TW" sz="4000" dirty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lang="zh-TW" altLang="en-US" sz="4000" dirty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愛物</a:t>
            </a:r>
            <a:endParaRPr lang="en-US" altLang="zh-TW" sz="4000" dirty="0">
              <a:solidFill>
                <a:srgbClr val="FF00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algn="ctr">
              <a:lnSpc>
                <a:spcPts val="5000"/>
              </a:lnSpc>
            </a:pPr>
            <a:r>
              <a:rPr lang="zh-TW" altLang="en-US" sz="4000" dirty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老吾老以及人之老</a:t>
            </a:r>
            <a:endParaRPr lang="en-US" altLang="zh-TW" sz="4000" dirty="0">
              <a:solidFill>
                <a:srgbClr val="FF00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algn="ctr">
              <a:lnSpc>
                <a:spcPts val="5000"/>
              </a:lnSpc>
              <a:spcBef>
                <a:spcPts val="120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溝通</a:t>
            </a:r>
            <a:r>
              <a:rPr lang="en-US" altLang="zh-TW" sz="4000" dirty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4000" dirty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虛而待物</a:t>
            </a:r>
            <a:r>
              <a:rPr lang="en-US" altLang="zh-TW" sz="3200" dirty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(</a:t>
            </a:r>
            <a:r>
              <a:rPr lang="zh-TW" altLang="en-US" sz="3200" dirty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心齋</a:t>
            </a:r>
            <a:r>
              <a:rPr lang="en-US" altLang="zh-TW" sz="3200" dirty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)</a:t>
            </a:r>
          </a:p>
          <a:p>
            <a:pPr algn="ctr">
              <a:lnSpc>
                <a:spcPts val="3700"/>
              </a:lnSpc>
              <a:spcBef>
                <a:spcPts val="120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rgbClr val="9900CC"/>
                </a:solidFill>
                <a:ea typeface="華康儷中黑" pitchFamily="49" charset="-120"/>
                <a:cs typeface="華康黑體(P)-GB5" pitchFamily="34" charset="-120"/>
              </a:rPr>
              <a:t>肯定自己</a:t>
            </a:r>
            <a:r>
              <a:rPr lang="en-US" altLang="zh-TW" sz="4000" dirty="0">
                <a:solidFill>
                  <a:srgbClr val="9900CC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4000" dirty="0">
                <a:solidFill>
                  <a:srgbClr val="9900CC"/>
                </a:solidFill>
                <a:ea typeface="華康儷中黑" pitchFamily="49" charset="-120"/>
                <a:cs typeface="華康黑體(P)-GB5" pitchFamily="34" charset="-120"/>
              </a:rPr>
              <a:t>欣賞別人</a:t>
            </a:r>
            <a:endParaRPr lang="en-US" altLang="zh-TW" sz="4000" dirty="0">
              <a:solidFill>
                <a:srgbClr val="9900CC"/>
              </a:solidFill>
              <a:ea typeface="華康儷中黑" pitchFamily="49" charset="-120"/>
              <a:cs typeface="華康黑體(P)-GB5" pitchFamily="34" charset="-120"/>
            </a:endParaRPr>
          </a:p>
          <a:p>
            <a:pPr algn="ctr">
              <a:lnSpc>
                <a:spcPts val="3700"/>
              </a:lnSpc>
            </a:pPr>
            <a:r>
              <a:rPr lang="zh-TW" altLang="en-US" sz="4000" dirty="0">
                <a:solidFill>
                  <a:srgbClr val="9900CC"/>
                </a:solidFill>
                <a:ea typeface="華康儷中黑" pitchFamily="49" charset="-120"/>
                <a:cs typeface="華康黑體(P)-GB5" pitchFamily="34" charset="-120"/>
              </a:rPr>
              <a:t>學習別人</a:t>
            </a:r>
            <a:r>
              <a:rPr lang="en-US" altLang="zh-TW" sz="4000" dirty="0">
                <a:solidFill>
                  <a:srgbClr val="9900CC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4000" dirty="0">
                <a:solidFill>
                  <a:srgbClr val="9900CC"/>
                </a:solidFill>
                <a:ea typeface="華康儷中黑" pitchFamily="49" charset="-120"/>
                <a:cs typeface="華康黑體(P)-GB5" pitchFamily="34" charset="-120"/>
              </a:rPr>
              <a:t>豐富自己</a:t>
            </a:r>
            <a:endParaRPr lang="en-US" altLang="zh-TW" sz="4000" dirty="0">
              <a:solidFill>
                <a:srgbClr val="9900CC"/>
              </a:solidFill>
              <a:ea typeface="華康儷中黑" pitchFamily="49" charset="-120"/>
              <a:cs typeface="華康黑體(P)-GB5" pitchFamily="34" charset="-120"/>
            </a:endParaRPr>
          </a:p>
          <a:p>
            <a:pPr algn="ctr">
              <a:lnSpc>
                <a:spcPts val="5000"/>
              </a:lnSpc>
              <a:spcBef>
                <a:spcPts val="1800"/>
              </a:spcBef>
            </a:pPr>
            <a:r>
              <a:rPr lang="zh-TW" altLang="en-US" sz="4000" dirty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道不同正好為謀  </a:t>
            </a:r>
            <a:r>
              <a:rPr lang="en-US" altLang="zh-TW" sz="4000" dirty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(</a:t>
            </a:r>
            <a:r>
              <a:rPr lang="zh-TW" altLang="en-US" sz="3200" dirty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不要</a:t>
            </a:r>
            <a:r>
              <a:rPr lang="en-US" altLang="zh-TW" sz="4000" dirty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unfriend)</a:t>
            </a:r>
            <a:r>
              <a:rPr lang="zh-TW" altLang="en-US" sz="4000" dirty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                     </a:t>
            </a:r>
            <a:endParaRPr lang="zh-HK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5045379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zh-HK" altLang="en-US" dirty="0"/>
          </a:p>
        </p:txBody>
      </p:sp>
      <p:sp>
        <p:nvSpPr>
          <p:cNvPr id="4" name="矩形 3"/>
          <p:cNvSpPr/>
          <p:nvPr/>
        </p:nvSpPr>
        <p:spPr>
          <a:xfrm>
            <a:off x="899592" y="1001628"/>
            <a:ext cx="7200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6000"/>
              </a:lnSpc>
              <a:spcAft>
                <a:spcPts val="1200"/>
              </a:spcAft>
            </a:pPr>
            <a:r>
              <a:rPr lang="zh-TW" altLang="en-US" sz="4400" u="sng" spc="600" dirty="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美育培養 </a:t>
            </a:r>
            <a:endParaRPr lang="en-US" altLang="zh-TW" sz="4400" u="sng" spc="600" dirty="0">
              <a:solidFill>
                <a:srgbClr val="0000FF"/>
              </a:solidFill>
              <a:latin typeface="華康儷中黑" pitchFamily="49" charset="-120"/>
              <a:ea typeface="華康儷中黑" pitchFamily="49" charset="-120"/>
              <a:cs typeface="華康黑體(P)-GB5" pitchFamily="34" charset="-120"/>
            </a:endParaRPr>
          </a:p>
          <a:p>
            <a:pPr algn="ctr">
              <a:lnSpc>
                <a:spcPts val="6000"/>
              </a:lnSpc>
            </a:pPr>
            <a:r>
              <a:rPr lang="zh-TW" altLang="en-US" sz="4000" dirty="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藝術</a:t>
            </a:r>
            <a:r>
              <a:rPr lang="en-US" altLang="zh-TW" sz="4000" dirty="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4000" dirty="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音樂</a:t>
            </a:r>
            <a:r>
              <a:rPr lang="en-US" altLang="zh-TW" sz="4000" dirty="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4000" dirty="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手工</a:t>
            </a:r>
            <a:r>
              <a:rPr lang="en-US" altLang="zh-TW" sz="4000" dirty="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4000" dirty="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繪畫</a:t>
            </a:r>
            <a:r>
              <a:rPr lang="en-US" altLang="zh-TW" sz="4000" dirty="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4000" dirty="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聲樂</a:t>
            </a:r>
            <a:endParaRPr lang="en-US" altLang="zh-TW" sz="4000" dirty="0">
              <a:solidFill>
                <a:srgbClr val="9900CC"/>
              </a:solidFill>
              <a:latin typeface="華康儷中黑" pitchFamily="49" charset="-120"/>
              <a:ea typeface="華康儷中黑" pitchFamily="49" charset="-120"/>
              <a:cs typeface="華康黑體(P)-GB5" pitchFamily="34" charset="-120"/>
            </a:endParaRPr>
          </a:p>
          <a:p>
            <a:pPr algn="ctr">
              <a:lnSpc>
                <a:spcPts val="6000"/>
              </a:lnSpc>
            </a:pPr>
            <a:r>
              <a:rPr lang="zh-TW" altLang="en-US" sz="4000" dirty="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藝術史</a:t>
            </a:r>
            <a:r>
              <a:rPr lang="en-US" altLang="zh-TW" sz="4000" dirty="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4000" dirty="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藝術創作</a:t>
            </a:r>
            <a:r>
              <a:rPr lang="en-US" altLang="zh-TW" sz="4000" dirty="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4000" dirty="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藝術欣賞</a:t>
            </a:r>
            <a:endParaRPr lang="en-US" altLang="zh-TW" sz="4000" dirty="0">
              <a:solidFill>
                <a:srgbClr val="9900CC"/>
              </a:solidFill>
              <a:latin typeface="華康儷中黑" pitchFamily="49" charset="-120"/>
              <a:ea typeface="華康儷中黑" pitchFamily="49" charset="-120"/>
              <a:cs typeface="華康黑體(P)-GB5" pitchFamily="34" charset="-120"/>
            </a:endParaRPr>
          </a:p>
          <a:p>
            <a:pPr algn="ctr">
              <a:lnSpc>
                <a:spcPts val="6000"/>
              </a:lnSpc>
              <a:spcBef>
                <a:spcPts val="120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背誦美麗的詩詞</a:t>
            </a:r>
            <a:endParaRPr lang="en-US" altLang="zh-TW" sz="4000" dirty="0">
              <a:solidFill>
                <a:srgbClr val="FF0000"/>
              </a:solidFill>
              <a:latin typeface="華康儷中黑" pitchFamily="49" charset="-120"/>
              <a:ea typeface="華康儷中黑" pitchFamily="49" charset="-120"/>
              <a:cs typeface="華康黑體(P)-GB5" pitchFamily="34" charset="-120"/>
            </a:endParaRPr>
          </a:p>
          <a:p>
            <a:pPr algn="ctr">
              <a:lnSpc>
                <a:spcPts val="6000"/>
              </a:lnSpc>
            </a:pPr>
            <a:r>
              <a:rPr lang="zh-TW" altLang="en-US" sz="4000" dirty="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公私環境的美化</a:t>
            </a:r>
            <a:endParaRPr lang="en-US" altLang="zh-TW" sz="4000" dirty="0">
              <a:solidFill>
                <a:srgbClr val="0000FF"/>
              </a:solidFill>
              <a:latin typeface="華康儷中黑" pitchFamily="49" charset="-120"/>
              <a:ea typeface="華康儷中黑" pitchFamily="49" charset="-120"/>
              <a:cs typeface="華康黑體(P)-GB5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690989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zh-HK" altLang="en-US" dirty="0"/>
          </a:p>
        </p:txBody>
      </p:sp>
      <p:sp>
        <p:nvSpPr>
          <p:cNvPr id="4" name="矩形 3"/>
          <p:cNvSpPr/>
          <p:nvPr/>
        </p:nvSpPr>
        <p:spPr>
          <a:xfrm>
            <a:off x="683568" y="620688"/>
            <a:ext cx="784887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ts val="6000"/>
              </a:lnSpc>
              <a:spcBef>
                <a:spcPct val="0"/>
              </a:spcBef>
              <a:spcAft>
                <a:spcPts val="1200"/>
              </a:spcAft>
            </a:pPr>
            <a:r>
              <a:rPr lang="zh-TW" altLang="en-US" sz="4400" u="sng" spc="600" dirty="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理性生命</a:t>
            </a:r>
            <a:r>
              <a:rPr lang="en-US" altLang="zh-TW" sz="4400" u="sng" spc="600" dirty="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--</a:t>
            </a:r>
            <a:r>
              <a:rPr lang="zh-TW" altLang="en-US" sz="3600" u="sng" spc="600" dirty="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以理輔情</a:t>
            </a:r>
            <a:endParaRPr lang="en-US" altLang="zh-TW" sz="3600" u="sng" spc="600" dirty="0">
              <a:solidFill>
                <a:srgbClr val="0000FF"/>
              </a:solidFill>
              <a:latin typeface="華康儷中黑" pitchFamily="49" charset="-120"/>
              <a:ea typeface="華康儷中黑" pitchFamily="49" charset="-120"/>
              <a:cs typeface="華康黑體(P)-GB5" pitchFamily="34" charset="-120"/>
            </a:endParaRPr>
          </a:p>
          <a:p>
            <a:pPr algn="ctr" fontAlgn="base">
              <a:spcBef>
                <a:spcPts val="600"/>
              </a:spcBef>
              <a:spcAft>
                <a:spcPts val="600"/>
              </a:spcAft>
            </a:pPr>
            <a:r>
              <a:rPr lang="zh-TW" altLang="en-US" sz="4000" dirty="0">
                <a:ea typeface="華康儷中黑" pitchFamily="49" charset="-120"/>
                <a:cs typeface="華康黑體(P)-GB5" pitchFamily="34" charset="-120"/>
              </a:rPr>
              <a:t>科學</a:t>
            </a:r>
            <a:r>
              <a:rPr lang="en-US" altLang="zh-TW" sz="4000" dirty="0"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lang="zh-TW" altLang="en-US" sz="4000" dirty="0">
                <a:ea typeface="華康儷中黑" pitchFamily="49" charset="-120"/>
                <a:cs typeface="華康黑體(P)-GB5" pitchFamily="34" charset="-120"/>
              </a:rPr>
              <a:t>求真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4000" dirty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分析</a:t>
            </a:r>
            <a:r>
              <a:rPr lang="en-US" altLang="zh-TW" sz="4000" dirty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lang="zh-TW" altLang="en-US" sz="4000" dirty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分辨</a:t>
            </a:r>
            <a:r>
              <a:rPr lang="en-US" altLang="zh-TW" sz="4000" dirty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lang="zh-TW" altLang="en-US" sz="4000" dirty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  <a:sym typeface="Wingdings" pitchFamily="2" charset="2"/>
              </a:rPr>
              <a:t>斷症</a:t>
            </a:r>
            <a:r>
              <a:rPr lang="en-US" altLang="zh-TW" sz="4000" dirty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  <a:sym typeface="Wingdings" pitchFamily="2" charset="2"/>
              </a:rPr>
              <a:t>/</a:t>
            </a:r>
            <a:r>
              <a:rPr lang="zh-TW" altLang="en-US" sz="4000" dirty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  <a:sym typeface="Wingdings" pitchFamily="2" charset="2"/>
              </a:rPr>
              <a:t>對症下藥</a:t>
            </a:r>
            <a:endParaRPr lang="en-US" altLang="zh-TW" sz="4000" dirty="0">
              <a:solidFill>
                <a:srgbClr val="FF0000"/>
              </a:solidFill>
              <a:ea typeface="華康儷中黑" pitchFamily="49" charset="-120"/>
              <a:cs typeface="華康黑體(P)-GB5" pitchFamily="34" charset="-120"/>
              <a:sym typeface="Wingdings" pitchFamily="2" charset="2"/>
            </a:endParaRPr>
          </a:p>
          <a:p>
            <a:pPr algn="ctr" fontAlgn="base">
              <a:spcBef>
                <a:spcPts val="1200"/>
              </a:spcBef>
            </a:pPr>
            <a:r>
              <a:rPr lang="zh-TW" altLang="en-US" sz="4000" dirty="0">
                <a:solidFill>
                  <a:srgbClr val="9900CC"/>
                </a:solidFill>
                <a:ea typeface="華康儷中黑" pitchFamily="49" charset="-120"/>
                <a:cs typeface="華康黑體(P)-GB5" pitchFamily="34" charset="-120"/>
              </a:rPr>
              <a:t>講求證據 </a:t>
            </a:r>
            <a:endParaRPr lang="en-US" altLang="zh-TW" sz="4000" dirty="0">
              <a:solidFill>
                <a:srgbClr val="9900CC"/>
              </a:solidFill>
              <a:ea typeface="華康儷中黑" pitchFamily="49" charset="-120"/>
              <a:cs typeface="華康黑體(P)-GB5" pitchFamily="34" charset="-120"/>
            </a:endParaRPr>
          </a:p>
          <a:p>
            <a:pPr algn="ctr" fontAlgn="base">
              <a:spcAft>
                <a:spcPts val="1200"/>
              </a:spcAft>
            </a:pPr>
            <a:r>
              <a:rPr lang="zh-TW" altLang="en-US" sz="4000" dirty="0">
                <a:solidFill>
                  <a:srgbClr val="9900CC"/>
                </a:solidFill>
                <a:ea typeface="華康儷中黑" pitchFamily="49" charset="-120"/>
                <a:cs typeface="華康黑體(P)-GB5" pitchFamily="34" charset="-120"/>
              </a:rPr>
              <a:t>對話與聆聽的能力</a:t>
            </a:r>
            <a:endParaRPr lang="en-US" altLang="zh-TW" sz="4000" dirty="0">
              <a:solidFill>
                <a:srgbClr val="9900CC"/>
              </a:solidFill>
              <a:ea typeface="華康儷中黑" pitchFamily="49" charset="-120"/>
              <a:cs typeface="華康黑體(P)-GB5" pitchFamily="34" charset="-120"/>
            </a:endParaRPr>
          </a:p>
          <a:p>
            <a:pPr algn="ctr" fontAlgn="base">
              <a:spcBef>
                <a:spcPct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追求教內外學問</a:t>
            </a:r>
            <a:r>
              <a:rPr lang="en-US" altLang="zh-TW" sz="3200" dirty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(</a:t>
            </a:r>
            <a:r>
              <a:rPr lang="zh-TW" altLang="en-US" sz="3200" dirty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神學</a:t>
            </a:r>
            <a:r>
              <a:rPr lang="en-US" altLang="zh-TW" sz="3200" dirty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+</a:t>
            </a:r>
            <a:r>
              <a:rPr lang="zh-TW" altLang="en-US" sz="3200" dirty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社會學？</a:t>
            </a:r>
            <a:r>
              <a:rPr lang="en-US" altLang="zh-TW" sz="3200" dirty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4000" dirty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微觀與宏觀</a:t>
            </a:r>
            <a:endParaRPr lang="zh-HK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3165225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zh-HK" altLang="en-US" dirty="0"/>
          </a:p>
        </p:txBody>
      </p:sp>
      <p:sp>
        <p:nvSpPr>
          <p:cNvPr id="4" name="矩形 3"/>
          <p:cNvSpPr/>
          <p:nvPr/>
        </p:nvSpPr>
        <p:spPr>
          <a:xfrm>
            <a:off x="1043608" y="692696"/>
            <a:ext cx="72008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6000"/>
              </a:lnSpc>
              <a:spcBef>
                <a:spcPct val="0"/>
              </a:spcBef>
              <a:spcAft>
                <a:spcPts val="1200"/>
              </a:spcAft>
            </a:pPr>
            <a:r>
              <a:rPr lang="zh-TW" altLang="en-US" sz="4400" u="sng" spc="600" dirty="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感情生命</a:t>
            </a:r>
            <a:r>
              <a:rPr lang="en-US" altLang="zh-TW" sz="4400" u="sng" spc="600" dirty="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--</a:t>
            </a:r>
            <a:r>
              <a:rPr lang="zh-TW" altLang="en-US" sz="3600" u="sng" dirty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以情化理</a:t>
            </a:r>
            <a:endParaRPr lang="en-US" altLang="zh-TW" sz="3600" u="sng" spc="600" dirty="0">
              <a:solidFill>
                <a:srgbClr val="0000FF"/>
              </a:solidFill>
              <a:latin typeface="華康儷中黑" pitchFamily="49" charset="-120"/>
              <a:ea typeface="華康儷中黑" pitchFamily="49" charset="-120"/>
              <a:cs typeface="華康黑體(P)-GB5" pitchFamily="34" charset="-120"/>
            </a:endParaRPr>
          </a:p>
          <a:p>
            <a:pPr algn="ctr">
              <a:spcBef>
                <a:spcPct val="0"/>
              </a:spcBef>
            </a:pPr>
            <a:r>
              <a:rPr kumimoji="0" lang="zh-TW" altLang="en-US" sz="40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激情     </a:t>
            </a:r>
            <a:endParaRPr kumimoji="0" lang="en-US" altLang="zh-TW" sz="4000" dirty="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algn="ctr">
              <a:spcBef>
                <a:spcPct val="0"/>
              </a:spcBef>
            </a:pPr>
            <a:r>
              <a:rPr kumimoji="0" lang="zh-TW" altLang="en-US" sz="40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親親</a:t>
            </a:r>
            <a:r>
              <a:rPr kumimoji="0" lang="en-US" altLang="zh-TW" sz="40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40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仁民</a:t>
            </a:r>
            <a:r>
              <a:rPr kumimoji="0" lang="en-US" altLang="zh-TW" sz="40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40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愛物</a:t>
            </a:r>
            <a:endParaRPr kumimoji="0" lang="en-US" altLang="zh-TW" sz="4000" dirty="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kumimoji="0" lang="zh-TW" altLang="en-US" sz="4000" dirty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足踏塵世路</a:t>
            </a:r>
            <a:r>
              <a:rPr kumimoji="0" lang="en-US" altLang="zh-TW" sz="4000" dirty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4000" dirty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 肩擔古今愁</a:t>
            </a:r>
            <a:endParaRPr kumimoji="0" lang="en-US" altLang="zh-TW" sz="4000" dirty="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algn="ctr">
              <a:spcBef>
                <a:spcPct val="0"/>
              </a:spcBef>
            </a:pPr>
            <a:r>
              <a:rPr kumimoji="0" lang="zh-TW" altLang="en-US" sz="4000" dirty="0">
                <a:ea typeface="華康儷中黑" pitchFamily="49" charset="-120"/>
                <a:cs typeface="華康黑體(P)-GB5" pitchFamily="34" charset="-120"/>
              </a:rPr>
              <a:t>憂患意識</a:t>
            </a:r>
            <a:r>
              <a:rPr kumimoji="0" lang="en-US" altLang="zh-TW" sz="3200" dirty="0">
                <a:ea typeface="華康儷中黑" pitchFamily="49" charset="-120"/>
                <a:cs typeface="華康黑體(P)-GB5" pitchFamily="34" charset="-120"/>
              </a:rPr>
              <a:t>(</a:t>
            </a:r>
            <a:r>
              <a:rPr kumimoji="0" lang="zh-TW" altLang="en-US" sz="3200" dirty="0">
                <a:ea typeface="華康儷中黑" pitchFamily="49" charset="-120"/>
                <a:cs typeface="華康黑體(P)-GB5" pitchFamily="34" charset="-120"/>
              </a:rPr>
              <a:t>生於憂患死於安樂</a:t>
            </a:r>
            <a:r>
              <a:rPr kumimoji="0" lang="en-US" altLang="zh-TW" sz="3200" dirty="0">
                <a:ea typeface="華康儷中黑" pitchFamily="49" charset="-120"/>
                <a:cs typeface="華康黑體(P)-GB5" pitchFamily="34" charset="-120"/>
              </a:rPr>
              <a:t>)</a:t>
            </a:r>
            <a:endParaRPr kumimoji="0" lang="zh-TW" altLang="en-US" sz="3200" dirty="0">
              <a:ea typeface="華康儷中黑" pitchFamily="49" charset="-120"/>
              <a:cs typeface="華康黑體(P)-GB5" pitchFamily="34" charset="-120"/>
            </a:endParaRP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kumimoji="0" lang="zh-TW" altLang="en-US" sz="4000" dirty="0">
                <a:solidFill>
                  <a:srgbClr val="9900CC"/>
                </a:solidFill>
                <a:ea typeface="華康儷中黑" pitchFamily="49" charset="-120"/>
                <a:cs typeface="華康黑體(P)-GB5" pitchFamily="34" charset="-120"/>
              </a:rPr>
              <a:t>感同身受</a:t>
            </a:r>
            <a:r>
              <a:rPr kumimoji="0" lang="en-US" altLang="zh-TW" sz="4000" dirty="0">
                <a:solidFill>
                  <a:srgbClr val="9900CC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4000" dirty="0">
                <a:solidFill>
                  <a:srgbClr val="9900CC"/>
                </a:solidFill>
                <a:ea typeface="華康儷中黑" pitchFamily="49" charset="-120"/>
                <a:cs typeface="華康黑體(P)-GB5" pitchFamily="34" charset="-120"/>
              </a:rPr>
              <a:t>知之者不如好之者</a:t>
            </a:r>
            <a:r>
              <a:rPr kumimoji="0" lang="en-US" altLang="zh-TW" sz="4000" dirty="0">
                <a:solidFill>
                  <a:srgbClr val="9900CC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4000" dirty="0">
                <a:solidFill>
                  <a:srgbClr val="9900CC"/>
                </a:solidFill>
                <a:ea typeface="華康儷中黑" pitchFamily="49" charset="-120"/>
                <a:cs typeface="華康黑體(P)-GB5" pitchFamily="34" charset="-120"/>
              </a:rPr>
              <a:t>樂</a:t>
            </a:r>
            <a:endParaRPr kumimoji="0" lang="en-US" altLang="zh-TW" sz="4000" dirty="0">
              <a:solidFill>
                <a:srgbClr val="9900CC"/>
              </a:solidFill>
              <a:ea typeface="華康儷中黑" pitchFamily="49" charset="-120"/>
              <a:cs typeface="華康黑體(P)-GB5" pitchFamily="34" charset="-120"/>
            </a:endParaRPr>
          </a:p>
          <a:p>
            <a:pPr algn="ctr">
              <a:spcBef>
                <a:spcPct val="0"/>
              </a:spcBef>
            </a:pPr>
            <a:r>
              <a:rPr kumimoji="0" lang="zh-TW" altLang="en-US" sz="4400" dirty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愛文化</a:t>
            </a:r>
            <a:r>
              <a:rPr kumimoji="0" lang="en-US" altLang="zh-TW" sz="4400" dirty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4400" dirty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人民</a:t>
            </a:r>
            <a:r>
              <a:rPr kumimoji="0" lang="en-US" altLang="zh-TW" sz="4400" dirty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4400" dirty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土地</a:t>
            </a:r>
            <a:r>
              <a:rPr kumimoji="0" lang="en-US" altLang="zh-TW" sz="4400" dirty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4400" dirty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歷史</a:t>
            </a:r>
            <a:endParaRPr lang="zh-HK" alt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9822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zh-HK" altLang="en-US" dirty="0"/>
          </a:p>
        </p:txBody>
      </p:sp>
      <p:sp>
        <p:nvSpPr>
          <p:cNvPr id="4" name="矩形 3"/>
          <p:cNvSpPr/>
          <p:nvPr/>
        </p:nvSpPr>
        <p:spPr>
          <a:xfrm>
            <a:off x="683568" y="476672"/>
            <a:ext cx="763284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lnSpc>
                <a:spcPts val="6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zh-TW" altLang="en-US" sz="4400" u="sng" spc="600" dirty="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身體健康</a:t>
            </a:r>
            <a:endParaRPr lang="en-US" altLang="zh-TW" sz="4400" u="sng" spc="600" dirty="0">
              <a:solidFill>
                <a:srgbClr val="0000FF"/>
              </a:solidFill>
              <a:latin typeface="華康儷中黑" pitchFamily="49" charset="-120"/>
              <a:ea typeface="華康儷中黑" pitchFamily="49" charset="-120"/>
              <a:cs typeface="華康黑體(P)-GB5" pitchFamily="34" charset="-120"/>
            </a:endParaRPr>
          </a:p>
          <a:p>
            <a:pPr algn="ctr" fontAlgn="auto">
              <a:lnSpc>
                <a:spcPts val="5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000" dirty="0">
                <a:ea typeface="華康儷中黑" pitchFamily="49" charset="-120"/>
                <a:cs typeface="華康黑體-GB5" pitchFamily="49" charset="-120"/>
              </a:rPr>
              <a:t>肉身並非三仇之一</a:t>
            </a:r>
            <a:endParaRPr lang="en-US" altLang="zh-TW" sz="4000" dirty="0">
              <a:ea typeface="華康儷中黑" pitchFamily="49" charset="-120"/>
              <a:cs typeface="華康黑體-GB5" pitchFamily="49" charset="-120"/>
            </a:endParaRPr>
          </a:p>
          <a:p>
            <a:pPr algn="ctr" fontAlgn="auto">
              <a:lnSpc>
                <a:spcPts val="5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000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五官的善用</a:t>
            </a:r>
            <a:endParaRPr lang="en-US" altLang="zh-TW" sz="4000" dirty="0">
              <a:solidFill>
                <a:srgbClr val="0000FF"/>
              </a:solidFill>
              <a:ea typeface="華康儷中黑" pitchFamily="49" charset="-120"/>
              <a:cs typeface="華康黑體-GB5" pitchFamily="49" charset="-120"/>
            </a:endParaRPr>
          </a:p>
          <a:p>
            <a:pPr algn="ctr" fontAlgn="auto">
              <a:lnSpc>
                <a:spcPts val="5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000" dirty="0">
                <a:solidFill>
                  <a:srgbClr val="FF0000"/>
                </a:solidFill>
                <a:ea typeface="華康儷中黑" pitchFamily="49" charset="-120"/>
                <a:cs typeface="華康黑體-GB5" pitchFamily="49" charset="-120"/>
              </a:rPr>
              <a:t>在工作中成聖</a:t>
            </a:r>
            <a:r>
              <a:rPr lang="en-US" altLang="zh-TW" sz="2800" dirty="0">
                <a:solidFill>
                  <a:srgbClr val="FF0000"/>
                </a:solidFill>
                <a:ea typeface="華康儷中黑" pitchFamily="49" charset="-120"/>
                <a:cs typeface="華康黑體-GB5" pitchFamily="49" charset="-120"/>
              </a:rPr>
              <a:t>(</a:t>
            </a:r>
            <a:r>
              <a:rPr lang="zh-TW" altLang="en-US" sz="2800" dirty="0">
                <a:solidFill>
                  <a:srgbClr val="FF0000"/>
                </a:solidFill>
                <a:ea typeface="華康儷中黑" pitchFamily="49" charset="-120"/>
                <a:cs typeface="華康黑體-GB5" pitchFamily="49" charset="-120"/>
              </a:rPr>
              <a:t>教會</a:t>
            </a:r>
            <a:r>
              <a:rPr lang="en-US" altLang="zh-TW" sz="2800" dirty="0">
                <a:solidFill>
                  <a:srgbClr val="FF0000"/>
                </a:solidFill>
                <a:ea typeface="華康儷中黑" pitchFamily="49" charset="-120"/>
                <a:cs typeface="華康黑體-GB5" pitchFamily="49" charset="-120"/>
              </a:rPr>
              <a:t>41)</a:t>
            </a:r>
            <a:endParaRPr lang="zh-TW" altLang="en-US" sz="2800" dirty="0">
              <a:solidFill>
                <a:srgbClr val="FF0000"/>
              </a:solidFill>
              <a:ea typeface="華康儷中黑" pitchFamily="49" charset="-120"/>
              <a:cs typeface="華康黑體-GB5" pitchFamily="49" charset="-120"/>
            </a:endParaRPr>
          </a:p>
          <a:p>
            <a:pPr algn="ctr" fontAlgn="auto">
              <a:lnSpc>
                <a:spcPts val="5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000" dirty="0">
                <a:solidFill>
                  <a:srgbClr val="9900CC"/>
                </a:solidFill>
                <a:ea typeface="華康儷中黑" pitchFamily="49" charset="-120"/>
                <a:cs typeface="華康黑體-GB5" pitchFamily="49" charset="-120"/>
              </a:rPr>
              <a:t>享受生命</a:t>
            </a:r>
            <a:r>
              <a:rPr lang="en-US" altLang="zh-TW" sz="4000" dirty="0">
                <a:solidFill>
                  <a:srgbClr val="9900CC"/>
                </a:solidFill>
                <a:ea typeface="華康儷中黑" pitchFamily="49" charset="-120"/>
                <a:cs typeface="華康黑體-GB5" pitchFamily="49" charset="-120"/>
              </a:rPr>
              <a:t>;</a:t>
            </a:r>
            <a:r>
              <a:rPr lang="zh-TW" altLang="en-US" sz="4000" dirty="0">
                <a:solidFill>
                  <a:srgbClr val="9900CC"/>
                </a:solidFill>
                <a:ea typeface="華康儷中黑" pitchFamily="49" charset="-120"/>
                <a:cs typeface="華康黑體-GB5" pitchFamily="49" charset="-120"/>
              </a:rPr>
              <a:t>休息為了走更遠</a:t>
            </a:r>
            <a:r>
              <a:rPr lang="en-US" altLang="zh-TW" sz="4000" dirty="0">
                <a:solidFill>
                  <a:srgbClr val="9900CC"/>
                </a:solidFill>
                <a:ea typeface="華康儷中黑" pitchFamily="49" charset="-120"/>
                <a:cs typeface="華康黑體-GB5" pitchFamily="49" charset="-120"/>
              </a:rPr>
              <a:t>;</a:t>
            </a:r>
            <a:r>
              <a:rPr lang="zh-TW" altLang="en-US" sz="4000" dirty="0">
                <a:solidFill>
                  <a:srgbClr val="9900CC"/>
                </a:solidFill>
                <a:ea typeface="華康儷中黑" pitchFamily="49" charset="-120"/>
                <a:cs typeface="華康黑體-GB5" pitchFamily="49" charset="-120"/>
              </a:rPr>
              <a:t>健康</a:t>
            </a:r>
          </a:p>
          <a:p>
            <a:pPr algn="ctr" fontAlgn="auto">
              <a:lnSpc>
                <a:spcPts val="5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000" dirty="0">
                <a:solidFill>
                  <a:srgbClr val="FF0000"/>
                </a:solidFill>
                <a:ea typeface="華康儷中黑" pitchFamily="49" charset="-120"/>
                <a:cs typeface="華康黑體-GB5" pitchFamily="49" charset="-120"/>
              </a:rPr>
              <a:t>節制</a:t>
            </a:r>
            <a:r>
              <a:rPr lang="en-US" altLang="zh-TW" sz="4000" dirty="0">
                <a:solidFill>
                  <a:srgbClr val="FF0000"/>
                </a:solidFill>
                <a:ea typeface="華康儷中黑" pitchFamily="49" charset="-120"/>
                <a:cs typeface="華康黑體-GB5" pitchFamily="49" charset="-120"/>
              </a:rPr>
              <a:t>; </a:t>
            </a:r>
            <a:r>
              <a:rPr lang="zh-TW" altLang="en-US" sz="4000" dirty="0">
                <a:solidFill>
                  <a:srgbClr val="FF0000"/>
                </a:solidFill>
                <a:ea typeface="華康儷中黑" pitchFamily="49" charset="-120"/>
                <a:cs typeface="華康黑體-GB5" pitchFamily="49" charset="-120"/>
              </a:rPr>
              <a:t>簡樸生活</a:t>
            </a:r>
            <a:endParaRPr lang="en-US" altLang="zh-TW" sz="4000" dirty="0">
              <a:solidFill>
                <a:srgbClr val="FF0000"/>
              </a:solidFill>
              <a:ea typeface="華康儷中黑" pitchFamily="49" charset="-120"/>
              <a:cs typeface="華康黑體-GB5" pitchFamily="49" charset="-120"/>
            </a:endParaRPr>
          </a:p>
          <a:p>
            <a:pPr algn="ctr" fontAlgn="auto">
              <a:lnSpc>
                <a:spcPts val="5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000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心平氣和</a:t>
            </a:r>
            <a:endParaRPr lang="en-US" altLang="zh-TW" sz="4000" dirty="0">
              <a:solidFill>
                <a:srgbClr val="0000FF"/>
              </a:solidFill>
              <a:ea typeface="華康儷中黑" pitchFamily="49" charset="-120"/>
              <a:cs typeface="華康黑體-GB5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403173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Grp="1" noChangeAspect="1"/>
          </p:cNvGraphicFramePr>
          <p:nvPr>
            <p:ph/>
          </p:nvPr>
        </p:nvGraphicFramePr>
        <p:xfrm>
          <a:off x="876300" y="242888"/>
          <a:ext cx="7605713" cy="6615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Document" r:id="rId3" imgW="5265488" imgH="4579957" progId="Word.Document.8">
                  <p:embed/>
                </p:oleObj>
              </mc:Choice>
              <mc:Fallback>
                <p:oleObj name="Document" r:id="rId3" imgW="5265488" imgH="457995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6300" y="242888"/>
                        <a:ext cx="7605713" cy="6615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5" name="Text Box 3"/>
          <p:cNvSpPr txBox="1">
            <a:spLocks noChangeArrowheads="1"/>
          </p:cNvSpPr>
          <p:nvPr/>
        </p:nvSpPr>
        <p:spPr bwMode="auto">
          <a:xfrm rot="-2385248">
            <a:off x="6202363" y="765175"/>
            <a:ext cx="677862" cy="17272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kumimoji="0" lang="zh-TW" altLang="en-US">
                <a:solidFill>
                  <a:srgbClr val="0000FF"/>
                </a:solidFill>
                <a:ea typeface="華康儷中黑" pitchFamily="49" charset="-120"/>
                <a:cs typeface="Arial" charset="0"/>
              </a:rPr>
              <a:t>物質世界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 rot="2574824">
            <a:off x="6296025" y="4219575"/>
            <a:ext cx="676275" cy="173355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kumimoji="0" lang="zh-TW" altLang="en-US">
                <a:solidFill>
                  <a:srgbClr val="0000FF"/>
                </a:solidFill>
                <a:ea typeface="華康儷中黑" pitchFamily="49" charset="-120"/>
                <a:cs typeface="Arial" charset="0"/>
              </a:rPr>
              <a:t>淨化心靈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857250" y="701675"/>
            <a:ext cx="677863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zh-TW" altLang="en-US">
                <a:solidFill>
                  <a:srgbClr val="9900CC"/>
                </a:solidFill>
                <a:ea typeface="華康儷中黑" pitchFamily="49" charset="-120"/>
                <a:cs typeface="Arial" charset="0"/>
              </a:rPr>
              <a:t>均衡發展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7823200" y="771525"/>
            <a:ext cx="677863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zh-TW" altLang="en-US">
                <a:solidFill>
                  <a:srgbClr val="9900CC"/>
                </a:solidFill>
                <a:ea typeface="華康儷中黑" pitchFamily="49" charset="-120"/>
                <a:cs typeface="Arial" charset="0"/>
              </a:rPr>
              <a:t>隨機介入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250825" y="5084763"/>
            <a:ext cx="18716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zh-TW" altLang="en-US">
                <a:solidFill>
                  <a:srgbClr val="9900CC"/>
                </a:solidFill>
                <a:ea typeface="華康儷中黑" pitchFamily="49" charset="-120"/>
                <a:cs typeface="Arial" charset="0"/>
              </a:rPr>
              <a:t>互相肯定</a:t>
            </a:r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7342188" y="5135563"/>
            <a:ext cx="18716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zh-TW" altLang="en-US">
                <a:solidFill>
                  <a:srgbClr val="9900CC"/>
                </a:solidFill>
                <a:ea typeface="華康儷中黑" pitchFamily="49" charset="-120"/>
                <a:cs typeface="Arial" charset="0"/>
              </a:rPr>
              <a:t>互相挑戰</a:t>
            </a:r>
          </a:p>
        </p:txBody>
      </p:sp>
      <p:sp>
        <p:nvSpPr>
          <p:cNvPr id="10" name="文字方塊 9"/>
          <p:cNvSpPr txBox="1">
            <a:spLocks noChangeArrowheads="1"/>
          </p:cNvSpPr>
          <p:nvPr/>
        </p:nvSpPr>
        <p:spPr bwMode="auto">
          <a:xfrm rot="-2334665">
            <a:off x="2508250" y="4487863"/>
            <a:ext cx="801688" cy="115887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4000">
                <a:solidFill>
                  <a:srgbClr val="0000FF"/>
                </a:solidFill>
                <a:ea typeface="華康儷中黑" pitchFamily="49" charset="-120"/>
                <a:cs typeface="Arial" charset="0"/>
              </a:rPr>
              <a:t>由近</a:t>
            </a:r>
          </a:p>
        </p:txBody>
      </p:sp>
      <p:sp>
        <p:nvSpPr>
          <p:cNvPr id="11" name="文字方塊 10"/>
          <p:cNvSpPr txBox="1">
            <a:spLocks noChangeArrowheads="1"/>
          </p:cNvSpPr>
          <p:nvPr/>
        </p:nvSpPr>
        <p:spPr bwMode="auto">
          <a:xfrm rot="2249340">
            <a:off x="2435225" y="1196975"/>
            <a:ext cx="800100" cy="11430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4000">
                <a:solidFill>
                  <a:srgbClr val="0000FF"/>
                </a:solidFill>
                <a:ea typeface="華康儷中黑" pitchFamily="49" charset="-120"/>
                <a:cs typeface="Arial" charset="0"/>
              </a:rPr>
              <a:t>及遠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8501063" y="1773238"/>
            <a:ext cx="506412" cy="3046412"/>
          </a:xfrm>
          <a:prstGeom prst="rect">
            <a:avLst/>
          </a:prstGeom>
          <a:solidFill>
            <a:srgbClr val="FFCC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kumimoji="0" lang="zh-TW" altLang="en-US">
                <a:solidFill>
                  <a:srgbClr val="0000FF"/>
                </a:solidFill>
                <a:ea typeface="華康儷中黑" pitchFamily="49" charset="-120"/>
                <a:cs typeface="Arial" charset="0"/>
              </a:rPr>
              <a:t>不必按照次序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142875" y="1773238"/>
            <a:ext cx="571500" cy="3046412"/>
          </a:xfrm>
          <a:prstGeom prst="rect">
            <a:avLst/>
          </a:prstGeom>
          <a:solidFill>
            <a:srgbClr val="FFCC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kumimoji="0" lang="zh-TW" altLang="en-US">
                <a:solidFill>
                  <a:srgbClr val="0000FF"/>
                </a:solidFill>
                <a:ea typeface="華康儷中黑" pitchFamily="49" charset="-120"/>
                <a:cs typeface="Arial" charset="0"/>
              </a:rPr>
              <a:t>沒有因果關係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107950" y="5884863"/>
            <a:ext cx="8893175" cy="893762"/>
          </a:xfrm>
          <a:prstGeom prst="rect">
            <a:avLst/>
          </a:prstGeom>
          <a:solidFill>
            <a:srgbClr val="99FFCC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kumimoji="0" lang="zh-TW" altLang="en-US" sz="2800">
                <a:solidFill>
                  <a:srgbClr val="0000FF"/>
                </a:solidFill>
                <a:ea typeface="華康儷中黑" pitchFamily="49" charset="-120"/>
                <a:cs typeface="Arial" charset="0"/>
              </a:rPr>
              <a:t>實踐上可以</a:t>
            </a:r>
            <a:r>
              <a:rPr kumimoji="0" lang="zh-TW" altLang="en-US" sz="2800">
                <a:solidFill>
                  <a:srgbClr val="FF0000"/>
                </a:solidFill>
                <a:ea typeface="華康儷中黑" pitchFamily="49" charset="-120"/>
                <a:cs typeface="Arial" charset="0"/>
              </a:rPr>
              <a:t>微觀</a:t>
            </a:r>
            <a:r>
              <a:rPr kumimoji="0" lang="en-US" altLang="zh-TW" sz="2400">
                <a:solidFill>
                  <a:srgbClr val="000000"/>
                </a:solidFill>
                <a:ea typeface="華康儷中黑" pitchFamily="49" charset="-120"/>
                <a:cs typeface="Arial" charset="0"/>
              </a:rPr>
              <a:t>(</a:t>
            </a:r>
            <a:r>
              <a:rPr kumimoji="0" lang="zh-TW" altLang="en-US" sz="2400">
                <a:solidFill>
                  <a:srgbClr val="000000"/>
                </a:solidFill>
                <a:ea typeface="華康儷中黑" pitchFamily="49" charset="-120"/>
                <a:cs typeface="Arial" charset="0"/>
              </a:rPr>
              <a:t>修齊治平</a:t>
            </a:r>
            <a:r>
              <a:rPr kumimoji="0" lang="en-US" altLang="zh-TW" sz="2400">
                <a:solidFill>
                  <a:srgbClr val="000000"/>
                </a:solidFill>
                <a:ea typeface="華康儷中黑" pitchFamily="49" charset="-120"/>
                <a:cs typeface="Arial" charset="0"/>
              </a:rPr>
              <a:t>)</a:t>
            </a:r>
            <a:r>
              <a:rPr kumimoji="0" lang="zh-TW" altLang="en-US" sz="2800">
                <a:solidFill>
                  <a:srgbClr val="000000"/>
                </a:solidFill>
                <a:ea typeface="華康儷中黑" pitchFamily="49" charset="-120"/>
                <a:cs typeface="Arial" charset="0"/>
              </a:rPr>
              <a:t>，</a:t>
            </a:r>
            <a:r>
              <a:rPr kumimoji="0" lang="zh-TW" altLang="en-US" sz="2800">
                <a:solidFill>
                  <a:srgbClr val="0000FF"/>
                </a:solidFill>
                <a:ea typeface="華康儷中黑" pitchFamily="49" charset="-120"/>
                <a:cs typeface="Arial" charset="0"/>
              </a:rPr>
              <a:t>視野必須</a:t>
            </a:r>
            <a:r>
              <a:rPr kumimoji="0" lang="zh-TW" altLang="en-US" sz="2800">
                <a:solidFill>
                  <a:srgbClr val="FF0000"/>
                </a:solidFill>
                <a:ea typeface="華康儷中黑" pitchFamily="49" charset="-120"/>
                <a:cs typeface="Arial" charset="0"/>
              </a:rPr>
              <a:t>宏觀</a:t>
            </a:r>
            <a:r>
              <a:rPr kumimoji="0" lang="en-US" altLang="zh-TW" sz="2400">
                <a:solidFill>
                  <a:srgbClr val="000000"/>
                </a:solidFill>
                <a:ea typeface="華康儷中黑" pitchFamily="49" charset="-120"/>
                <a:cs typeface="Arial" charset="0"/>
              </a:rPr>
              <a:t>(</a:t>
            </a:r>
            <a:r>
              <a:rPr kumimoji="0" lang="zh-TW" altLang="en-US" sz="2400">
                <a:solidFill>
                  <a:srgbClr val="000000"/>
                </a:solidFill>
                <a:ea typeface="華康儷中黑" pitchFamily="49" charset="-120"/>
                <a:cs typeface="Arial" charset="0"/>
              </a:rPr>
              <a:t>平治齊修</a:t>
            </a:r>
            <a:r>
              <a:rPr kumimoji="0" lang="en-US" altLang="zh-TW" sz="2400">
                <a:solidFill>
                  <a:srgbClr val="000000"/>
                </a:solidFill>
                <a:ea typeface="華康儷中黑" pitchFamily="49" charset="-120"/>
                <a:cs typeface="Arial" charset="0"/>
              </a:rPr>
              <a:t>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2400" b="1">
                <a:solidFill>
                  <a:srgbClr val="FF0000"/>
                </a:solidFill>
                <a:ea typeface="華康儷中黑" pitchFamily="49" charset="-120"/>
                <a:cs typeface="Arial" charset="0"/>
              </a:rPr>
              <a:t>Think Globally, act locally </a:t>
            </a:r>
            <a:r>
              <a:rPr kumimoji="0" lang="en-US" altLang="zh-TW" sz="2000">
                <a:solidFill>
                  <a:srgbClr val="0000FF"/>
                </a:solidFill>
                <a:ea typeface="華康儷中黑" pitchFamily="49" charset="-120"/>
                <a:cs typeface="Arial" charset="0"/>
              </a:rPr>
              <a:t>(</a:t>
            </a:r>
            <a:r>
              <a:rPr kumimoji="0" lang="zh-TW" altLang="en-US" sz="2000">
                <a:solidFill>
                  <a:srgbClr val="0000FF"/>
                </a:solidFill>
                <a:ea typeface="華康儷中黑" pitchFamily="49" charset="-120"/>
                <a:cs typeface="Arial" charset="0"/>
              </a:rPr>
              <a:t>胡振中樞機常引用</a:t>
            </a:r>
            <a:r>
              <a:rPr kumimoji="0" lang="en-US" altLang="zh-TW" sz="2000">
                <a:solidFill>
                  <a:srgbClr val="0000FF"/>
                </a:solidFill>
                <a:ea typeface="華康儷中黑" pitchFamily="49" charset="-120"/>
                <a:cs typeface="Arial" charset="0"/>
              </a:rPr>
              <a:t>)</a:t>
            </a:r>
            <a:endParaRPr kumimoji="0" lang="en-US" altLang="zh-TW" sz="2400">
              <a:solidFill>
                <a:srgbClr val="0000FF"/>
              </a:solidFill>
              <a:ea typeface="華康儷中黑" pitchFamily="49" charset="-120"/>
              <a:cs typeface="Arial" charset="0"/>
            </a:endParaRPr>
          </a:p>
        </p:txBody>
      </p:sp>
      <p:sp>
        <p:nvSpPr>
          <p:cNvPr id="15" name="文字方塊 14"/>
          <p:cNvSpPr txBox="1">
            <a:spLocks noChangeArrowheads="1"/>
          </p:cNvSpPr>
          <p:nvPr/>
        </p:nvSpPr>
        <p:spPr bwMode="auto">
          <a:xfrm>
            <a:off x="782638" y="0"/>
            <a:ext cx="7861300" cy="503238"/>
          </a:xfrm>
          <a:prstGeom prst="rect">
            <a:avLst/>
          </a:prstGeom>
          <a:solidFill>
            <a:srgbClr val="99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hangingPunct="1">
              <a:lnSpc>
                <a:spcPts val="3200"/>
              </a:lnSpc>
              <a:spcBef>
                <a:spcPct val="0"/>
              </a:spcBef>
              <a:buFontTx/>
              <a:buNone/>
            </a:pPr>
            <a:r>
              <a:rPr lang="zh-TW" altLang="en-US" sz="2600">
                <a:solidFill>
                  <a:srgbClr val="000000"/>
                </a:solidFill>
                <a:ea typeface="華康儷中黑" pitchFamily="49" charset="-120"/>
              </a:rPr>
              <a:t>心存</a:t>
            </a:r>
            <a:r>
              <a:rPr lang="zh-TW" altLang="en-US" sz="2600">
                <a:solidFill>
                  <a:srgbClr val="FF0000"/>
                </a:solidFill>
                <a:ea typeface="華康儷中黑" pitchFamily="49" charset="-120"/>
              </a:rPr>
              <a:t>千秋</a:t>
            </a:r>
            <a:r>
              <a:rPr lang="zh-TW" altLang="en-US" sz="2600">
                <a:solidFill>
                  <a:srgbClr val="000000"/>
                </a:solidFill>
                <a:ea typeface="華康儷中黑" pitchFamily="49" charset="-120"/>
              </a:rPr>
              <a:t>方能面對</a:t>
            </a:r>
            <a:r>
              <a:rPr lang="zh-TW" altLang="en-US" sz="2600">
                <a:solidFill>
                  <a:srgbClr val="FF0000"/>
                </a:solidFill>
                <a:ea typeface="華康儷中黑" pitchFamily="49" charset="-120"/>
              </a:rPr>
              <a:t>目前 </a:t>
            </a:r>
            <a:r>
              <a:rPr lang="zh-TW" altLang="en-US" sz="2600">
                <a:solidFill>
                  <a:srgbClr val="000000"/>
                </a:solidFill>
                <a:ea typeface="華康儷中黑" pitchFamily="49" charset="-120"/>
              </a:rPr>
              <a:t> 胸懷</a:t>
            </a:r>
            <a:r>
              <a:rPr lang="zh-TW" altLang="en-US" sz="2600">
                <a:solidFill>
                  <a:srgbClr val="FF0000"/>
                </a:solidFill>
                <a:ea typeface="華康儷中黑" pitchFamily="49" charset="-120"/>
              </a:rPr>
              <a:t>全局</a:t>
            </a:r>
            <a:r>
              <a:rPr lang="zh-TW" altLang="en-US" sz="2600">
                <a:solidFill>
                  <a:srgbClr val="000000"/>
                </a:solidFill>
                <a:ea typeface="華康儷中黑" pitchFamily="49" charset="-120"/>
              </a:rPr>
              <a:t>始可經略</a:t>
            </a:r>
            <a:r>
              <a:rPr lang="zh-TW" altLang="en-US" sz="2600">
                <a:solidFill>
                  <a:srgbClr val="FF0000"/>
                </a:solidFill>
                <a:ea typeface="華康儷中黑" pitchFamily="49" charset="-120"/>
              </a:rPr>
              <a:t>一方</a:t>
            </a:r>
          </a:p>
        </p:txBody>
      </p:sp>
    </p:spTree>
    <p:extLst>
      <p:ext uri="{BB962C8B-B14F-4D97-AF65-F5344CB8AC3E}">
        <p14:creationId xmlns:p14="http://schemas.microsoft.com/office/powerpoint/2010/main" val="1634214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animBg="1"/>
      <p:bldP spid="44036" grpId="0" animBg="1"/>
      <p:bldP spid="44037" grpId="0"/>
      <p:bldP spid="44038" grpId="0"/>
      <p:bldP spid="44039" grpId="0"/>
      <p:bldP spid="44040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>
            <a:extLst>
              <a:ext uri="{FF2B5EF4-FFF2-40B4-BE49-F238E27FC236}">
                <a16:creationId xmlns:a16="http://schemas.microsoft.com/office/drawing/2014/main" id="{9385A2FA-6FC0-1351-210C-4C6BD5F0F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4441371" cy="888205"/>
          </a:xfrm>
        </p:spPr>
        <p:txBody>
          <a:bodyPr/>
          <a:lstStyle/>
          <a:p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挑戰人生之謎</a:t>
            </a:r>
            <a:endParaRPr lang="zh-HK" altLang="en-US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2F8458B6-4C9D-F630-E279-C5B0563293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967" y="699796"/>
            <a:ext cx="8910735" cy="6034989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甚麼是人生中的最好？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spcBef>
                <a:spcPts val="600"/>
              </a:spcBef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我們是活了很多天，還是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活了</a:t>
            </a:r>
            <a:endParaRPr lang="en-US" altLang="zh-TW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重覆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了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很多次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spcBef>
                <a:spcPts val="600"/>
              </a:spcBef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没有口的蛾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3600" dirty="0">
                <a:latin typeface="Ink Free" panose="03080402000500000000" pitchFamily="66" charset="0"/>
                <a:ea typeface="標楷體" panose="03000509000000000000" pitchFamily="65" charset="-120"/>
              </a:rPr>
              <a:t>Moth </a:t>
            </a:r>
            <a:r>
              <a:rPr lang="en-US" altLang="zh-TW" sz="3600" dirty="0">
                <a:solidFill>
                  <a:srgbClr val="FF0000"/>
                </a:solidFill>
                <a:latin typeface="Ink Free" panose="03080402000500000000" pitchFamily="66" charset="0"/>
                <a:ea typeface="標楷體" panose="03000509000000000000" pitchFamily="65" charset="-120"/>
              </a:rPr>
              <a:t>without</a:t>
            </a:r>
            <a:r>
              <a:rPr lang="en-US" altLang="zh-TW" sz="3600" dirty="0">
                <a:latin typeface="Ink Free" panose="03080402000500000000" pitchFamily="66" charset="0"/>
                <a:ea typeface="標楷體" panose="03000509000000000000" pitchFamily="65" charset="-120"/>
              </a:rPr>
              <a:t> mouth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>
              <a:spcBef>
                <a:spcPts val="600"/>
              </a:spcBef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生命的真正意義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</a:p>
          <a:p>
            <a:pPr lvl="1">
              <a:spcBef>
                <a:spcPts val="600"/>
              </a:spcBef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不單單在於我們曾經在世上活過，而是取決於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他人的生命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因我們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的生命而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變得不一樣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en-US" altLang="zh-TW" sz="2800" dirty="0">
                <a:latin typeface="Ink Free" panose="03080402000500000000" pitchFamily="66" charset="0"/>
                <a:ea typeface="標楷體" panose="03000509000000000000" pitchFamily="65" charset="-120"/>
              </a:rPr>
              <a:t>(Nelson Mandela 1918 – 2013)</a:t>
            </a:r>
            <a:endParaRPr lang="en-US" altLang="zh-TW" sz="3600" dirty="0">
              <a:latin typeface="Ink Free" panose="03080402000500000000" pitchFamily="66" charset="0"/>
              <a:ea typeface="標楷體" panose="03000509000000000000" pitchFamily="65" charset="-120"/>
            </a:endParaRPr>
          </a:p>
          <a:p>
            <a:pPr>
              <a:spcBef>
                <a:spcPts val="600"/>
              </a:spcBef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食好每啖飯、做好每件事、唸好每句經、睡好每個覺</a:t>
            </a:r>
            <a:endParaRPr lang="zh-HK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51B6B987-741C-8C85-C9EE-DEC1B34F59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3333" y="123215"/>
            <a:ext cx="2349369" cy="1529980"/>
          </a:xfrm>
          <a:prstGeom prst="rect">
            <a:avLst/>
          </a:prstGeom>
        </p:spPr>
      </p:pic>
      <p:sp>
        <p:nvSpPr>
          <p:cNvPr id="8" name="文字方塊 7">
            <a:extLst>
              <a:ext uri="{FF2B5EF4-FFF2-40B4-BE49-F238E27FC236}">
                <a16:creationId xmlns:a16="http://schemas.microsoft.com/office/drawing/2014/main" id="{E6E7D692-790F-F282-BF4F-6F38A8EEF029}"/>
              </a:ext>
            </a:extLst>
          </p:cNvPr>
          <p:cNvSpPr txBox="1"/>
          <p:nvPr/>
        </p:nvSpPr>
        <p:spPr>
          <a:xfrm>
            <a:off x="7042673" y="1745529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没有口的蛾</a:t>
            </a:r>
            <a:endParaRPr lang="zh-HK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10" name="圖片 9">
            <a:extLst>
              <a:ext uri="{FF2B5EF4-FFF2-40B4-BE49-F238E27FC236}">
                <a16:creationId xmlns:a16="http://schemas.microsoft.com/office/drawing/2014/main" id="{B414E531-4C55-676A-3862-60CE62E508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6015" y="2216972"/>
            <a:ext cx="1816018" cy="1503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494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lnSpc>
                <a:spcPts val="7000"/>
              </a:lnSpc>
              <a:spcBef>
                <a:spcPts val="0"/>
              </a:spcBef>
            </a:pPr>
            <a:r>
              <a:rPr lang="zh-HK" altLang="zh-HK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第二課：</a:t>
            </a:r>
            <a:r>
              <a:rPr lang="zh-TW" altLang="zh-HK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挑戰人生之謎</a:t>
            </a:r>
          </a:p>
          <a:p>
            <a:pPr algn="l">
              <a:lnSpc>
                <a:spcPts val="4200"/>
              </a:lnSpc>
              <a:spcBef>
                <a:spcPts val="0"/>
              </a:spcBef>
            </a:pPr>
            <a:r>
              <a:rPr lang="en-US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     </a:t>
            </a:r>
            <a:r>
              <a:rPr lang="zh-TW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天主教是一個「正視人生者」的宗教。基督徒不會逃避人生的問題，反而會主動地面對。</a:t>
            </a:r>
          </a:p>
          <a:p>
            <a:pPr algn="l">
              <a:lnSpc>
                <a:spcPts val="4200"/>
              </a:lnSpc>
              <a:spcBef>
                <a:spcPts val="600"/>
              </a:spcBef>
            </a:pPr>
            <a:r>
              <a:rPr lang="en-US" altLang="zh-TW" dirty="0">
                <a:solidFill>
                  <a:schemeClr val="tx1"/>
                </a:solidFill>
                <a:ea typeface="華康儷中黑" panose="020B0509000000000000" pitchFamily="49" charset="-120"/>
              </a:rPr>
              <a:t>     </a:t>
            </a:r>
            <a:r>
              <a:rPr lang="zh-TW" altLang="zh-HK" dirty="0">
                <a:solidFill>
                  <a:srgbClr val="0000FF"/>
                </a:solidFill>
                <a:ea typeface="華康儷中黑" panose="020B0509000000000000" pitchFamily="49" charset="-120"/>
              </a:rPr>
              <a:t>宣室求賢訪逐臣，賈生才調更無倫；</a:t>
            </a:r>
          </a:p>
          <a:p>
            <a:pPr algn="l">
              <a:lnSpc>
                <a:spcPts val="42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zh-TW" dirty="0">
                <a:solidFill>
                  <a:srgbClr val="0000FF"/>
                </a:solidFill>
                <a:ea typeface="華康儷中黑" panose="020B0509000000000000" pitchFamily="49" charset="-120"/>
              </a:rPr>
              <a:t>     </a:t>
            </a:r>
            <a:r>
              <a:rPr lang="zh-TW" altLang="zh-HK" dirty="0">
                <a:solidFill>
                  <a:srgbClr val="0000FF"/>
                </a:solidFill>
                <a:ea typeface="華康儷中黑" panose="020B0509000000000000" pitchFamily="49" charset="-120"/>
              </a:rPr>
              <a:t>可憐夜半虛前席，不問蒼生問鬼神。</a:t>
            </a:r>
          </a:p>
          <a:p>
            <a:pPr algn="l">
              <a:lnSpc>
                <a:spcPts val="4200"/>
              </a:lnSpc>
              <a:spcBef>
                <a:spcPts val="0"/>
              </a:spcBef>
            </a:pPr>
            <a:r>
              <a:rPr lang="en-US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     </a:t>
            </a:r>
            <a:r>
              <a:rPr lang="zh-TW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一位古希臘皇帝問：「人生最好的是什麼？」一位哲學家回答說：「</a:t>
            </a:r>
            <a:r>
              <a:rPr lang="zh-TW" altLang="zh-HK" dirty="0">
                <a:solidFill>
                  <a:srgbClr val="9900CC"/>
                </a:solidFill>
                <a:ea typeface="華康儷中黑" panose="020B0509000000000000" pitchFamily="49" charset="-120"/>
              </a:rPr>
              <a:t>人生最好的，就是不要問有關人生的問題！</a:t>
            </a:r>
            <a:r>
              <a:rPr lang="zh-TW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」</a:t>
            </a:r>
          </a:p>
          <a:p>
            <a:pPr algn="l">
              <a:lnSpc>
                <a:spcPts val="4200"/>
              </a:lnSpc>
              <a:spcBef>
                <a:spcPts val="0"/>
              </a:spcBef>
            </a:pPr>
            <a:r>
              <a:rPr lang="en-US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     </a:t>
            </a:r>
            <a:r>
              <a:rPr lang="zh-TW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你不去問它，反而可以醉生夢死地了此一生。一旦問起來，便會發現人生中有極多不能明白，也無法掌握的東西，迫使人在無可奈何中過活。</a:t>
            </a:r>
          </a:p>
        </p:txBody>
      </p:sp>
    </p:spTree>
    <p:extLst>
      <p:ext uri="{BB962C8B-B14F-4D97-AF65-F5344CB8AC3E}">
        <p14:creationId xmlns:p14="http://schemas.microsoft.com/office/powerpoint/2010/main" val="2515904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>
              <a:lnSpc>
                <a:spcPts val="5000"/>
              </a:lnSpc>
              <a:spcBef>
                <a:spcPts val="0"/>
              </a:spcBef>
            </a:pPr>
            <a:r>
              <a:rPr lang="zh-TW" altLang="zh-HK" dirty="0">
                <a:solidFill>
                  <a:srgbClr val="FF0000"/>
                </a:solidFill>
                <a:ea typeface="華康儷中黑" panose="020B0509000000000000" pitchFamily="49" charset="-120"/>
              </a:rPr>
              <a:t>魯迅講過一個故事</a:t>
            </a:r>
            <a:r>
              <a:rPr lang="en-US" altLang="zh-TW" dirty="0">
                <a:solidFill>
                  <a:srgbClr val="FF0000"/>
                </a:solidFill>
                <a:ea typeface="華康儷中黑" panose="020B0509000000000000" pitchFamily="49" charset="-120"/>
              </a:rPr>
              <a:t> </a:t>
            </a:r>
            <a:r>
              <a:rPr lang="en-US" altLang="zh-HK" sz="2800" dirty="0">
                <a:solidFill>
                  <a:schemeClr val="tx1"/>
                </a:solidFill>
                <a:ea typeface="華康儷中黑" panose="020B0509000000000000" pitchFamily="49" charset="-120"/>
              </a:rPr>
              <a:t>(</a:t>
            </a:r>
            <a:r>
              <a:rPr lang="zh-TW" altLang="zh-HK" sz="2800" dirty="0">
                <a:solidFill>
                  <a:schemeClr val="tx1"/>
                </a:solidFill>
                <a:ea typeface="華康儷中黑" panose="020B0509000000000000" pitchFamily="49" charset="-120"/>
              </a:rPr>
              <a:t>吶喊：自序</a:t>
            </a:r>
            <a:r>
              <a:rPr lang="en-US" altLang="zh-HK" sz="2800" dirty="0">
                <a:solidFill>
                  <a:schemeClr val="tx1"/>
                </a:solidFill>
                <a:ea typeface="華康儷中黑" panose="020B0509000000000000" pitchFamily="49" charset="-120"/>
              </a:rPr>
              <a:t>)</a:t>
            </a:r>
            <a:r>
              <a:rPr lang="zh-HK" altLang="zh-HK" sz="2800" dirty="0">
                <a:solidFill>
                  <a:schemeClr val="tx1"/>
                </a:solidFill>
                <a:ea typeface="華康儷中黑" panose="020B0509000000000000" pitchFamily="49" charset="-120"/>
              </a:rPr>
              <a:t>：</a:t>
            </a:r>
            <a:endParaRPr lang="zh-TW" altLang="zh-HK" sz="2800" dirty="0">
              <a:solidFill>
                <a:schemeClr val="tx1"/>
              </a:solidFill>
              <a:ea typeface="華康儷中黑" panose="020B0509000000000000" pitchFamily="49" charset="-120"/>
            </a:endParaRPr>
          </a:p>
          <a:p>
            <a:pPr algn="l">
              <a:lnSpc>
                <a:spcPts val="4200"/>
              </a:lnSpc>
              <a:spcBef>
                <a:spcPts val="0"/>
              </a:spcBef>
            </a:pPr>
            <a:r>
              <a:rPr lang="en-US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     </a:t>
            </a:r>
            <a:r>
              <a:rPr lang="zh-TW" altLang="zh-HK" dirty="0">
                <a:solidFill>
                  <a:srgbClr val="0000FF"/>
                </a:solidFill>
                <a:ea typeface="華康儷中黑" panose="020B0509000000000000" pitchFamily="49" charset="-120"/>
              </a:rPr>
              <a:t>假如一間鐵房子，是絕無窗戶而萬難破毀的，裡面有許多熟睡的人們，不久都要悶死了，然而是從昏睡入死滅，並不感到就死的悲哀。現在你大嚷起來，驚起了較為清醒的幾個人，使這不幸的少數者來承受無可挽救的臨終的苦楚，你倒以為對得起他們麼？</a:t>
            </a:r>
          </a:p>
          <a:p>
            <a:pPr algn="l">
              <a:lnSpc>
                <a:spcPts val="4200"/>
              </a:lnSpc>
              <a:spcBef>
                <a:spcPts val="0"/>
              </a:spcBef>
            </a:pPr>
            <a:r>
              <a:rPr lang="en-US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      </a:t>
            </a:r>
            <a:r>
              <a:rPr lang="zh-TW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是的，讓人「由昏睡入死滅」，</a:t>
            </a:r>
            <a:r>
              <a:rPr lang="zh-TW" altLang="zh-HK" dirty="0">
                <a:solidFill>
                  <a:srgbClr val="9900CC"/>
                </a:solidFill>
                <a:ea typeface="華康儷中黑" panose="020B0509000000000000" pitchFamily="49" charset="-120"/>
              </a:rPr>
              <a:t>總比使人醒起來，然後無奈地去受臨終的痛苦好得多</a:t>
            </a:r>
            <a:r>
              <a:rPr lang="zh-TW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。但魯迅卻有另外的結局：</a:t>
            </a:r>
          </a:p>
          <a:p>
            <a:pPr algn="l">
              <a:lnSpc>
                <a:spcPts val="4200"/>
              </a:lnSpc>
              <a:spcBef>
                <a:spcPts val="0"/>
              </a:spcBef>
            </a:pPr>
            <a:r>
              <a:rPr lang="en-US" altLang="zh-TW" dirty="0">
                <a:solidFill>
                  <a:schemeClr val="tx1"/>
                </a:solidFill>
                <a:ea typeface="華康儷中黑" panose="020B0509000000000000" pitchFamily="49" charset="-120"/>
              </a:rPr>
              <a:t>    </a:t>
            </a:r>
            <a:r>
              <a:rPr lang="zh-TW" altLang="zh-HK" dirty="0">
                <a:solidFill>
                  <a:srgbClr val="0000FF"/>
                </a:solidFill>
                <a:ea typeface="華康儷中黑" panose="020B0509000000000000" pitchFamily="49" charset="-120"/>
              </a:rPr>
              <a:t>然而幾個人既然起來，你不能說決沒有毀壞這鐵屋的希望。</a:t>
            </a:r>
          </a:p>
        </p:txBody>
      </p:sp>
    </p:spTree>
    <p:extLst>
      <p:ext uri="{BB962C8B-B14F-4D97-AF65-F5344CB8AC3E}">
        <p14:creationId xmlns:p14="http://schemas.microsoft.com/office/powerpoint/2010/main" val="2502944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 hangingPunct="0">
              <a:lnSpc>
                <a:spcPts val="5500"/>
              </a:lnSpc>
              <a:spcBef>
                <a:spcPts val="0"/>
              </a:spcBef>
            </a:pPr>
            <a:r>
              <a:rPr lang="zh-TW" altLang="zh-HK" dirty="0">
                <a:solidFill>
                  <a:srgbClr val="FF0000"/>
                </a:solidFill>
                <a:ea typeface="華康儷中黑" panose="020B0509000000000000" pitchFamily="49" charset="-120"/>
              </a:rPr>
              <a:t>挑戰的範圍</a:t>
            </a:r>
          </a:p>
          <a:p>
            <a:pPr algn="l" hangingPunct="0">
              <a:lnSpc>
                <a:spcPts val="4200"/>
              </a:lnSpc>
              <a:spcBef>
                <a:spcPts val="0"/>
              </a:spcBef>
            </a:pPr>
            <a:r>
              <a:rPr lang="en-US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    </a:t>
            </a:r>
            <a:r>
              <a:rPr lang="zh-HK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是整個人</a:t>
            </a:r>
            <a:r>
              <a:rPr lang="en-US" altLang="zh-HK" sz="2800" dirty="0">
                <a:solidFill>
                  <a:schemeClr val="tx1"/>
                </a:solidFill>
                <a:ea typeface="華康儷中黑" panose="020B0509000000000000" pitchFamily="49" charset="-120"/>
              </a:rPr>
              <a:t>(</a:t>
            </a:r>
            <a:r>
              <a:rPr lang="zh-HK" altLang="zh-HK" sz="2800" dirty="0">
                <a:solidFill>
                  <a:schemeClr val="tx1"/>
                </a:solidFill>
                <a:ea typeface="華康儷中黑" panose="020B0509000000000000" pitchFamily="49" charset="-120"/>
              </a:rPr>
              <a:t>身</a:t>
            </a:r>
            <a:r>
              <a:rPr lang="en-US" altLang="zh-HK" sz="28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HK" altLang="zh-HK" sz="2800" dirty="0">
                <a:solidFill>
                  <a:schemeClr val="tx1"/>
                </a:solidFill>
                <a:ea typeface="華康儷中黑" panose="020B0509000000000000" pitchFamily="49" charset="-120"/>
              </a:rPr>
              <a:t>心</a:t>
            </a:r>
            <a:r>
              <a:rPr lang="en-US" altLang="zh-HK" sz="28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HK" altLang="zh-HK" sz="2800" dirty="0">
                <a:solidFill>
                  <a:schemeClr val="tx1"/>
                </a:solidFill>
                <a:ea typeface="華康儷中黑" panose="020B0509000000000000" pitchFamily="49" charset="-120"/>
              </a:rPr>
              <a:t>靈</a:t>
            </a:r>
            <a:r>
              <a:rPr lang="en-US" altLang="zh-HK" sz="2800" dirty="0">
                <a:solidFill>
                  <a:schemeClr val="tx1"/>
                </a:solidFill>
                <a:ea typeface="華康儷中黑" panose="020B0509000000000000" pitchFamily="49" charset="-120"/>
              </a:rPr>
              <a:t>),</a:t>
            </a:r>
            <a:r>
              <a:rPr lang="zh-HK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全部人</a:t>
            </a:r>
            <a:r>
              <a:rPr lang="en-US" altLang="zh-HK" sz="2800" dirty="0">
                <a:solidFill>
                  <a:schemeClr val="tx1"/>
                </a:solidFill>
                <a:ea typeface="華康儷中黑" panose="020B0509000000000000" pitchFamily="49" charset="-120"/>
              </a:rPr>
              <a:t>(</a:t>
            </a:r>
            <a:r>
              <a:rPr lang="zh-HK" altLang="zh-HK" sz="2800" dirty="0">
                <a:solidFill>
                  <a:schemeClr val="tx1"/>
                </a:solidFill>
                <a:ea typeface="華康儷中黑" panose="020B0509000000000000" pitchFamily="49" charset="-120"/>
              </a:rPr>
              <a:t>個人</a:t>
            </a:r>
            <a:r>
              <a:rPr lang="en-US" altLang="zh-HK" sz="28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HK" altLang="zh-HK" sz="2800" dirty="0">
                <a:solidFill>
                  <a:schemeClr val="tx1"/>
                </a:solidFill>
                <a:ea typeface="華康儷中黑" panose="020B0509000000000000" pitchFamily="49" charset="-120"/>
              </a:rPr>
              <a:t>家庭</a:t>
            </a:r>
            <a:r>
              <a:rPr lang="en-US" altLang="zh-HK" sz="28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HK" altLang="zh-HK" sz="2800" dirty="0">
                <a:solidFill>
                  <a:schemeClr val="tx1"/>
                </a:solidFill>
                <a:ea typeface="華康儷中黑" panose="020B0509000000000000" pitchFamily="49" charset="-120"/>
              </a:rPr>
              <a:t>教會</a:t>
            </a:r>
            <a:r>
              <a:rPr lang="en-US" altLang="zh-HK" sz="28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HK" altLang="zh-HK" sz="2800" dirty="0">
                <a:solidFill>
                  <a:schemeClr val="tx1"/>
                </a:solidFill>
                <a:ea typeface="華康儷中黑" panose="020B0509000000000000" pitchFamily="49" charset="-120"/>
              </a:rPr>
              <a:t>世界</a:t>
            </a:r>
            <a:r>
              <a:rPr lang="en-US" altLang="zh-HK" sz="2800" dirty="0">
                <a:solidFill>
                  <a:schemeClr val="tx1"/>
                </a:solidFill>
                <a:ea typeface="華康儷中黑" panose="020B0509000000000000" pitchFamily="49" charset="-120"/>
              </a:rPr>
              <a:t>)</a:t>
            </a:r>
            <a:endParaRPr lang="zh-TW" altLang="zh-HK" sz="2800" dirty="0">
              <a:solidFill>
                <a:schemeClr val="tx1"/>
              </a:solidFill>
              <a:ea typeface="華康儷中黑" panose="020B0509000000000000" pitchFamily="49" charset="-120"/>
            </a:endParaRPr>
          </a:p>
          <a:p>
            <a:pPr algn="l" hangingPunct="0">
              <a:lnSpc>
                <a:spcPts val="5500"/>
              </a:lnSpc>
              <a:spcBef>
                <a:spcPts val="0"/>
              </a:spcBef>
            </a:pPr>
            <a:r>
              <a:rPr lang="zh-TW" altLang="zh-HK" dirty="0">
                <a:solidFill>
                  <a:srgbClr val="FF0000"/>
                </a:solidFill>
                <a:ea typeface="華康儷中黑" panose="020B0509000000000000" pitchFamily="49" charset="-120"/>
              </a:rPr>
              <a:t>一、全人發展</a:t>
            </a:r>
            <a:r>
              <a:rPr lang="zh-HK" altLang="zh-HK" dirty="0">
                <a:solidFill>
                  <a:srgbClr val="FF0000"/>
                </a:solidFill>
                <a:ea typeface="華康儷中黑" panose="020B0509000000000000" pitchFamily="49" charset="-120"/>
              </a:rPr>
              <a:t>八</a:t>
            </a:r>
            <a:r>
              <a:rPr lang="zh-TW" altLang="zh-HK" dirty="0">
                <a:solidFill>
                  <a:srgbClr val="FF0000"/>
                </a:solidFill>
                <a:ea typeface="華康儷中黑" panose="020B0509000000000000" pitchFamily="49" charset="-120"/>
              </a:rPr>
              <a:t>大範疇</a:t>
            </a:r>
          </a:p>
          <a:p>
            <a:pPr algn="l" hangingPunct="0">
              <a:lnSpc>
                <a:spcPts val="4200"/>
              </a:lnSpc>
              <a:spcBef>
                <a:spcPts val="0"/>
              </a:spcBef>
            </a:pPr>
            <a:r>
              <a:rPr lang="en-US" altLang="zh-TW" dirty="0">
                <a:solidFill>
                  <a:schemeClr val="tx1"/>
                </a:solidFill>
                <a:ea typeface="華康儷中黑" panose="020B0509000000000000" pitchFamily="49" charset="-120"/>
              </a:rPr>
              <a:t>    </a:t>
            </a:r>
            <a:r>
              <a:rPr lang="zh-TW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身體</a:t>
            </a:r>
            <a:r>
              <a:rPr lang="en-US" altLang="zh-TW" dirty="0">
                <a:solidFill>
                  <a:schemeClr val="tx1"/>
                </a:solidFill>
                <a:ea typeface="華康儷中黑" panose="020B0509000000000000" pitchFamily="49" charset="-120"/>
              </a:rPr>
              <a:t>;</a:t>
            </a:r>
            <a:r>
              <a:rPr lang="zh-TW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理性</a:t>
            </a:r>
            <a:r>
              <a:rPr lang="en-US" altLang="zh-TW" dirty="0">
                <a:solidFill>
                  <a:schemeClr val="tx1"/>
                </a:solidFill>
                <a:ea typeface="華康儷中黑" panose="020B0509000000000000" pitchFamily="49" charset="-120"/>
              </a:rPr>
              <a:t>;</a:t>
            </a:r>
            <a:r>
              <a:rPr lang="zh-TW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感情</a:t>
            </a:r>
            <a:r>
              <a:rPr lang="en-US" altLang="zh-TW" dirty="0">
                <a:solidFill>
                  <a:schemeClr val="tx1"/>
                </a:solidFill>
                <a:ea typeface="華康儷中黑" panose="020B0509000000000000" pitchFamily="49" charset="-120"/>
              </a:rPr>
              <a:t>;</a:t>
            </a:r>
            <a:r>
              <a:rPr lang="zh-TW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道德</a:t>
            </a:r>
            <a:r>
              <a:rPr lang="en-US" altLang="zh-TW" dirty="0">
                <a:solidFill>
                  <a:schemeClr val="tx1"/>
                </a:solidFill>
                <a:ea typeface="華康儷中黑" panose="020B0509000000000000" pitchFamily="49" charset="-120"/>
              </a:rPr>
              <a:t>;</a:t>
            </a:r>
            <a:r>
              <a:rPr lang="zh-TW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宗教</a:t>
            </a:r>
            <a:r>
              <a:rPr lang="en-US" altLang="zh-TW" dirty="0">
                <a:solidFill>
                  <a:schemeClr val="tx1"/>
                </a:solidFill>
                <a:ea typeface="華康儷中黑" panose="020B0509000000000000" pitchFamily="49" charset="-120"/>
              </a:rPr>
              <a:t>;</a:t>
            </a:r>
            <a:r>
              <a:rPr lang="zh-TW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靈性</a:t>
            </a:r>
            <a:r>
              <a:rPr lang="en-US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;</a:t>
            </a:r>
            <a:r>
              <a:rPr lang="zh-HK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群育</a:t>
            </a:r>
            <a:r>
              <a:rPr lang="en-US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;</a:t>
            </a:r>
            <a:r>
              <a:rPr lang="zh-HK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美育。</a:t>
            </a:r>
            <a:endParaRPr lang="zh-TW" altLang="zh-HK" dirty="0">
              <a:solidFill>
                <a:srgbClr val="0000FF"/>
              </a:solidFill>
              <a:ea typeface="華康儷中黑" panose="020B0509000000000000" pitchFamily="49" charset="-120"/>
            </a:endParaRPr>
          </a:p>
          <a:p>
            <a:pPr algn="l" hangingPunct="0">
              <a:lnSpc>
                <a:spcPts val="4200"/>
              </a:lnSpc>
              <a:spcBef>
                <a:spcPts val="0"/>
              </a:spcBef>
            </a:pPr>
            <a:r>
              <a:rPr lang="en-US" altLang="zh-HK" dirty="0">
                <a:solidFill>
                  <a:srgbClr val="0000FF"/>
                </a:solidFill>
                <a:ea typeface="華康儷中黑" panose="020B0509000000000000" pitchFamily="49" charset="-120"/>
              </a:rPr>
              <a:t>    </a:t>
            </a:r>
            <a:r>
              <a:rPr lang="zh-HK" altLang="zh-HK" dirty="0">
                <a:solidFill>
                  <a:srgbClr val="0000FF"/>
                </a:solidFill>
                <a:ea typeface="華康儷中黑" panose="020B0509000000000000" pitchFamily="49" charset="-120"/>
              </a:rPr>
              <a:t>「全人」就是</a:t>
            </a:r>
            <a:r>
              <a:rPr lang="zh-TW" altLang="zh-HK" dirty="0">
                <a:solidFill>
                  <a:srgbClr val="0000FF"/>
                </a:solidFill>
                <a:ea typeface="華康儷中黑" panose="020B0509000000000000" pitchFamily="49" charset="-120"/>
              </a:rPr>
              <a:t>整個人生</a:t>
            </a:r>
            <a:r>
              <a:rPr lang="zh-HK" altLang="zh-HK" dirty="0">
                <a:solidFill>
                  <a:srgbClr val="0000FF"/>
                </a:solidFill>
                <a:ea typeface="華康儷中黑" panose="020B0509000000000000" pitchFamily="49" charset="-120"/>
              </a:rPr>
              <a:t>；而神聖即</a:t>
            </a:r>
            <a:r>
              <a:rPr lang="zh-TW" altLang="zh-HK" dirty="0">
                <a:solidFill>
                  <a:srgbClr val="0000FF"/>
                </a:solidFill>
                <a:ea typeface="華康儷中黑" panose="020B0509000000000000" pitchFamily="49" charset="-120"/>
              </a:rPr>
              <a:t>是完整。</a:t>
            </a:r>
          </a:p>
          <a:p>
            <a:pPr algn="l" hangingPunct="0">
              <a:lnSpc>
                <a:spcPts val="4200"/>
              </a:lnSpc>
              <a:spcBef>
                <a:spcPts val="0"/>
              </a:spcBef>
            </a:pPr>
            <a:r>
              <a:rPr lang="en-US" altLang="zh-TW" dirty="0">
                <a:solidFill>
                  <a:schemeClr val="tx1"/>
                </a:solidFill>
                <a:ea typeface="華康儷中黑" panose="020B0509000000000000" pitchFamily="49" charset="-120"/>
              </a:rPr>
              <a:t>    </a:t>
            </a:r>
            <a:r>
              <a:rPr lang="zh-TW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耶穌降生世上來拯救世人，並不是只救我們的靈魂，也救我們的肉身、我們整個的人的方方面面。</a:t>
            </a:r>
          </a:p>
          <a:p>
            <a:pPr algn="l" hangingPunct="0">
              <a:lnSpc>
                <a:spcPts val="4200"/>
              </a:lnSpc>
              <a:spcBef>
                <a:spcPts val="0"/>
              </a:spcBef>
            </a:pPr>
            <a:r>
              <a:rPr lang="en-US" altLang="zh-TW" dirty="0">
                <a:solidFill>
                  <a:schemeClr val="tx1"/>
                </a:solidFill>
                <a:ea typeface="華康儷中黑" panose="020B0509000000000000" pitchFamily="49" charset="-120"/>
              </a:rPr>
              <a:t>    </a:t>
            </a:r>
            <a:r>
              <a:rPr lang="zh-TW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慕道班要「挑戰人生之謎」，就是要挑戰人生的全部。</a:t>
            </a:r>
          </a:p>
          <a:p>
            <a:pPr algn="l" hangingPunct="0">
              <a:lnSpc>
                <a:spcPts val="4200"/>
              </a:lnSpc>
              <a:spcBef>
                <a:spcPts val="0"/>
              </a:spcBef>
            </a:pPr>
            <a:r>
              <a:rPr lang="en-US" altLang="zh-TW" dirty="0">
                <a:solidFill>
                  <a:schemeClr val="tx1"/>
                </a:solidFill>
                <a:ea typeface="華康儷中黑" panose="020B0509000000000000" pitchFamily="49" charset="-120"/>
              </a:rPr>
              <a:t>    </a:t>
            </a:r>
            <a:r>
              <a:rPr lang="zh-TW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我們要「在信仰的光照下」，</a:t>
            </a:r>
            <a:r>
              <a:rPr lang="zh-TW" altLang="zh-HK" dirty="0">
                <a:solidFill>
                  <a:srgbClr val="9900CC"/>
                </a:solidFill>
                <a:ea typeface="華康儷中黑" panose="020B0509000000000000" pitchFamily="49" charset="-120"/>
              </a:rPr>
              <a:t>學習問得更多；為能看得更多，活得更好</a:t>
            </a:r>
            <a:r>
              <a:rPr lang="zh-TW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502944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 hangingPunct="0">
              <a:lnSpc>
                <a:spcPts val="4800"/>
              </a:lnSpc>
              <a:spcBef>
                <a:spcPts val="0"/>
              </a:spcBef>
            </a:pPr>
            <a:r>
              <a:rPr lang="zh-TW" altLang="zh-HK" dirty="0">
                <a:solidFill>
                  <a:srgbClr val="FF0000"/>
                </a:solidFill>
                <a:ea typeface="華康儷中黑" panose="020B0509000000000000" pitchFamily="49" charset="-120"/>
              </a:rPr>
              <a:t>二、全人發展八大方向</a:t>
            </a:r>
          </a:p>
          <a:p>
            <a:pPr algn="l" hangingPunct="0">
              <a:lnSpc>
                <a:spcPts val="4000"/>
              </a:lnSpc>
              <a:spcBef>
                <a:spcPts val="0"/>
              </a:spcBef>
            </a:pPr>
            <a:r>
              <a:rPr lang="en-US" altLang="zh-TW" dirty="0">
                <a:solidFill>
                  <a:schemeClr val="tx1"/>
                </a:solidFill>
                <a:ea typeface="華康儷中黑" panose="020B0509000000000000" pitchFamily="49" charset="-120"/>
              </a:rPr>
              <a:t>    </a:t>
            </a:r>
            <a:r>
              <a:rPr lang="zh-TW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格物</a:t>
            </a:r>
            <a:r>
              <a:rPr lang="en-US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;</a:t>
            </a:r>
            <a:r>
              <a:rPr lang="zh-TW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致知</a:t>
            </a:r>
            <a:r>
              <a:rPr lang="en-US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;</a:t>
            </a:r>
            <a:r>
              <a:rPr lang="zh-TW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誠意</a:t>
            </a:r>
            <a:r>
              <a:rPr lang="en-US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;</a:t>
            </a:r>
            <a:r>
              <a:rPr lang="zh-TW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正心</a:t>
            </a:r>
            <a:r>
              <a:rPr lang="en-US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;</a:t>
            </a:r>
            <a:r>
              <a:rPr lang="zh-TW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修身</a:t>
            </a:r>
            <a:r>
              <a:rPr lang="en-US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;</a:t>
            </a:r>
            <a:r>
              <a:rPr lang="zh-TW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齊家</a:t>
            </a:r>
            <a:r>
              <a:rPr lang="en-US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;</a:t>
            </a:r>
            <a:r>
              <a:rPr lang="zh-TW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治國</a:t>
            </a:r>
            <a:r>
              <a:rPr lang="en-US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;</a:t>
            </a:r>
            <a:r>
              <a:rPr lang="zh-TW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平天下。這就是《大學》</a:t>
            </a:r>
            <a:r>
              <a:rPr lang="zh-TW" altLang="en-US" dirty="0">
                <a:solidFill>
                  <a:schemeClr val="tx1"/>
                </a:solidFill>
                <a:ea typeface="華康儷中黑" panose="020B0509000000000000" pitchFamily="49" charset="-120"/>
              </a:rPr>
              <a:t>說</a:t>
            </a:r>
            <a:r>
              <a:rPr lang="zh-TW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的「</a:t>
            </a:r>
            <a:r>
              <a:rPr lang="zh-TW" altLang="zh-HK" dirty="0">
                <a:solidFill>
                  <a:srgbClr val="FF0000"/>
                </a:solidFill>
                <a:ea typeface="華康儷中黑" panose="020B0509000000000000" pitchFamily="49" charset="-120"/>
              </a:rPr>
              <a:t>八目</a:t>
            </a:r>
            <a:r>
              <a:rPr lang="zh-TW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」</a:t>
            </a:r>
            <a:r>
              <a:rPr lang="en-US" altLang="zh-TW" dirty="0">
                <a:solidFill>
                  <a:schemeClr val="tx1"/>
                </a:solidFill>
                <a:ea typeface="華康儷中黑" panose="020B0509000000000000" pitchFamily="49" charset="-120"/>
              </a:rPr>
              <a:t>.</a:t>
            </a:r>
            <a:endParaRPr lang="zh-TW" altLang="zh-HK" dirty="0">
              <a:solidFill>
                <a:schemeClr val="tx1"/>
              </a:solidFill>
              <a:ea typeface="華康儷中黑" panose="020B0509000000000000" pitchFamily="49" charset="-120"/>
            </a:endParaRPr>
          </a:p>
          <a:p>
            <a:pPr algn="l" hangingPunct="0">
              <a:lnSpc>
                <a:spcPts val="4000"/>
              </a:lnSpc>
              <a:spcBef>
                <a:spcPts val="0"/>
              </a:spcBef>
            </a:pPr>
            <a:r>
              <a:rPr lang="en-US" altLang="zh-TW" dirty="0">
                <a:solidFill>
                  <a:schemeClr val="tx1"/>
                </a:solidFill>
                <a:ea typeface="華康儷中黑" panose="020B0509000000000000" pitchFamily="49" charset="-120"/>
              </a:rPr>
              <a:t>     </a:t>
            </a:r>
            <a:r>
              <a:rPr lang="zh-TW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這八目包括了要對物質世界的</a:t>
            </a:r>
            <a:r>
              <a:rPr lang="zh-TW" altLang="zh-HK" dirty="0">
                <a:solidFill>
                  <a:srgbClr val="9900CC"/>
                </a:solidFill>
                <a:ea typeface="華康儷中黑" panose="020B0509000000000000" pitchFamily="49" charset="-120"/>
              </a:rPr>
              <a:t>客觀認識</a:t>
            </a:r>
            <a:r>
              <a:rPr lang="en-US" altLang="zh-HK" sz="2400" dirty="0">
                <a:solidFill>
                  <a:schemeClr val="tx1"/>
                </a:solidFill>
                <a:ea typeface="華康儷中黑" panose="020B0509000000000000" pitchFamily="49" charset="-120"/>
              </a:rPr>
              <a:t>(</a:t>
            </a:r>
            <a:r>
              <a:rPr lang="zh-TW" altLang="zh-HK" sz="2400" dirty="0">
                <a:solidFill>
                  <a:schemeClr val="tx1"/>
                </a:solidFill>
                <a:ea typeface="華康儷中黑" panose="020B0509000000000000" pitchFamily="49" charset="-120"/>
              </a:rPr>
              <a:t>格物</a:t>
            </a:r>
            <a:r>
              <a:rPr lang="en-US" altLang="zh-TW" sz="24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zh-HK" sz="2400" dirty="0">
                <a:solidFill>
                  <a:schemeClr val="tx1"/>
                </a:solidFill>
                <a:ea typeface="華康儷中黑" panose="020B0509000000000000" pitchFamily="49" charset="-120"/>
              </a:rPr>
              <a:t>致知</a:t>
            </a:r>
            <a:r>
              <a:rPr lang="en-US" altLang="zh-HK" sz="2400" dirty="0">
                <a:solidFill>
                  <a:schemeClr val="tx1"/>
                </a:solidFill>
                <a:ea typeface="華康儷中黑" panose="020B0509000000000000" pitchFamily="49" charset="-120"/>
              </a:rPr>
              <a:t>)</a:t>
            </a:r>
            <a:r>
              <a:rPr lang="en-US" altLang="zh-TW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zh-HK" dirty="0">
                <a:solidFill>
                  <a:srgbClr val="9900CC"/>
                </a:solidFill>
                <a:ea typeface="華康儷中黑" panose="020B0509000000000000" pitchFamily="49" charset="-120"/>
              </a:rPr>
              <a:t>良心的正確培養</a:t>
            </a:r>
            <a:r>
              <a:rPr lang="zh-TW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和行為動機的純潔</a:t>
            </a:r>
            <a:r>
              <a:rPr lang="en-US" altLang="zh-HK" sz="2400" dirty="0">
                <a:solidFill>
                  <a:schemeClr val="tx1"/>
                </a:solidFill>
                <a:ea typeface="華康儷中黑" panose="020B0509000000000000" pitchFamily="49" charset="-120"/>
              </a:rPr>
              <a:t>(</a:t>
            </a:r>
            <a:r>
              <a:rPr lang="zh-TW" altLang="zh-HK" sz="2400" dirty="0">
                <a:solidFill>
                  <a:schemeClr val="tx1"/>
                </a:solidFill>
                <a:ea typeface="華康儷中黑" panose="020B0509000000000000" pitchFamily="49" charset="-120"/>
              </a:rPr>
              <a:t>誠意、正心</a:t>
            </a:r>
            <a:r>
              <a:rPr lang="en-US" altLang="zh-HK" sz="2400" dirty="0">
                <a:solidFill>
                  <a:schemeClr val="tx1"/>
                </a:solidFill>
                <a:ea typeface="華康儷中黑" panose="020B0509000000000000" pitchFamily="49" charset="-120"/>
              </a:rPr>
              <a:t>)</a:t>
            </a:r>
            <a:r>
              <a:rPr lang="en-US" altLang="zh-TW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個人</a:t>
            </a:r>
            <a:r>
              <a:rPr lang="zh-TW" altLang="zh-HK" dirty="0">
                <a:solidFill>
                  <a:srgbClr val="9900CC"/>
                </a:solidFill>
                <a:ea typeface="華康儷中黑" panose="020B0509000000000000" pitchFamily="49" charset="-120"/>
              </a:rPr>
              <a:t>德性的修練</a:t>
            </a:r>
            <a:r>
              <a:rPr lang="en-US" altLang="zh-HK" sz="2400" dirty="0">
                <a:solidFill>
                  <a:schemeClr val="tx1"/>
                </a:solidFill>
                <a:ea typeface="華康儷中黑" panose="020B0509000000000000" pitchFamily="49" charset="-120"/>
              </a:rPr>
              <a:t>(</a:t>
            </a:r>
            <a:r>
              <a:rPr lang="zh-TW" altLang="zh-HK" sz="2400" dirty="0">
                <a:solidFill>
                  <a:schemeClr val="tx1"/>
                </a:solidFill>
                <a:ea typeface="華康儷中黑" panose="020B0509000000000000" pitchFamily="49" charset="-120"/>
              </a:rPr>
              <a:t>修身</a:t>
            </a:r>
            <a:r>
              <a:rPr lang="en-US" altLang="zh-HK" sz="2400" dirty="0">
                <a:solidFill>
                  <a:schemeClr val="tx1"/>
                </a:solidFill>
                <a:ea typeface="華康儷中黑" panose="020B0509000000000000" pitchFamily="49" charset="-120"/>
              </a:rPr>
              <a:t>)</a:t>
            </a:r>
            <a:r>
              <a:rPr lang="en-US" altLang="zh-TW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zh-HK" dirty="0">
                <a:solidFill>
                  <a:srgbClr val="9900CC"/>
                </a:solidFill>
                <a:ea typeface="華康儷中黑" panose="020B0509000000000000" pitchFamily="49" charset="-120"/>
              </a:rPr>
              <a:t>家庭</a:t>
            </a:r>
            <a:r>
              <a:rPr lang="zh-TW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的和諧</a:t>
            </a:r>
            <a:r>
              <a:rPr lang="en-US" altLang="zh-HK" sz="2400" dirty="0">
                <a:solidFill>
                  <a:schemeClr val="tx1"/>
                </a:solidFill>
                <a:ea typeface="華康儷中黑" panose="020B0509000000000000" pitchFamily="49" charset="-120"/>
              </a:rPr>
              <a:t>(</a:t>
            </a:r>
            <a:r>
              <a:rPr lang="zh-TW" altLang="zh-HK" sz="2400" dirty="0">
                <a:solidFill>
                  <a:schemeClr val="tx1"/>
                </a:solidFill>
                <a:ea typeface="華康儷中黑" panose="020B0509000000000000" pitchFamily="49" charset="-120"/>
              </a:rPr>
              <a:t>齊家</a:t>
            </a:r>
            <a:r>
              <a:rPr lang="en-US" altLang="zh-HK" sz="2400" dirty="0">
                <a:solidFill>
                  <a:schemeClr val="tx1"/>
                </a:solidFill>
                <a:ea typeface="華康儷中黑" panose="020B0509000000000000" pitchFamily="49" charset="-120"/>
              </a:rPr>
              <a:t>)</a:t>
            </a:r>
            <a:r>
              <a:rPr lang="en-US" altLang="zh-TW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對</a:t>
            </a:r>
            <a:r>
              <a:rPr lang="zh-TW" altLang="zh-HK" dirty="0">
                <a:solidFill>
                  <a:srgbClr val="9900CC"/>
                </a:solidFill>
                <a:ea typeface="華康儷中黑" panose="020B0509000000000000" pitchFamily="49" charset="-120"/>
              </a:rPr>
              <a:t>國事和天下事</a:t>
            </a:r>
            <a:r>
              <a:rPr lang="zh-TW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的關注和投身</a:t>
            </a:r>
            <a:r>
              <a:rPr lang="en-US" altLang="zh-HK" sz="2400" dirty="0">
                <a:solidFill>
                  <a:schemeClr val="tx1"/>
                </a:solidFill>
                <a:ea typeface="華康儷中黑" panose="020B0509000000000000" pitchFamily="49" charset="-120"/>
              </a:rPr>
              <a:t>(</a:t>
            </a:r>
            <a:r>
              <a:rPr lang="zh-TW" altLang="zh-HK" sz="2400" dirty="0">
                <a:solidFill>
                  <a:schemeClr val="tx1"/>
                </a:solidFill>
                <a:ea typeface="華康儷中黑" panose="020B0509000000000000" pitchFamily="49" charset="-120"/>
              </a:rPr>
              <a:t>治國、平天下</a:t>
            </a:r>
            <a:r>
              <a:rPr lang="en-US" altLang="zh-HK" sz="2400" dirty="0">
                <a:solidFill>
                  <a:schemeClr val="tx1"/>
                </a:solidFill>
                <a:ea typeface="華康儷中黑" panose="020B0509000000000000" pitchFamily="49" charset="-120"/>
              </a:rPr>
              <a:t>)</a:t>
            </a:r>
            <a:r>
              <a:rPr lang="zh-TW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。</a:t>
            </a:r>
          </a:p>
          <a:p>
            <a:pPr algn="l" hangingPunct="0">
              <a:lnSpc>
                <a:spcPts val="4000"/>
              </a:lnSpc>
              <a:spcBef>
                <a:spcPts val="0"/>
              </a:spcBef>
            </a:pPr>
            <a:r>
              <a:rPr lang="en-US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    </a:t>
            </a:r>
            <a:r>
              <a:rPr lang="zh-HK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我們相信「</a:t>
            </a:r>
            <a:r>
              <a:rPr lang="zh-TW" altLang="zh-HK" dirty="0">
                <a:solidFill>
                  <a:srgbClr val="FF0000"/>
                </a:solidFill>
                <a:ea typeface="華康儷中黑" panose="020B0509000000000000" pitchFamily="49" charset="-120"/>
              </a:rPr>
              <a:t>梵二</a:t>
            </a:r>
            <a:r>
              <a:rPr lang="zh-HK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」的提示</a:t>
            </a:r>
            <a:r>
              <a:rPr lang="zh-TW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：</a:t>
            </a:r>
          </a:p>
          <a:p>
            <a:pPr algn="l" hangingPunct="0">
              <a:lnSpc>
                <a:spcPts val="4000"/>
              </a:lnSpc>
              <a:spcBef>
                <a:spcPts val="0"/>
              </a:spcBef>
            </a:pPr>
            <a:r>
              <a:rPr lang="zh-TW" altLang="zh-HK" dirty="0">
                <a:solidFill>
                  <a:srgbClr val="FF0000"/>
                </a:solidFill>
                <a:ea typeface="華康儷中黑" panose="020B0509000000000000" pitchFamily="49" charset="-120"/>
              </a:rPr>
              <a:t>教會的宗教使命</a:t>
            </a:r>
            <a:r>
              <a:rPr lang="en-US" altLang="zh-TW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zh-HK" dirty="0">
                <a:solidFill>
                  <a:srgbClr val="FF0000"/>
                </a:solidFill>
                <a:ea typeface="華康儷中黑" panose="020B0509000000000000" pitchFamily="49" charset="-120"/>
              </a:rPr>
              <a:t>正因為是宗教使命</a:t>
            </a:r>
            <a:r>
              <a:rPr lang="en-US" altLang="zh-TW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zh-HK" dirty="0">
                <a:solidFill>
                  <a:srgbClr val="FF0000"/>
                </a:solidFill>
                <a:ea typeface="華康儷中黑" panose="020B0509000000000000" pitchFamily="49" charset="-120"/>
              </a:rPr>
              <a:t>而成為非常屬於人性的使命。</a:t>
            </a:r>
            <a:r>
              <a:rPr lang="zh-HK" altLang="zh-HK" dirty="0">
                <a:solidFill>
                  <a:srgbClr val="0000FF"/>
                </a:solidFill>
                <a:ea typeface="華康儷中黑" panose="020B0509000000000000" pitchFamily="49" charset="-120"/>
              </a:rPr>
              <a:t>教會</a:t>
            </a:r>
            <a:r>
              <a:rPr lang="zh-TW" altLang="zh-HK" dirty="0">
                <a:solidFill>
                  <a:srgbClr val="0000FF"/>
                </a:solidFill>
                <a:ea typeface="華康儷中黑" panose="020B0509000000000000" pitchFamily="49" charset="-120"/>
              </a:rPr>
              <a:t>正因為屬神</a:t>
            </a:r>
            <a:r>
              <a:rPr lang="en-US" altLang="zh-TW" dirty="0">
                <a:solidFill>
                  <a:srgbClr val="0000FF"/>
                </a:solidFill>
                <a:ea typeface="華康儷中黑" panose="020B0509000000000000" pitchFamily="49" charset="-120"/>
              </a:rPr>
              <a:t>,</a:t>
            </a:r>
            <a:r>
              <a:rPr lang="zh-TW" altLang="zh-HK" dirty="0">
                <a:solidFill>
                  <a:srgbClr val="0000FF"/>
                </a:solidFill>
                <a:ea typeface="華康儷中黑" panose="020B0509000000000000" pitchFamily="49" charset="-120"/>
              </a:rPr>
              <a:t>所以十分屬人！</a:t>
            </a:r>
          </a:p>
          <a:p>
            <a:pPr algn="l" hangingPunct="0">
              <a:lnSpc>
                <a:spcPts val="4000"/>
              </a:lnSpc>
              <a:spcBef>
                <a:spcPts val="0"/>
              </a:spcBef>
            </a:pPr>
            <a:r>
              <a:rPr lang="en-US" altLang="zh-TW" dirty="0">
                <a:solidFill>
                  <a:schemeClr val="tx1"/>
                </a:solidFill>
                <a:ea typeface="華康儷中黑" panose="020B0509000000000000" pitchFamily="49" charset="-120"/>
              </a:rPr>
              <a:t>    </a:t>
            </a:r>
            <a:r>
              <a:rPr lang="zh-TW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換句話說，我們要深入探討上面所說整個人生的</a:t>
            </a:r>
            <a:r>
              <a:rPr lang="zh-HK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八</a:t>
            </a:r>
            <a:r>
              <a:rPr lang="zh-TW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大範疇和八大方向，使我們可以活得充實和快樂，今生無愧此生，來世獲得永生。</a:t>
            </a:r>
            <a:endParaRPr lang="zh-HK" altLang="en-US" dirty="0">
              <a:solidFill>
                <a:schemeClr val="tx1"/>
              </a:solidFill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02944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橢圓 3"/>
          <p:cNvSpPr/>
          <p:nvPr/>
        </p:nvSpPr>
        <p:spPr>
          <a:xfrm>
            <a:off x="928688" y="77788"/>
            <a:ext cx="7143750" cy="67151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5" name="橢圓 4"/>
          <p:cNvSpPr/>
          <p:nvPr/>
        </p:nvSpPr>
        <p:spPr>
          <a:xfrm>
            <a:off x="4027488" y="2962275"/>
            <a:ext cx="928687" cy="85725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prstClr val="white"/>
              </a:solidFill>
            </a:endParaRPr>
          </a:p>
        </p:txBody>
      </p:sp>
      <p:cxnSp>
        <p:nvCxnSpPr>
          <p:cNvPr id="7" name="直線接點 6"/>
          <p:cNvCxnSpPr/>
          <p:nvPr/>
        </p:nvCxnSpPr>
        <p:spPr>
          <a:xfrm rot="10800000" flipH="1">
            <a:off x="928688" y="3448050"/>
            <a:ext cx="7143750" cy="158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/>
          <p:cNvCxnSpPr>
            <a:endCxn id="4" idx="4"/>
          </p:cNvCxnSpPr>
          <p:nvPr/>
        </p:nvCxnSpPr>
        <p:spPr>
          <a:xfrm rot="16200000" flipH="1">
            <a:off x="1116013" y="3408363"/>
            <a:ext cx="6724650" cy="444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接點 11"/>
          <p:cNvCxnSpPr>
            <a:stCxn id="4" idx="3"/>
          </p:cNvCxnSpPr>
          <p:nvPr/>
        </p:nvCxnSpPr>
        <p:spPr>
          <a:xfrm rot="5400000" flipH="1" flipV="1">
            <a:off x="2083594" y="891381"/>
            <a:ext cx="4808538" cy="502602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接點 13"/>
          <p:cNvCxnSpPr>
            <a:stCxn id="4" idx="1"/>
            <a:endCxn id="4" idx="5"/>
          </p:cNvCxnSpPr>
          <p:nvPr/>
        </p:nvCxnSpPr>
        <p:spPr>
          <a:xfrm rot="16200000" flipH="1">
            <a:off x="2126456" y="908844"/>
            <a:ext cx="4748213" cy="505142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橢圓 14"/>
          <p:cNvSpPr/>
          <p:nvPr/>
        </p:nvSpPr>
        <p:spPr>
          <a:xfrm>
            <a:off x="3225800" y="2181225"/>
            <a:ext cx="2560638" cy="246221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4105" name="文字方塊 15"/>
          <p:cNvSpPr txBox="1">
            <a:spLocks noChangeArrowheads="1"/>
          </p:cNvSpPr>
          <p:nvPr/>
        </p:nvSpPr>
        <p:spPr bwMode="auto">
          <a:xfrm>
            <a:off x="3987800" y="3119438"/>
            <a:ext cx="100012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3000" b="1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互動</a:t>
            </a:r>
          </a:p>
        </p:txBody>
      </p:sp>
      <p:sp>
        <p:nvSpPr>
          <p:cNvPr id="4106" name="文字方塊 16"/>
          <p:cNvSpPr txBox="1">
            <a:spLocks noChangeArrowheads="1"/>
          </p:cNvSpPr>
          <p:nvPr/>
        </p:nvSpPr>
        <p:spPr bwMode="auto">
          <a:xfrm>
            <a:off x="3708400" y="2366963"/>
            <a:ext cx="841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宗教</a:t>
            </a:r>
          </a:p>
        </p:txBody>
      </p:sp>
      <p:sp>
        <p:nvSpPr>
          <p:cNvPr id="4107" name="文字方塊 21"/>
          <p:cNvSpPr txBox="1">
            <a:spLocks noChangeArrowheads="1"/>
          </p:cNvSpPr>
          <p:nvPr/>
        </p:nvSpPr>
        <p:spPr bwMode="auto">
          <a:xfrm>
            <a:off x="3281363" y="2895600"/>
            <a:ext cx="8620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>
                <a:solidFill>
                  <a:srgbClr val="7030A0"/>
                </a:solidFill>
                <a:latin typeface="華康儷中黑" pitchFamily="49" charset="-120"/>
                <a:ea typeface="華康儷中黑" pitchFamily="49" charset="-120"/>
              </a:rPr>
              <a:t>靈性</a:t>
            </a:r>
          </a:p>
        </p:txBody>
      </p:sp>
      <p:sp>
        <p:nvSpPr>
          <p:cNvPr id="4108" name="文字方塊 22"/>
          <p:cNvSpPr txBox="1">
            <a:spLocks noChangeArrowheads="1"/>
          </p:cNvSpPr>
          <p:nvPr/>
        </p:nvSpPr>
        <p:spPr bwMode="auto">
          <a:xfrm>
            <a:off x="4473575" y="2346325"/>
            <a:ext cx="8842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</a:rPr>
              <a:t>身體</a:t>
            </a:r>
          </a:p>
        </p:txBody>
      </p:sp>
      <p:sp>
        <p:nvSpPr>
          <p:cNvPr id="4109" name="文字方塊 23"/>
          <p:cNvSpPr txBox="1">
            <a:spLocks noChangeArrowheads="1"/>
          </p:cNvSpPr>
          <p:nvPr/>
        </p:nvSpPr>
        <p:spPr bwMode="auto">
          <a:xfrm>
            <a:off x="3292475" y="3462338"/>
            <a:ext cx="850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>
                <a:solidFill>
                  <a:srgbClr val="006600"/>
                </a:solidFill>
                <a:latin typeface="華康儷中黑" pitchFamily="49" charset="-120"/>
                <a:ea typeface="華康儷中黑" pitchFamily="49" charset="-120"/>
              </a:rPr>
              <a:t>道德</a:t>
            </a:r>
          </a:p>
        </p:txBody>
      </p:sp>
      <p:sp>
        <p:nvSpPr>
          <p:cNvPr id="4110" name="文字方塊 24"/>
          <p:cNvSpPr txBox="1">
            <a:spLocks noChangeArrowheads="1"/>
          </p:cNvSpPr>
          <p:nvPr/>
        </p:nvSpPr>
        <p:spPr bwMode="auto">
          <a:xfrm>
            <a:off x="3748088" y="3962400"/>
            <a:ext cx="8239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</a:rPr>
              <a:t>群育</a:t>
            </a:r>
          </a:p>
        </p:txBody>
      </p:sp>
      <p:sp>
        <p:nvSpPr>
          <p:cNvPr id="4111" name="文字方塊 25"/>
          <p:cNvSpPr txBox="1">
            <a:spLocks noChangeArrowheads="1"/>
          </p:cNvSpPr>
          <p:nvPr/>
        </p:nvSpPr>
        <p:spPr bwMode="auto">
          <a:xfrm>
            <a:off x="4484688" y="3967163"/>
            <a:ext cx="8016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美育</a:t>
            </a:r>
          </a:p>
        </p:txBody>
      </p:sp>
      <p:sp>
        <p:nvSpPr>
          <p:cNvPr id="4112" name="文字方塊 26"/>
          <p:cNvSpPr txBox="1">
            <a:spLocks noChangeArrowheads="1"/>
          </p:cNvSpPr>
          <p:nvPr/>
        </p:nvSpPr>
        <p:spPr bwMode="auto">
          <a:xfrm>
            <a:off x="4924425" y="3433763"/>
            <a:ext cx="8620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>
                <a:solidFill>
                  <a:srgbClr val="7030A0"/>
                </a:solidFill>
                <a:latin typeface="華康儷中黑" pitchFamily="49" charset="-120"/>
                <a:ea typeface="華康儷中黑" pitchFamily="49" charset="-120"/>
              </a:rPr>
              <a:t>理性</a:t>
            </a:r>
          </a:p>
        </p:txBody>
      </p:sp>
      <p:sp>
        <p:nvSpPr>
          <p:cNvPr id="4113" name="文字方塊 27"/>
          <p:cNvSpPr txBox="1">
            <a:spLocks noChangeArrowheads="1"/>
          </p:cNvSpPr>
          <p:nvPr/>
        </p:nvSpPr>
        <p:spPr bwMode="auto">
          <a:xfrm>
            <a:off x="4929188" y="2895600"/>
            <a:ext cx="857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>
                <a:solidFill>
                  <a:srgbClr val="006600"/>
                </a:solidFill>
                <a:latin typeface="華康儷中黑" pitchFamily="49" charset="-120"/>
                <a:ea typeface="華康儷中黑" pitchFamily="49" charset="-120"/>
              </a:rPr>
              <a:t>感情</a:t>
            </a:r>
          </a:p>
        </p:txBody>
      </p:sp>
      <p:sp>
        <p:nvSpPr>
          <p:cNvPr id="4114" name="文字方塊 28"/>
          <p:cNvSpPr txBox="1">
            <a:spLocks noChangeArrowheads="1"/>
          </p:cNvSpPr>
          <p:nvPr/>
        </p:nvSpPr>
        <p:spPr bwMode="auto">
          <a:xfrm>
            <a:off x="2368550" y="4654550"/>
            <a:ext cx="2214563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0000"/>
                </a:solidFill>
                <a:ea typeface="華康儷中黑" pitchFamily="49" charset="-120"/>
              </a:rPr>
              <a:t>            </a:t>
            </a: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</a:rPr>
              <a:t> 親親</a:t>
            </a: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</a:rPr>
              <a:t>/</a:t>
            </a: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</a:rPr>
              <a:t>仁民</a:t>
            </a: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</a:rPr>
              <a:t>/</a:t>
            </a: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</a:rPr>
              <a:t>愛     </a:t>
            </a:r>
            <a:br>
              <a:rPr lang="en-US" altLang="zh-TW" sz="1800">
                <a:solidFill>
                  <a:srgbClr val="0000FF"/>
                </a:solidFill>
                <a:ea typeface="華康儷中黑" pitchFamily="49" charset="-120"/>
              </a:rPr>
            </a:b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</a:rPr>
              <a:t>        </a:t>
            </a: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</a:rPr>
              <a:t>物</a:t>
            </a: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</a:rPr>
              <a:t>;</a:t>
            </a: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</a:rPr>
              <a:t>老吾老以及</a:t>
            </a: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</a:rPr>
              <a:t>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</a:rPr>
              <a:t>溝通</a:t>
            </a: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</a:rPr>
              <a:t>;</a:t>
            </a: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</a:rPr>
              <a:t>虛而待物</a:t>
            </a: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</a:rPr>
              <a:t>(</a:t>
            </a: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</a:rPr>
              <a:t>心齋</a:t>
            </a: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</a:rPr>
              <a:t>)</a:t>
            </a:r>
            <a:r>
              <a:rPr lang="zh-TW" altLang="en-US" sz="1800">
                <a:solidFill>
                  <a:srgbClr val="FF0000"/>
                </a:solidFill>
                <a:ea typeface="華康儷中黑" pitchFamily="49" charset="-120"/>
              </a:rPr>
              <a:t>     </a:t>
            </a:r>
            <a:br>
              <a:rPr lang="en-US" altLang="zh-TW" sz="1800">
                <a:solidFill>
                  <a:srgbClr val="FF0000"/>
                </a:solidFill>
                <a:ea typeface="華康儷中黑" pitchFamily="49" charset="-120"/>
              </a:rPr>
            </a:br>
            <a:r>
              <a:rPr lang="en-US" altLang="zh-TW" sz="1800">
                <a:solidFill>
                  <a:srgbClr val="FF0000"/>
                </a:solidFill>
                <a:ea typeface="華康儷中黑" pitchFamily="49" charset="-120"/>
              </a:rPr>
              <a:t> </a:t>
            </a:r>
            <a:r>
              <a:rPr lang="zh-TW" altLang="en-US" sz="1800">
                <a:solidFill>
                  <a:srgbClr val="FF0000"/>
                </a:solidFill>
                <a:ea typeface="華康儷中黑" pitchFamily="49" charset="-120"/>
              </a:rPr>
              <a:t>肯定自己</a:t>
            </a:r>
            <a:r>
              <a:rPr lang="en-US" altLang="zh-TW" sz="1800">
                <a:solidFill>
                  <a:srgbClr val="FF0000"/>
                </a:solidFill>
                <a:ea typeface="華康儷中黑" pitchFamily="49" charset="-120"/>
              </a:rPr>
              <a:t>,</a:t>
            </a:r>
            <a:r>
              <a:rPr lang="zh-TW" altLang="en-US" sz="1800">
                <a:solidFill>
                  <a:srgbClr val="FF0000"/>
                </a:solidFill>
                <a:ea typeface="華康儷中黑" pitchFamily="49" charset="-120"/>
              </a:rPr>
              <a:t>欣賞別人 </a:t>
            </a:r>
            <a:br>
              <a:rPr lang="en-US" altLang="zh-TW" sz="1800">
                <a:solidFill>
                  <a:srgbClr val="FF0000"/>
                </a:solidFill>
                <a:ea typeface="華康儷中黑" pitchFamily="49" charset="-120"/>
              </a:rPr>
            </a:br>
            <a:r>
              <a:rPr lang="en-US" altLang="zh-TW" sz="1800">
                <a:solidFill>
                  <a:srgbClr val="FF0000"/>
                </a:solidFill>
                <a:ea typeface="華康儷中黑" pitchFamily="49" charset="-120"/>
              </a:rPr>
              <a:t>  </a:t>
            </a:r>
            <a:r>
              <a:rPr lang="zh-TW" altLang="en-US" sz="1800">
                <a:solidFill>
                  <a:srgbClr val="FF0000"/>
                </a:solidFill>
                <a:ea typeface="華康儷中黑" pitchFamily="49" charset="-120"/>
              </a:rPr>
              <a:t>學習別人</a:t>
            </a:r>
            <a:r>
              <a:rPr lang="en-US" altLang="zh-TW" sz="1800">
                <a:solidFill>
                  <a:srgbClr val="FF0000"/>
                </a:solidFill>
                <a:ea typeface="華康儷中黑" pitchFamily="49" charset="-120"/>
              </a:rPr>
              <a:t>,</a:t>
            </a:r>
            <a:r>
              <a:rPr lang="zh-TW" altLang="en-US" sz="1800">
                <a:solidFill>
                  <a:srgbClr val="FF0000"/>
                </a:solidFill>
                <a:ea typeface="華康儷中黑" pitchFamily="49" charset="-120"/>
              </a:rPr>
              <a:t>豐富自己        </a:t>
            </a:r>
            <a:br>
              <a:rPr lang="en-US" altLang="zh-TW" sz="1800">
                <a:solidFill>
                  <a:srgbClr val="FF0000"/>
                </a:solidFill>
                <a:ea typeface="華康儷中黑" pitchFamily="49" charset="-120"/>
              </a:rPr>
            </a:br>
            <a:r>
              <a:rPr lang="en-US" altLang="zh-TW" sz="1800">
                <a:solidFill>
                  <a:srgbClr val="FF0000"/>
                </a:solidFill>
                <a:ea typeface="華康儷中黑" pitchFamily="49" charset="-120"/>
              </a:rPr>
              <a:t>      </a:t>
            </a: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</a:rPr>
              <a:t>道不同正好為謀</a:t>
            </a:r>
            <a:endParaRPr lang="en-US" altLang="zh-TW" sz="1800">
              <a:solidFill>
                <a:srgbClr val="0000FF"/>
              </a:solidFill>
              <a:ea typeface="華康儷中黑" pitchFamily="49" charset="-12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</a:rPr>
              <a:t>                    易地而處                </a:t>
            </a:r>
            <a:endParaRPr lang="zh-TW" altLang="en-US" sz="1800">
              <a:solidFill>
                <a:srgbClr val="000000"/>
              </a:solidFill>
            </a:endParaRPr>
          </a:p>
        </p:txBody>
      </p:sp>
      <p:sp>
        <p:nvSpPr>
          <p:cNvPr id="4115" name="文字方塊 29"/>
          <p:cNvSpPr txBox="1">
            <a:spLocks noChangeArrowheads="1"/>
          </p:cNvSpPr>
          <p:nvPr/>
        </p:nvSpPr>
        <p:spPr bwMode="auto">
          <a:xfrm>
            <a:off x="4489450" y="4632325"/>
            <a:ext cx="2225675" cy="205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lnSpc>
                <a:spcPts val="2163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0000"/>
                </a:solidFill>
                <a:ea typeface="華康儷中黑" pitchFamily="49" charset="-120"/>
              </a:rPr>
              <a:t> 藝術</a:t>
            </a:r>
            <a:r>
              <a:rPr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lang="zh-TW" altLang="en-US" sz="1800">
                <a:solidFill>
                  <a:srgbClr val="000000"/>
                </a:solidFill>
                <a:ea typeface="華康儷中黑" pitchFamily="49" charset="-120"/>
              </a:rPr>
              <a:t>音樂</a:t>
            </a:r>
            <a:r>
              <a:rPr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</a:p>
          <a:p>
            <a:pPr eaLnBrk="1" fontAlgn="base" hangingPunct="1">
              <a:lnSpc>
                <a:spcPts val="2163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0000"/>
                </a:solidFill>
                <a:ea typeface="華康儷中黑" pitchFamily="49" charset="-120"/>
              </a:rPr>
              <a:t>手工</a:t>
            </a:r>
            <a:r>
              <a:rPr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lang="zh-TW" altLang="en-US" sz="1800">
                <a:solidFill>
                  <a:srgbClr val="000000"/>
                </a:solidFill>
                <a:ea typeface="華康儷中黑" pitchFamily="49" charset="-120"/>
              </a:rPr>
              <a:t>繪畫</a:t>
            </a:r>
            <a:r>
              <a:rPr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lang="zh-TW" altLang="en-US" sz="1800">
                <a:solidFill>
                  <a:srgbClr val="000000"/>
                </a:solidFill>
                <a:ea typeface="華康儷中黑" pitchFamily="49" charset="-120"/>
              </a:rPr>
              <a:t>聲樂</a:t>
            </a:r>
            <a:r>
              <a:rPr lang="en-US" altLang="zh-TW" sz="1800">
                <a:solidFill>
                  <a:srgbClr val="000000"/>
                </a:solidFill>
                <a:ea typeface="華康儷中黑" pitchFamily="49" charset="-120"/>
              </a:rPr>
              <a:t>;</a:t>
            </a:r>
          </a:p>
          <a:p>
            <a:pPr eaLnBrk="1" fontAlgn="base" hangingPunct="1">
              <a:lnSpc>
                <a:spcPts val="2163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0000"/>
                </a:solidFill>
                <a:ea typeface="華康儷中黑" pitchFamily="49" charset="-120"/>
              </a:rPr>
              <a:t>藝術史</a:t>
            </a:r>
            <a:r>
              <a:rPr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lang="zh-TW" altLang="en-US" sz="1800">
                <a:solidFill>
                  <a:srgbClr val="000000"/>
                </a:solidFill>
                <a:ea typeface="華康儷中黑" pitchFamily="49" charset="-120"/>
              </a:rPr>
              <a:t>藝術創作</a:t>
            </a:r>
            <a:r>
              <a:rPr lang="en-US" altLang="zh-TW" sz="1800">
                <a:solidFill>
                  <a:srgbClr val="000000"/>
                </a:solidFill>
                <a:ea typeface="華康儷中黑" pitchFamily="49" charset="-120"/>
              </a:rPr>
              <a:t>;</a:t>
            </a:r>
          </a:p>
          <a:p>
            <a:pPr eaLnBrk="1" fontAlgn="base" hangingPunct="1">
              <a:lnSpc>
                <a:spcPts val="2163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藝術觀摩</a:t>
            </a:r>
            <a:r>
              <a:rPr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,</a:t>
            </a:r>
            <a:r>
              <a:rPr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藝術欣賞</a:t>
            </a:r>
            <a:r>
              <a:rPr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;</a:t>
            </a:r>
          </a:p>
          <a:p>
            <a:pPr eaLnBrk="1" fontAlgn="base" hangingPunct="1">
              <a:lnSpc>
                <a:spcPts val="2163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背誦美麗的詩詞</a:t>
            </a:r>
            <a:r>
              <a:rPr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;</a:t>
            </a:r>
          </a:p>
          <a:p>
            <a:pPr eaLnBrk="1" fontAlgn="base" hangingPunct="1">
              <a:lnSpc>
                <a:spcPts val="2163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公私環境的美化</a:t>
            </a:r>
            <a:r>
              <a:rPr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;</a:t>
            </a:r>
          </a:p>
          <a:p>
            <a:pPr eaLnBrk="1" fontAlgn="base" hangingPunct="1">
              <a:lnSpc>
                <a:spcPts val="2163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培養</a:t>
            </a:r>
            <a:r>
              <a:rPr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品味</a:t>
            </a:r>
          </a:p>
        </p:txBody>
      </p:sp>
      <p:sp>
        <p:nvSpPr>
          <p:cNvPr id="4116" name="Text Box 21"/>
          <p:cNvSpPr>
            <a:spLocks noGrp="1" noChangeArrowheads="1"/>
          </p:cNvSpPr>
          <p:nvPr>
            <p:ph type="subTitle" idx="1"/>
          </p:nvPr>
        </p:nvSpPr>
        <p:spPr>
          <a:xfrm>
            <a:off x="1055688" y="1428750"/>
            <a:ext cx="2373312" cy="2071688"/>
          </a:xfrm>
          <a:noFill/>
        </p:spPr>
        <p:txBody>
          <a:bodyPr/>
          <a:lstStyle/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b="1">
                <a:solidFill>
                  <a:srgbClr val="FF3300"/>
                </a:solidFill>
                <a:latin typeface="華康黑體(P)-GB5" pitchFamily="34" charset="-120"/>
                <a:ea typeface="華康黑體(P)-GB5" pitchFamily="34" charset="-120"/>
                <a:cs typeface="華康黑體(P)-GB5" pitchFamily="34" charset="-120"/>
              </a:rPr>
              <a:t>      </a:t>
            </a: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深</a:t>
            </a: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通</a:t>
            </a: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廣</a:t>
            </a: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  遠</a:t>
            </a: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透</a:t>
            </a: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瀟灑</a:t>
            </a: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</a:t>
            </a:r>
            <a:r>
              <a:rPr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用基督眼睛看</a:t>
            </a: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endParaRPr lang="zh-TW" altLang="en-US" sz="180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用基督的心愛</a:t>
            </a: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神的意識</a:t>
            </a: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穿上基督成新人</a:t>
            </a: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貓頭鷹變鳳凰</a:t>
            </a: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對生命微笑</a:t>
            </a: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化痛苦為祝福</a:t>
            </a:r>
            <a:endParaRPr lang="en-US" altLang="zh-TW" sz="180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</p:txBody>
      </p:sp>
      <p:sp>
        <p:nvSpPr>
          <p:cNvPr id="4117" name="文字方塊 33"/>
          <p:cNvSpPr txBox="1">
            <a:spLocks noChangeArrowheads="1"/>
          </p:cNvSpPr>
          <p:nvPr/>
        </p:nvSpPr>
        <p:spPr bwMode="auto">
          <a:xfrm>
            <a:off x="2187575" y="187325"/>
            <a:ext cx="2357438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      </a:t>
            </a:r>
            <a:r>
              <a:rPr lang="zh-TW" altLang="en-US" sz="1800" dirty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信仰與生  </a:t>
            </a:r>
            <a:br>
              <a:rPr lang="en-US" altLang="zh-TW" sz="1800" dirty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</a:br>
            <a:r>
              <a:rPr lang="zh-TW" altLang="en-US" sz="1800" dirty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活結合</a:t>
            </a:r>
            <a:r>
              <a:rPr lang="en-US" altLang="zh-TW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愛主愛人愛教愛國</a:t>
            </a:r>
            <a:r>
              <a:rPr lang="en-US" altLang="zh-TW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旅途</a:t>
            </a:r>
            <a:r>
              <a:rPr lang="en-US" altLang="zh-TW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dirty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向神向人開放</a:t>
            </a:r>
            <a:r>
              <a:rPr lang="en-US" altLang="zh-TW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靜默</a:t>
            </a:r>
            <a:r>
              <a:rPr lang="en-US" altLang="zh-TW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聖經</a:t>
            </a:r>
            <a:r>
              <a:rPr lang="en-US" altLang="zh-TW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 </a:t>
            </a:r>
            <a:r>
              <a:rPr lang="zh-TW" altLang="en-US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</a:t>
            </a:r>
            <a:br>
              <a:rPr lang="en-US" altLang="zh-TW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</a:br>
            <a:r>
              <a:rPr lang="zh-TW" altLang="en-US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祈禱</a:t>
            </a:r>
            <a:r>
              <a:rPr lang="en-US" altLang="zh-TW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聖事</a:t>
            </a:r>
            <a:r>
              <a:rPr lang="en-US" altLang="zh-TW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投入</a:t>
            </a:r>
            <a:r>
              <a:rPr lang="en-US" altLang="zh-TW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br>
              <a:rPr lang="en-US" altLang="zh-TW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</a:br>
            <a:r>
              <a:rPr lang="zh-TW" altLang="en-US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</a:t>
            </a:r>
            <a:r>
              <a:rPr lang="zh-TW" altLang="en-US" sz="14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</a:t>
            </a:r>
            <a:r>
              <a:rPr lang="zh-TW" altLang="en-US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專注</a:t>
            </a:r>
            <a:r>
              <a:rPr lang="en-US" altLang="zh-TW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付出感情</a:t>
            </a:r>
            <a:endParaRPr lang="en-US" altLang="zh-TW" sz="1800" dirty="0">
              <a:solidFill>
                <a:srgbClr val="000000"/>
              </a:solidFill>
              <a:latin typeface="華康儷中黑" pitchFamily="49" charset="-120"/>
              <a:ea typeface="華康儷中黑" pitchFamily="49" charset="-120"/>
              <a:cs typeface="華康黑體(P)-GB5" pitchFamily="34" charset="-120"/>
            </a:endParaRPr>
          </a:p>
          <a:p>
            <a:pPr eaLnBrk="1" fontAlgn="base" hangingPunct="1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    </a:t>
            </a:r>
            <a:r>
              <a:rPr lang="zh-TW" altLang="en-US" sz="17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文字死</a:t>
            </a:r>
            <a:r>
              <a:rPr lang="en-US" altLang="zh-TW" sz="16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lang="zh-TW" altLang="en-US" sz="17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神</a:t>
            </a:r>
            <a:r>
              <a:rPr lang="zh-TW" altLang="en-US" sz="16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活</a:t>
            </a:r>
            <a:endParaRPr lang="zh-TW" altLang="en-US" sz="1800" dirty="0">
              <a:solidFill>
                <a:srgbClr val="000000"/>
              </a:solidFill>
              <a:ea typeface="華康儷中黑" pitchFamily="49" charset="-120"/>
              <a:cs typeface="華康黑體(P)-GB5" pitchFamily="34" charset="-120"/>
            </a:endParaRPr>
          </a:p>
        </p:txBody>
      </p:sp>
      <p:sp>
        <p:nvSpPr>
          <p:cNvPr id="4118" name="文字方塊 34"/>
          <p:cNvSpPr txBox="1">
            <a:spLocks noChangeArrowheads="1"/>
          </p:cNvSpPr>
          <p:nvPr/>
        </p:nvSpPr>
        <p:spPr bwMode="auto">
          <a:xfrm>
            <a:off x="939800" y="3451225"/>
            <a:ext cx="2428875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人格完整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不欺暗室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慎獨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選擇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選擇放棄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</a:t>
            </a:r>
            <a:r>
              <a:rPr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向裡用力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堅持到底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endParaRPr lang="zh-TW" altLang="en-US" sz="180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培育良心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自我鍛鍊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有為</a:t>
            </a:r>
            <a:r>
              <a:rPr lang="zh-TW" altLang="en-US" sz="16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及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有不為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知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情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意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行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 不怕苦</a:t>
            </a:r>
          </a:p>
        </p:txBody>
      </p:sp>
      <p:sp>
        <p:nvSpPr>
          <p:cNvPr id="4119" name="文字方塊 22"/>
          <p:cNvSpPr txBox="1">
            <a:spLocks noChangeArrowheads="1"/>
          </p:cNvSpPr>
          <p:nvPr/>
        </p:nvSpPr>
        <p:spPr bwMode="auto">
          <a:xfrm>
            <a:off x="5543550" y="1187450"/>
            <a:ext cx="2500313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          激情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</a:t>
            </a:r>
            <a:endParaRPr lang="en-US" altLang="zh-TW" sz="180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     </a:t>
            </a:r>
            <a:r>
              <a:rPr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以情化理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親親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仁民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愛</a:t>
            </a:r>
            <a:endParaRPr lang="en-US" altLang="zh-TW" sz="180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物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足踏塵世路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肩擔古今愁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喜歡精神  </a:t>
            </a:r>
            <a:b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</a:b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與物質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憂患意識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endParaRPr lang="zh-TW" altLang="en-US" sz="180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</a:t>
            </a:r>
            <a:r>
              <a:rPr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感同身受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知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好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樂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愛文化人民土地歷史</a:t>
            </a:r>
          </a:p>
        </p:txBody>
      </p:sp>
      <p:sp>
        <p:nvSpPr>
          <p:cNvPr id="4120" name="文字方塊 23"/>
          <p:cNvSpPr txBox="1">
            <a:spLocks noChangeArrowheads="1"/>
          </p:cNvSpPr>
          <p:nvPr/>
        </p:nvSpPr>
        <p:spPr bwMode="auto">
          <a:xfrm>
            <a:off x="5597525" y="3397250"/>
            <a:ext cx="240982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科學</a:t>
            </a: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求真</a:t>
            </a:r>
            <a:r>
              <a:rPr lang="en-US" altLang="zh-TW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 以理輔情</a:t>
            </a: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endParaRPr lang="zh-TW" altLang="en-US" sz="180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分析</a:t>
            </a: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分辨</a:t>
            </a: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  <a:sym typeface="Wingdings" pitchFamily="2" charset="2"/>
              </a:rPr>
              <a:t>斷症</a:t>
            </a: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  <a:sym typeface="Wingdings" pitchFamily="2" charset="2"/>
              </a:rPr>
              <a:t>;</a:t>
            </a: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  <a:sym typeface="Wingdings" pitchFamily="2" charset="2"/>
              </a:rPr>
              <a:t> </a:t>
            </a: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舉一反三</a:t>
            </a: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講求證據</a:t>
            </a: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願意解釋奧蹟</a:t>
            </a: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對話與聆聽</a:t>
            </a:r>
            <a:endParaRPr lang="en-US" altLang="zh-TW" sz="180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  的能力</a:t>
            </a: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追求教內</a:t>
            </a:r>
            <a:endParaRPr lang="en-US" altLang="zh-TW" sz="180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       外學問</a:t>
            </a: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微觀           </a:t>
            </a:r>
            <a:br>
              <a:rPr lang="en-US" altLang="zh-TW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</a:br>
            <a:r>
              <a:rPr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                 與宏觀</a:t>
            </a:r>
          </a:p>
        </p:txBody>
      </p:sp>
      <p:sp>
        <p:nvSpPr>
          <p:cNvPr id="25" name="文字方塊 24"/>
          <p:cNvSpPr txBox="1"/>
          <p:nvPr/>
        </p:nvSpPr>
        <p:spPr>
          <a:xfrm>
            <a:off x="4422775" y="142875"/>
            <a:ext cx="2292350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TW" altLang="en-US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非三仇</a:t>
            </a:r>
            <a:r>
              <a:rPr lang="en-US" altLang="zh-TW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;</a:t>
            </a:r>
          </a:p>
          <a:p>
            <a:pPr>
              <a:defRPr/>
            </a:pPr>
            <a:r>
              <a:rPr lang="zh-TW" altLang="en-US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五官運用</a:t>
            </a:r>
            <a:r>
              <a:rPr lang="en-US" altLang="zh-TW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;</a:t>
            </a:r>
            <a:r>
              <a:rPr lang="zh-TW" altLang="en-US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 衛生</a:t>
            </a:r>
            <a:r>
              <a:rPr lang="en-US" altLang="zh-TW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,</a:t>
            </a:r>
          </a:p>
          <a:p>
            <a:pPr>
              <a:defRPr/>
            </a:pPr>
            <a:r>
              <a:rPr lang="zh-TW" altLang="en-US" dirty="0">
                <a:solidFill>
                  <a:srgbClr val="FF0000"/>
                </a:solidFill>
                <a:ea typeface="華康儷中黑" pitchFamily="49" charset="-120"/>
                <a:cs typeface="華康黑體-GB5" pitchFamily="49" charset="-120"/>
              </a:rPr>
              <a:t>在工作中成聖</a:t>
            </a:r>
            <a:r>
              <a:rPr lang="en-US" altLang="zh-TW" sz="1400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(</a:t>
            </a:r>
            <a:r>
              <a:rPr lang="zh-TW" altLang="en-US" sz="1400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教會</a:t>
            </a:r>
            <a:r>
              <a:rPr lang="en-US" altLang="zh-TW" sz="1400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41)</a:t>
            </a:r>
            <a:endParaRPr lang="zh-TW" altLang="en-US" sz="1400" dirty="0">
              <a:solidFill>
                <a:srgbClr val="0000FF"/>
              </a:solidFill>
              <a:ea typeface="華康儷中黑" pitchFamily="49" charset="-120"/>
              <a:cs typeface="華康黑體-GB5" pitchFamily="49" charset="-120"/>
            </a:endParaRPr>
          </a:p>
          <a:p>
            <a:pPr>
              <a:defRPr/>
            </a:pPr>
            <a:r>
              <a:rPr lang="zh-TW" altLang="en-US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享受生命</a:t>
            </a:r>
            <a:r>
              <a:rPr lang="en-US" altLang="zh-TW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;</a:t>
            </a:r>
            <a:r>
              <a:rPr lang="zh-TW" altLang="en-US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休息</a:t>
            </a:r>
            <a:r>
              <a:rPr lang="en-US" altLang="zh-TW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;</a:t>
            </a:r>
            <a:r>
              <a:rPr lang="zh-TW" altLang="en-US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健康</a:t>
            </a:r>
            <a:r>
              <a:rPr lang="en-US" altLang="zh-TW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;</a:t>
            </a:r>
            <a:endParaRPr lang="zh-TW" altLang="en-US" dirty="0">
              <a:solidFill>
                <a:srgbClr val="0000FF"/>
              </a:solidFill>
              <a:ea typeface="華康儷中黑" pitchFamily="49" charset="-120"/>
              <a:cs typeface="華康黑體-GB5" pitchFamily="49" charset="-120"/>
            </a:endParaRPr>
          </a:p>
          <a:p>
            <a:pPr>
              <a:defRPr/>
            </a:pPr>
            <a:r>
              <a:rPr lang="en-US" altLang="zh-TW" spc="-100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Common sense</a:t>
            </a:r>
            <a:r>
              <a:rPr lang="en-US" altLang="zh-TW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;</a:t>
            </a:r>
            <a:r>
              <a:rPr lang="zh-TW" altLang="en-US" dirty="0">
                <a:solidFill>
                  <a:srgbClr val="FF0000"/>
                </a:solidFill>
                <a:ea typeface="華康儷中黑" pitchFamily="49" charset="-120"/>
                <a:cs typeface="華康黑體-GB5" pitchFamily="49" charset="-120"/>
              </a:rPr>
              <a:t>節制</a:t>
            </a:r>
            <a:r>
              <a:rPr lang="en-US" altLang="zh-TW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;</a:t>
            </a:r>
          </a:p>
          <a:p>
            <a:pPr>
              <a:defRPr/>
            </a:pPr>
            <a:r>
              <a:rPr lang="zh-TW" altLang="en-US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心平氣和</a:t>
            </a:r>
            <a:r>
              <a:rPr lang="en-US" altLang="zh-TW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;</a:t>
            </a:r>
            <a:r>
              <a:rPr lang="zh-TW" altLang="en-US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簡樸</a:t>
            </a:r>
            <a:r>
              <a:rPr lang="en-US" altLang="zh-TW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;</a:t>
            </a:r>
          </a:p>
          <a:p>
            <a:pPr>
              <a:defRPr/>
            </a:pPr>
            <a:r>
              <a:rPr lang="zh-TW" altLang="en-US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身</a:t>
            </a:r>
            <a:r>
              <a:rPr lang="en-US" altLang="zh-TW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/</a:t>
            </a:r>
            <a:r>
              <a:rPr lang="zh-TW" altLang="en-US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心</a:t>
            </a:r>
            <a:r>
              <a:rPr lang="en-US" altLang="zh-TW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/</a:t>
            </a:r>
            <a:r>
              <a:rPr lang="zh-TW" altLang="en-US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靈平衡</a:t>
            </a:r>
          </a:p>
          <a:p>
            <a:pPr>
              <a:defRPr/>
            </a:pPr>
            <a:endParaRPr lang="zh-TW" altLang="en-US" dirty="0">
              <a:solidFill>
                <a:srgbClr val="0000FF"/>
              </a:solidFill>
              <a:ea typeface="華康儷中黑" pitchFamily="49" charset="-120"/>
            </a:endParaRPr>
          </a:p>
        </p:txBody>
      </p:sp>
      <p:sp>
        <p:nvSpPr>
          <p:cNvPr id="4122" name="文字方塊 25"/>
          <p:cNvSpPr txBox="1">
            <a:spLocks noChangeArrowheads="1"/>
          </p:cNvSpPr>
          <p:nvPr/>
        </p:nvSpPr>
        <p:spPr bwMode="auto">
          <a:xfrm>
            <a:off x="8445500" y="188913"/>
            <a:ext cx="554038" cy="6088062"/>
          </a:xfrm>
          <a:prstGeom prst="rect">
            <a:avLst/>
          </a:prstGeom>
          <a:solidFill>
            <a:srgbClr val="FFFF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梵二精神</a:t>
            </a:r>
            <a:r>
              <a:rPr lang="zh-TW" altLang="en-US" sz="18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 </a:t>
            </a:r>
            <a:r>
              <a:rPr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全人培育</a:t>
            </a:r>
            <a:r>
              <a:rPr lang="zh-TW" altLang="en-US" sz="18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 </a:t>
            </a:r>
            <a:r>
              <a:rPr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信仰成長</a:t>
            </a:r>
            <a:r>
              <a:rPr lang="zh-TW" altLang="en-US" sz="18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 </a:t>
            </a:r>
            <a:r>
              <a:rPr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知識</a:t>
            </a:r>
            <a:r>
              <a:rPr lang="en-US" altLang="zh-TW" sz="2400" b="1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=</a:t>
            </a:r>
            <a:r>
              <a:rPr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道德</a:t>
            </a:r>
            <a:r>
              <a:rPr lang="en-US" altLang="zh-TW" sz="16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(</a:t>
            </a:r>
            <a:r>
              <a:rPr lang="zh-TW" altLang="en-US" sz="16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蘇</a:t>
            </a:r>
            <a:r>
              <a:rPr lang="en-US" altLang="zh-TW" sz="16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)</a:t>
            </a:r>
            <a:endParaRPr lang="zh-TW" altLang="en-US" sz="1600">
              <a:solidFill>
                <a:srgbClr val="000000"/>
              </a:solidFill>
              <a:latin typeface="華康儷粗宋" pitchFamily="49" charset="-120"/>
              <a:ea typeface="華康儷粗宋" pitchFamily="49" charset="-120"/>
            </a:endParaRPr>
          </a:p>
        </p:txBody>
      </p:sp>
      <p:sp>
        <p:nvSpPr>
          <p:cNvPr id="4123" name="文字方塊 26"/>
          <p:cNvSpPr txBox="1">
            <a:spLocks noChangeArrowheads="1"/>
          </p:cNvSpPr>
          <p:nvPr/>
        </p:nvSpPr>
        <p:spPr bwMode="auto">
          <a:xfrm>
            <a:off x="107950" y="214313"/>
            <a:ext cx="554038" cy="6357937"/>
          </a:xfrm>
          <a:prstGeom prst="rect">
            <a:avLst/>
          </a:prstGeom>
          <a:solidFill>
            <a:srgbClr val="FFFF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互動：無大無小無先無後 互相配合 互相規範</a:t>
            </a:r>
          </a:p>
        </p:txBody>
      </p:sp>
      <p:sp>
        <p:nvSpPr>
          <p:cNvPr id="4124" name="文字方塊 27"/>
          <p:cNvSpPr txBox="1">
            <a:spLocks noChangeArrowheads="1"/>
          </p:cNvSpPr>
          <p:nvPr/>
        </p:nvSpPr>
        <p:spPr bwMode="auto">
          <a:xfrm>
            <a:off x="8299450" y="6378575"/>
            <a:ext cx="8191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6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徐錦堯</a:t>
            </a:r>
          </a:p>
        </p:txBody>
      </p:sp>
      <p:sp>
        <p:nvSpPr>
          <p:cNvPr id="4125" name="文字方塊 1"/>
          <p:cNvSpPr txBox="1">
            <a:spLocks noChangeArrowheads="1"/>
          </p:cNvSpPr>
          <p:nvPr/>
        </p:nvSpPr>
        <p:spPr bwMode="auto">
          <a:xfrm>
            <a:off x="728663" y="5683250"/>
            <a:ext cx="1473200" cy="1077913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1"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心存</a:t>
            </a:r>
            <a:r>
              <a:rPr kumimoji="1" lang="zh-TW" altLang="en-US" sz="16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千秋</a:t>
            </a:r>
            <a:endParaRPr kumimoji="1" lang="en-US" altLang="zh-TW" sz="1600">
              <a:solidFill>
                <a:srgbClr val="FF0000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1"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方能面對</a:t>
            </a:r>
            <a:r>
              <a:rPr kumimoji="1" lang="zh-TW" altLang="en-US" sz="16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目前</a:t>
            </a:r>
            <a:r>
              <a:rPr kumimoji="1"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胸懷</a:t>
            </a:r>
            <a:r>
              <a:rPr kumimoji="1" lang="zh-TW" altLang="en-US" sz="160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</a:rPr>
              <a:t>全局</a:t>
            </a:r>
            <a:endParaRPr kumimoji="1" lang="en-US" altLang="zh-TW" sz="1600">
              <a:solidFill>
                <a:srgbClr val="9900CC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1"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始可經略</a:t>
            </a:r>
            <a:r>
              <a:rPr kumimoji="1" lang="zh-TW" altLang="en-US" sz="160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</a:rPr>
              <a:t>一方</a:t>
            </a:r>
            <a:endParaRPr kumimoji="1" lang="zh-HK" altLang="en-US" sz="1600">
              <a:solidFill>
                <a:srgbClr val="9900CC"/>
              </a:solidFill>
              <a:latin typeface="華康儷中黑" pitchFamily="49" charset="-120"/>
              <a:ea typeface="華康儷中黑" pitchFamily="49" charset="-120"/>
            </a:endParaRPr>
          </a:p>
        </p:txBody>
      </p:sp>
      <p:sp>
        <p:nvSpPr>
          <p:cNvPr id="4126" name="文字方塊 2"/>
          <p:cNvSpPr txBox="1">
            <a:spLocks noChangeArrowheads="1"/>
          </p:cNvSpPr>
          <p:nvPr/>
        </p:nvSpPr>
        <p:spPr bwMode="auto">
          <a:xfrm>
            <a:off x="6588125" y="6096000"/>
            <a:ext cx="1584325" cy="646113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1" lang="en-US" altLang="zh-HK" sz="1800">
                <a:solidFill>
                  <a:srgbClr val="000000"/>
                </a:solidFill>
                <a:latin typeface="Arial" charset="0"/>
              </a:rPr>
              <a:t>Think </a:t>
            </a:r>
            <a:r>
              <a:rPr kumimoji="1" lang="en-US" altLang="zh-HK" sz="1800">
                <a:solidFill>
                  <a:srgbClr val="FF0000"/>
                </a:solidFill>
                <a:latin typeface="Arial" charset="0"/>
              </a:rPr>
              <a:t>globally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1" lang="en-US" altLang="zh-HK" sz="1800">
                <a:solidFill>
                  <a:srgbClr val="000000"/>
                </a:solidFill>
                <a:latin typeface="Arial" charset="0"/>
              </a:rPr>
              <a:t>Act </a:t>
            </a:r>
            <a:r>
              <a:rPr kumimoji="1" lang="en-US" altLang="zh-HK" sz="1800">
                <a:solidFill>
                  <a:srgbClr val="FF0000"/>
                </a:solidFill>
                <a:latin typeface="Arial" charset="0"/>
              </a:rPr>
              <a:t>locally</a:t>
            </a:r>
            <a:endParaRPr kumimoji="1" lang="zh-HK" altLang="en-US" sz="18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127" name="文字方塊 5"/>
          <p:cNvSpPr txBox="1">
            <a:spLocks noChangeArrowheads="1"/>
          </p:cNvSpPr>
          <p:nvPr/>
        </p:nvSpPr>
        <p:spPr bwMode="auto">
          <a:xfrm>
            <a:off x="6886575" y="188913"/>
            <a:ext cx="1357313" cy="646112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1" lang="zh-TW" altLang="en-US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神聖</a:t>
            </a:r>
            <a:r>
              <a:rPr kumimoji="1" lang="en-US" altLang="zh-TW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=</a:t>
            </a:r>
            <a:r>
              <a:rPr kumimoji="1" lang="zh-TW" altLang="en-US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完整</a:t>
            </a:r>
            <a:endParaRPr kumimoji="1" lang="en-US" altLang="zh-TW" sz="1800">
              <a:solidFill>
                <a:srgbClr val="000000"/>
              </a:solidFill>
              <a:latin typeface="華康粗黑體" pitchFamily="49" charset="-120"/>
              <a:ea typeface="華康粗黑體" pitchFamily="49" charset="-12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1" lang="zh-TW" altLang="en-US" sz="180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平衡</a:t>
            </a:r>
            <a:r>
              <a:rPr kumimoji="1" lang="en-US" altLang="zh-TW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  <a:sym typeface="Wingdings" pitchFamily="2" charset="2"/>
              </a:rPr>
              <a:t></a:t>
            </a:r>
            <a:r>
              <a:rPr kumimoji="1" lang="zh-TW" altLang="en-US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中庸</a:t>
            </a:r>
            <a:endParaRPr kumimoji="1" lang="zh-HK" altLang="en-US" sz="1800">
              <a:solidFill>
                <a:srgbClr val="000000"/>
              </a:solidFill>
              <a:latin typeface="華康粗黑體" pitchFamily="49" charset="-120"/>
              <a:ea typeface="華康粗黑體" pitchFamily="49" charset="-120"/>
            </a:endParaRPr>
          </a:p>
        </p:txBody>
      </p:sp>
      <p:sp>
        <p:nvSpPr>
          <p:cNvPr id="4128" name="文字方塊 1"/>
          <p:cNvSpPr txBox="1">
            <a:spLocks noChangeArrowheads="1"/>
          </p:cNvSpPr>
          <p:nvPr/>
        </p:nvSpPr>
        <p:spPr bwMode="auto">
          <a:xfrm>
            <a:off x="719138" y="80963"/>
            <a:ext cx="1431925" cy="1008062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lnSpc>
                <a:spcPts val="19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1" lang="en-US" altLang="zh-TW" sz="1800">
                <a:solidFill>
                  <a:srgbClr val="000000"/>
                </a:solidFill>
                <a:latin typeface="Arial" charset="0"/>
              </a:rPr>
              <a:t>The glory of God is </a:t>
            </a:r>
            <a:r>
              <a:rPr kumimoji="1" lang="en-US" altLang="zh-TW" sz="1800">
                <a:solidFill>
                  <a:srgbClr val="FF0000"/>
                </a:solidFill>
                <a:latin typeface="Arial" charset="0"/>
              </a:rPr>
              <a:t>man fully alive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1" lang="zh-TW" altLang="en-US" sz="1200">
                <a:solidFill>
                  <a:srgbClr val="000000"/>
                </a:solidFill>
                <a:ea typeface="華康儷中黑" pitchFamily="49" charset="-120"/>
              </a:rPr>
              <a:t>教父聖依肋內</a:t>
            </a:r>
            <a:r>
              <a:rPr kumimoji="1" lang="en-US" altLang="zh-TW" sz="1200">
                <a:solidFill>
                  <a:srgbClr val="000000"/>
                </a:solidFill>
                <a:ea typeface="華康儷中黑" pitchFamily="49" charset="-120"/>
              </a:rPr>
              <a:t>140</a:t>
            </a:r>
          </a:p>
        </p:txBody>
      </p:sp>
    </p:spTree>
    <p:extLst>
      <p:ext uri="{BB962C8B-B14F-4D97-AF65-F5344CB8AC3E}">
        <p14:creationId xmlns:p14="http://schemas.microsoft.com/office/powerpoint/2010/main" val="3844237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zh-HK" altLang="en-US" dirty="0"/>
          </a:p>
        </p:txBody>
      </p:sp>
      <p:sp>
        <p:nvSpPr>
          <p:cNvPr id="4" name="矩形 3"/>
          <p:cNvSpPr/>
          <p:nvPr/>
        </p:nvSpPr>
        <p:spPr>
          <a:xfrm>
            <a:off x="683568" y="582354"/>
            <a:ext cx="756084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6000"/>
              </a:lnSpc>
              <a:spcAft>
                <a:spcPts val="1200"/>
              </a:spcAft>
            </a:pPr>
            <a:r>
              <a:rPr lang="zh-TW" altLang="en-US" sz="4400" u="sng" spc="600" dirty="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宗教生命</a:t>
            </a:r>
            <a:endParaRPr lang="en-US" altLang="zh-TW" sz="4400" u="sng" spc="600" dirty="0">
              <a:solidFill>
                <a:srgbClr val="0000FF"/>
              </a:solidFill>
              <a:latin typeface="華康儷中黑" pitchFamily="49" charset="-120"/>
              <a:ea typeface="華康儷中黑" pitchFamily="49" charset="-120"/>
              <a:cs typeface="華康黑體(P)-GB5" pitchFamily="34" charset="-120"/>
            </a:endParaRPr>
          </a:p>
          <a:p>
            <a:pPr algn="ctr">
              <a:lnSpc>
                <a:spcPts val="6000"/>
              </a:lnSpc>
            </a:pPr>
            <a:r>
              <a:rPr lang="zh-TW" altLang="en-US" sz="4000" dirty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信仰與生活結合</a:t>
            </a:r>
            <a:endParaRPr lang="en-US" altLang="zh-TW" sz="4000" dirty="0">
              <a:solidFill>
                <a:srgbClr val="000000"/>
              </a:solidFill>
              <a:latin typeface="華康儷中黑" pitchFamily="49" charset="-120"/>
              <a:ea typeface="華康儷中黑" pitchFamily="49" charset="-120"/>
              <a:cs typeface="華康黑體(P)-GB5" pitchFamily="34" charset="-120"/>
            </a:endParaRPr>
          </a:p>
          <a:p>
            <a:pPr algn="ctr">
              <a:lnSpc>
                <a:spcPts val="6000"/>
              </a:lnSpc>
            </a:pPr>
            <a:r>
              <a:rPr lang="zh-TW" altLang="en-US" sz="40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愛主愛人 愛教愛國</a:t>
            </a:r>
            <a:endParaRPr lang="en-US" altLang="zh-TW" sz="4000" dirty="0">
              <a:solidFill>
                <a:srgbClr val="000000"/>
              </a:solidFill>
              <a:latin typeface="華康儷中黑" pitchFamily="49" charset="-120"/>
              <a:ea typeface="華康儷中黑" pitchFamily="49" charset="-120"/>
              <a:cs typeface="華康黑體(P)-GB5" pitchFamily="34" charset="-120"/>
            </a:endParaRPr>
          </a:p>
          <a:p>
            <a:pPr algn="ctr">
              <a:lnSpc>
                <a:spcPts val="6000"/>
              </a:lnSpc>
            </a:pPr>
            <a:r>
              <a:rPr lang="zh-TW" altLang="en-US" sz="4000" dirty="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向神向人開放</a:t>
            </a:r>
            <a:endParaRPr lang="en-US" altLang="zh-TW" sz="4000" dirty="0">
              <a:solidFill>
                <a:srgbClr val="9900CC"/>
              </a:solidFill>
              <a:latin typeface="華康儷中黑" pitchFamily="49" charset="-120"/>
              <a:ea typeface="華康儷中黑" pitchFamily="49" charset="-120"/>
              <a:cs typeface="華康黑體(P)-GB5" pitchFamily="34" charset="-120"/>
            </a:endParaRPr>
          </a:p>
          <a:p>
            <a:pPr algn="ctr">
              <a:lnSpc>
                <a:spcPts val="6000"/>
              </a:lnSpc>
            </a:pPr>
            <a:r>
              <a:rPr lang="zh-TW" altLang="en-US" sz="4000" dirty="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靜 默</a:t>
            </a:r>
            <a:endParaRPr lang="en-US" altLang="zh-TW" sz="4000" dirty="0">
              <a:solidFill>
                <a:srgbClr val="0000FF"/>
              </a:solidFill>
              <a:latin typeface="華康儷中黑" pitchFamily="49" charset="-120"/>
              <a:ea typeface="華康儷中黑" pitchFamily="49" charset="-120"/>
              <a:cs typeface="華康黑體(P)-GB5" pitchFamily="34" charset="-120"/>
            </a:endParaRPr>
          </a:p>
          <a:p>
            <a:pPr algn="ctr">
              <a:lnSpc>
                <a:spcPts val="6000"/>
              </a:lnSpc>
            </a:pPr>
            <a:r>
              <a:rPr lang="zh-TW" altLang="en-US" sz="4000" dirty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聖經</a:t>
            </a:r>
            <a:r>
              <a:rPr lang="zh-TW" altLang="en-US" sz="3200" dirty="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指導</a:t>
            </a:r>
            <a:r>
              <a:rPr lang="en-US" altLang="zh-TW" sz="4000" dirty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祈禱</a:t>
            </a:r>
            <a:r>
              <a:rPr lang="zh-TW" altLang="en-US" sz="3200" dirty="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氣質</a:t>
            </a:r>
            <a:r>
              <a:rPr lang="en-US" altLang="zh-TW" sz="4000" dirty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聖事</a:t>
            </a:r>
            <a:r>
              <a:rPr lang="zh-TW" altLang="en-US" sz="3200" dirty="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力量</a:t>
            </a:r>
            <a:endParaRPr lang="zh-HK" altLang="en-US" sz="3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004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zh-HK" altLang="en-US" dirty="0"/>
          </a:p>
        </p:txBody>
      </p:sp>
      <p:sp>
        <p:nvSpPr>
          <p:cNvPr id="4" name="矩形 3"/>
          <p:cNvSpPr/>
          <p:nvPr/>
        </p:nvSpPr>
        <p:spPr>
          <a:xfrm>
            <a:off x="827584" y="332656"/>
            <a:ext cx="7488832" cy="5914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6000"/>
              </a:lnSpc>
              <a:spcAft>
                <a:spcPts val="1200"/>
              </a:spcAft>
            </a:pPr>
            <a:r>
              <a:rPr lang="zh-TW" altLang="en-US" sz="4400" u="sng" spc="600" dirty="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靈性生命</a:t>
            </a:r>
            <a:endParaRPr lang="en-US" altLang="zh-TW" sz="4400" u="sng" spc="600" dirty="0">
              <a:solidFill>
                <a:srgbClr val="0000FF"/>
              </a:solidFill>
              <a:latin typeface="華康儷中黑" pitchFamily="49" charset="-120"/>
              <a:ea typeface="華康儷中黑" pitchFamily="49" charset="-120"/>
              <a:cs typeface="華康黑體(P)-GB5" pitchFamily="34" charset="-120"/>
            </a:endParaRPr>
          </a:p>
          <a:p>
            <a:pPr algn="ctr">
              <a:lnSpc>
                <a:spcPts val="6000"/>
              </a:lnSpc>
            </a:pPr>
            <a:r>
              <a:rPr lang="zh-TW" altLang="en-US" sz="4000" dirty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穿上基督成新人</a:t>
            </a:r>
            <a:endParaRPr lang="en-US" altLang="zh-TW" sz="4000" dirty="0">
              <a:solidFill>
                <a:srgbClr val="FF0000"/>
              </a:solidFill>
              <a:latin typeface="華康儷中黑" pitchFamily="49" charset="-120"/>
              <a:ea typeface="華康儷中黑" pitchFamily="49" charset="-120"/>
              <a:cs typeface="華康黑體(P)-GB5" pitchFamily="34" charset="-120"/>
            </a:endParaRPr>
          </a:p>
          <a:p>
            <a:pPr algn="ctr">
              <a:lnSpc>
                <a:spcPts val="6000"/>
              </a:lnSpc>
            </a:pPr>
            <a:r>
              <a:rPr lang="zh-TW" altLang="en-US" sz="4000" dirty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用基督眼睛看</a:t>
            </a:r>
            <a:r>
              <a:rPr lang="en-US" altLang="zh-TW" sz="4000" dirty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 </a:t>
            </a:r>
            <a:r>
              <a:rPr lang="zh-TW" altLang="en-US" sz="4000" dirty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用基督的心愛</a:t>
            </a:r>
            <a:endParaRPr lang="zh-TW" altLang="en-US" sz="4000" dirty="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algn="ctr">
              <a:lnSpc>
                <a:spcPts val="3600"/>
              </a:lnSpc>
            </a:pPr>
            <a:r>
              <a:rPr lang="zh-TW" altLang="en-US" sz="4000" dirty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深</a:t>
            </a:r>
            <a:r>
              <a:rPr lang="en-US" altLang="zh-TW" sz="4000" dirty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通</a:t>
            </a:r>
            <a:r>
              <a:rPr lang="en-US" altLang="zh-TW" sz="4000" dirty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廣</a:t>
            </a:r>
            <a:r>
              <a:rPr lang="en-US" altLang="zh-TW" sz="4000" dirty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遠</a:t>
            </a:r>
            <a:r>
              <a:rPr lang="en-US" altLang="zh-TW" sz="4000" dirty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透</a:t>
            </a:r>
            <a:r>
              <a:rPr lang="en-US" altLang="zh-TW" sz="4000" dirty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</a:t>
            </a:r>
          </a:p>
          <a:p>
            <a:pPr algn="ctr">
              <a:lnSpc>
                <a:spcPts val="6000"/>
              </a:lnSpc>
            </a:pPr>
            <a:r>
              <a:rPr lang="zh-TW" altLang="en-US" sz="4000" dirty="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貓頭鷹變鳳凰</a:t>
            </a:r>
            <a:endParaRPr lang="en-US" altLang="zh-TW" sz="4000" dirty="0">
              <a:solidFill>
                <a:srgbClr val="0000FF"/>
              </a:solidFill>
              <a:latin typeface="華康儷中黑" pitchFamily="49" charset="-120"/>
              <a:ea typeface="華康儷中黑" pitchFamily="49" charset="-120"/>
              <a:cs typeface="華康黑體(P)-GB5" pitchFamily="34" charset="-120"/>
            </a:endParaRPr>
          </a:p>
          <a:p>
            <a:pPr algn="ctr">
              <a:lnSpc>
                <a:spcPts val="4000"/>
              </a:lnSpc>
            </a:pPr>
            <a:r>
              <a:rPr lang="zh-TW" altLang="en-US" sz="4000" dirty="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梧桐</a:t>
            </a:r>
            <a:r>
              <a:rPr lang="en-US" altLang="zh-TW" sz="4000" dirty="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lang="zh-TW" altLang="en-US" sz="4000" dirty="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鍊實</a:t>
            </a:r>
            <a:r>
              <a:rPr lang="en-US" altLang="zh-TW" sz="4000" dirty="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lang="zh-TW" altLang="en-US" sz="4000" dirty="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醴泉 </a:t>
            </a:r>
            <a:endParaRPr lang="en-US" altLang="zh-TW" sz="4000" dirty="0">
              <a:solidFill>
                <a:srgbClr val="0000FF"/>
              </a:solidFill>
              <a:latin typeface="華康儷中黑" pitchFamily="49" charset="-120"/>
              <a:ea typeface="華康儷中黑" pitchFamily="49" charset="-120"/>
              <a:cs typeface="華康黑體(P)-GB5" pitchFamily="34" charset="-120"/>
            </a:endParaRPr>
          </a:p>
          <a:p>
            <a:pPr algn="ctr">
              <a:lnSpc>
                <a:spcPts val="6000"/>
              </a:lnSpc>
              <a:spcBef>
                <a:spcPts val="600"/>
              </a:spcBef>
            </a:pPr>
            <a:r>
              <a:rPr lang="zh-TW" altLang="en-US" sz="4000" dirty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瀟灑</a:t>
            </a:r>
            <a:r>
              <a:rPr lang="en-US" altLang="zh-TW" sz="4000" dirty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4000" dirty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對生命微笑</a:t>
            </a:r>
            <a:endParaRPr lang="en-US" altLang="zh-TW" sz="4000" dirty="0">
              <a:solidFill>
                <a:srgbClr val="FF0000"/>
              </a:solidFill>
              <a:latin typeface="華康儷中黑" pitchFamily="49" charset="-120"/>
              <a:ea typeface="華康儷中黑" pitchFamily="49" charset="-120"/>
              <a:cs typeface="華康黑體(P)-GB5" pitchFamily="34" charset="-120"/>
            </a:endParaRPr>
          </a:p>
          <a:p>
            <a:pPr algn="ctr">
              <a:lnSpc>
                <a:spcPts val="6000"/>
              </a:lnSpc>
            </a:pPr>
            <a:r>
              <a:rPr lang="zh-TW" altLang="en-US" sz="4000" dirty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化痛苦為祝福</a:t>
            </a:r>
          </a:p>
        </p:txBody>
      </p:sp>
    </p:spTree>
    <p:extLst>
      <p:ext uri="{BB962C8B-B14F-4D97-AF65-F5344CB8AC3E}">
        <p14:creationId xmlns:p14="http://schemas.microsoft.com/office/powerpoint/2010/main" val="2859677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1543</Words>
  <Application>Microsoft Office PowerPoint</Application>
  <PresentationFormat>如螢幕大小 (4:3)</PresentationFormat>
  <Paragraphs>165</Paragraphs>
  <Slides>16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12</vt:i4>
      </vt:variant>
      <vt:variant>
        <vt:lpstr>佈景主題</vt:lpstr>
      </vt:variant>
      <vt:variant>
        <vt:i4>2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31" baseType="lpstr">
      <vt:lpstr>華康特粗楷體</vt:lpstr>
      <vt:lpstr>華康粗黑體</vt:lpstr>
      <vt:lpstr>華康黑體(P)-GB5</vt:lpstr>
      <vt:lpstr>華康黑體-GB5</vt:lpstr>
      <vt:lpstr>華康儷中黑</vt:lpstr>
      <vt:lpstr>華康儷粗宋</vt:lpstr>
      <vt:lpstr>新細明體</vt:lpstr>
      <vt:lpstr>標楷體</vt:lpstr>
      <vt:lpstr>Arial</vt:lpstr>
      <vt:lpstr>Calibri</vt:lpstr>
      <vt:lpstr>Ink Free</vt:lpstr>
      <vt:lpstr>Wingdings</vt:lpstr>
      <vt:lpstr>Office 佈景主題</vt:lpstr>
      <vt:lpstr>1_Office 佈景主題</vt:lpstr>
      <vt:lpstr>Document</vt:lpstr>
      <vt:lpstr>2.挑戰人生之謎</vt:lpstr>
      <vt:lpstr>2.挑戰人生之謎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LukeTsui</dc:creator>
  <cp:lastModifiedBy>user</cp:lastModifiedBy>
  <cp:revision>18</cp:revision>
  <dcterms:created xsi:type="dcterms:W3CDTF">2018-02-02T14:33:05Z</dcterms:created>
  <dcterms:modified xsi:type="dcterms:W3CDTF">2023-07-17T05:17:37Z</dcterms:modified>
</cp:coreProperties>
</file>