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5" autoAdjust="0"/>
  </p:normalViewPr>
  <p:slideViewPr>
    <p:cSldViewPr>
      <p:cViewPr varScale="1">
        <p:scale>
          <a:sx n="77" d="100"/>
          <a:sy n="77" d="100"/>
        </p:scale>
        <p:origin x="9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8CAE-B06D-43A0-BF66-F68F08E71912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BF3E-EF17-445F-8F38-42EE5D2A35F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553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EBF3E-EF17-445F-8F38-42EE5D2A35FC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717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5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666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973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D5C0-455E-4ABE-B89D-F633CFE81B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8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F06E-2D7E-49E8-83F4-263249CEA2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6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4A66-35D1-4909-BB9B-3BC98ADC8AD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4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3A2B-715A-45A2-9B99-7923D72D59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3F9F-238A-4AB7-B4FD-B2E69937D6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5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45B4-DC5B-4F31-A5BC-DA56E8A882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A0EF-0BD1-47EA-A370-26F449535B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2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C820-DD81-4BD6-8DC8-6ADF1A092F3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836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9D0F-5FA8-495D-8627-D3A2FD30EC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DBC5-FB4C-42A1-A2DE-2CD8AF6940C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1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5656-4B65-48BF-85B9-7C4BC12679F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A04E-FA7B-464D-9157-13D9D816CE9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5790-AD8D-48B8-8F52-B61A65C594B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15C1-57D6-4523-BD80-04DFB5866A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2B6E-B1B7-44B6-9E53-C6FA79B06EA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784D-5934-4CB3-A85C-EFA2D7FE47C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BB7D-861F-4AC7-84B5-172FB25A50E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9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683F-2018-40D9-BC2C-800632BFD7A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EBEC-D1F6-4642-B85C-E2C473F3BDD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06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E22A-EA3E-4CC5-A291-71865334828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E515-99A6-4E10-B166-FC2F9B9EEF9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7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C067-2811-49E5-9891-ABBF0424114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993D-A256-49E9-921E-FF8BDAB6A33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9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365E-42EF-412F-8ACE-89DCA77BAE4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548A-5626-4326-98AE-51BFFB25D6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003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BEF0-99C9-4B12-8861-06BA9385C29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E21A-C6DE-4F5C-928A-A9D3B89029A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57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07BE-5C03-4068-BB31-108C7BCBB9E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0D94-9D5B-4F86-9B92-8F33D9509B1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5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0C6C-C81A-452A-9358-A8A28AFB158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4EE8-83F2-4D0C-99D8-EDEE465AF4E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6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3D43-60B3-4B23-8697-6F0779FA126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D86F-E2C2-43BA-A0A3-2163DD24250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0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F8AF-FDF6-42EF-9683-A4FC396911B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98913"/>
      </p:ext>
    </p:extLst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05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4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47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602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35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3EB5-9B68-4A9C-9D3B-7C1E0345E53C}" type="datetimeFigureOut">
              <a:rPr lang="zh-HK" altLang="en-US" smtClean="0"/>
              <a:t>18/5/2019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689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0902B-231F-40F2-9CA9-19F7A234D1E9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3C862D-5FD4-4E52-B31A-B7E72B6189F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DC84F9-D7E0-4E46-9F6D-0207AD264D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703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5500"/>
              </a:lnSpc>
              <a:spcAft>
                <a:spcPts val="600"/>
              </a:spcAft>
            </a:pPr>
            <a:r>
              <a:rPr lang="en-US" altLang="zh-HK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53. </a:t>
            </a:r>
            <a:r>
              <a:rPr lang="zh-TW" altLang="zh-HK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教會史綱要</a:t>
            </a:r>
            <a:endParaRPr lang="zh-TW" altLang="zh-HK" sz="36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身為教友，必須對教會的以往略有所知，以增加自己對教會的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歸屬感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。也要看出我們今日的信仰是許許多多先賢心血的結晶，我們應該珍而重之，再把這珍貴的信仰，完整無缺地交給我們的下一代。</a:t>
            </a:r>
          </a:p>
          <a:p>
            <a:pPr algn="just" hangingPunct="0">
              <a:lnSpc>
                <a:spcPts val="39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《愛的藝術》作者佛洛姆引用十六世紀一位瑞士醫生及哲學家派拉西索斯說：「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一無所知的人，就一無所愛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；那能夠懂得的人，就能夠愛，能夠關懷，能夠瞭解。對於一件事情越有所知，愛越大。」</a:t>
            </a:r>
          </a:p>
          <a:p>
            <a:pPr algn="just" hangingPunct="0">
              <a:lnSpc>
                <a:spcPts val="39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信仰也像個十字架：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橫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，該當有世界的胸襟和全球的視野；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直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，該當能投入歷史長河，以承先啟後為基督徒的使命。</a:t>
            </a:r>
          </a:p>
        </p:txBody>
      </p:sp>
    </p:spTree>
    <p:extLst>
      <p:ext uri="{BB962C8B-B14F-4D97-AF65-F5344CB8AC3E}">
        <p14:creationId xmlns:p14="http://schemas.microsoft.com/office/powerpoint/2010/main" val="4602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algn="just">
              <a:lnSpc>
                <a:spcPts val="4000"/>
              </a:lnSpc>
            </a:pPr>
            <a:r>
              <a:rPr lang="zh-TW" altLang="en-US" sz="3200" dirty="0" smtClean="0">
                <a:latin typeface="Arial"/>
                <a:ea typeface="華康粗黑體"/>
              </a:rPr>
              <a:t>    後</a:t>
            </a:r>
            <a:r>
              <a:rPr lang="zh-TW" altLang="en-US" sz="3200" dirty="0">
                <a:latin typeface="Arial"/>
                <a:ea typeface="華康粗黑體"/>
              </a:rPr>
              <a:t>不必西洋人在中國行教，禁止可也。</a:t>
            </a:r>
            <a:r>
              <a:rPr lang="zh-TW" altLang="en-US" sz="3200" dirty="0" smtClean="0">
                <a:latin typeface="Arial"/>
                <a:ea typeface="華康粗黑體"/>
              </a:rPr>
              <a:t>」</a:t>
            </a:r>
            <a:r>
              <a:rPr lang="zh-TW" altLang="en-US" sz="3200" dirty="0">
                <a:latin typeface="Arial"/>
                <a:ea typeface="華康粗黑體"/>
              </a:rPr>
              <a:t>以</a:t>
            </a:r>
            <a:r>
              <a:rPr lang="zh-TW" altLang="zh-HK" sz="3200" dirty="0" smtClean="0">
                <a:latin typeface="Arial"/>
                <a:ea typeface="華康粗黑體"/>
              </a:rPr>
              <a:t>後許多教難由此而起。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latin typeface="Arial"/>
                <a:ea typeface="華康粗黑體"/>
              </a:rPr>
              <a:t>1807</a:t>
            </a:r>
            <a:r>
              <a:rPr lang="zh-TW" altLang="zh-HK" sz="3200" dirty="0">
                <a:latin typeface="Arial"/>
                <a:ea typeface="華康粗黑體"/>
              </a:rPr>
              <a:t>：首位基督教教士馬禮遜來華傳教。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1840</a:t>
            </a:r>
            <a:r>
              <a:rPr lang="zh-TW" altLang="zh-HK" sz="3200" dirty="0">
                <a:latin typeface="Arial"/>
                <a:ea typeface="華康粗黑體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</a:rPr>
              <a:t>鴉片戰爭</a:t>
            </a:r>
            <a:r>
              <a:rPr lang="zh-TW" altLang="zh-HK" sz="3200" dirty="0">
                <a:latin typeface="Arial"/>
                <a:ea typeface="華康粗黑體"/>
              </a:rPr>
              <a:t>；中國戰敗</a:t>
            </a:r>
            <a:r>
              <a:rPr lang="en-US" altLang="zh-HK" sz="3200" dirty="0">
                <a:latin typeface="Arial"/>
                <a:ea typeface="華康粗黑體"/>
              </a:rPr>
              <a:t>,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</a:rPr>
              <a:t>被迫割讓香港</a:t>
            </a:r>
            <a:r>
              <a:rPr lang="zh-TW" altLang="zh-HK" sz="3200" dirty="0">
                <a:latin typeface="Arial"/>
                <a:ea typeface="華康粗黑體"/>
              </a:rPr>
              <a:t>與</a:t>
            </a:r>
            <a:r>
              <a:rPr lang="zh-TW" altLang="zh-HK" sz="3200" dirty="0" smtClean="0">
                <a:latin typeface="Arial"/>
                <a:ea typeface="華康粗黑體"/>
              </a:rPr>
              <a:t>英國</a:t>
            </a:r>
            <a:r>
              <a:rPr lang="zh-TW" altLang="zh-HK" sz="3200" dirty="0">
                <a:latin typeface="Arial"/>
                <a:ea typeface="華康粗黑體"/>
              </a:rPr>
              <a:t>。</a:t>
            </a:r>
            <a:r>
              <a:rPr lang="zh-TW" altLang="zh-HK" sz="3200" dirty="0" smtClean="0">
                <a:latin typeface="Arial"/>
                <a:ea typeface="華康粗黑體"/>
              </a:rPr>
              <a:t>香港</a:t>
            </a:r>
            <a:r>
              <a:rPr lang="zh-TW" altLang="zh-HK" sz="3200" dirty="0">
                <a:latin typeface="Arial"/>
                <a:ea typeface="華康粗黑體"/>
              </a:rPr>
              <a:t>教區逐漸發展成全球最大華人</a:t>
            </a:r>
            <a:r>
              <a:rPr lang="zh-TW" altLang="zh-HK" sz="3200" dirty="0" smtClean="0">
                <a:latin typeface="Arial"/>
                <a:ea typeface="華康粗黑體"/>
              </a:rPr>
              <a:t>教區</a:t>
            </a:r>
            <a:r>
              <a:rPr lang="zh-TW" altLang="en-US" sz="3200" dirty="0">
                <a:latin typeface="Arial"/>
                <a:ea typeface="華康粗黑體"/>
              </a:rPr>
              <a:t>，</a:t>
            </a:r>
            <a:r>
              <a:rPr lang="zh-TW" altLang="zh-HK" sz="3200" dirty="0" smtClean="0">
                <a:latin typeface="Arial"/>
                <a:ea typeface="華康粗黑體"/>
              </a:rPr>
              <a:t>教友</a:t>
            </a:r>
            <a:r>
              <a:rPr lang="zh-TW" altLang="zh-HK" sz="3200" dirty="0">
                <a:latin typeface="Arial"/>
                <a:ea typeface="華康粗黑體"/>
              </a:rPr>
              <a:t>約廿四萬人（</a:t>
            </a:r>
            <a:r>
              <a:rPr lang="en-US" altLang="zh-HK" sz="3200" dirty="0">
                <a:latin typeface="Arial"/>
                <a:ea typeface="華康粗黑體"/>
              </a:rPr>
              <a:t>2003</a:t>
            </a:r>
            <a:r>
              <a:rPr lang="zh-TW" altLang="zh-HK" sz="3200" dirty="0" smtClean="0">
                <a:latin typeface="Arial"/>
                <a:ea typeface="華康粗黑體"/>
              </a:rPr>
              <a:t>）。</a:t>
            </a:r>
            <a:r>
              <a:rPr lang="en-US" altLang="zh-HK" sz="3200" dirty="0" smtClean="0">
                <a:latin typeface="Arial"/>
                <a:ea typeface="華康粗黑體"/>
              </a:rPr>
              <a:t>2019</a:t>
            </a:r>
            <a:r>
              <a:rPr lang="zh-TW" altLang="zh-HK" sz="3200" dirty="0" smtClean="0">
                <a:latin typeface="Arial"/>
                <a:ea typeface="華康粗黑體"/>
              </a:rPr>
              <a:t>年</a:t>
            </a:r>
            <a:r>
              <a:rPr lang="en-US" altLang="zh-HK" sz="3200" smtClean="0">
                <a:latin typeface="Arial"/>
                <a:ea typeface="華康粗黑體"/>
              </a:rPr>
              <a:t>39.9</a:t>
            </a:r>
            <a:r>
              <a:rPr lang="zh-TW" altLang="zh-HK" sz="3200" smtClean="0">
                <a:latin typeface="Arial"/>
                <a:ea typeface="華康粗黑體"/>
              </a:rPr>
              <a:t>萬</a:t>
            </a:r>
            <a:r>
              <a:rPr lang="zh-TW" altLang="zh-HK" sz="3200" dirty="0">
                <a:latin typeface="Arial"/>
                <a:ea typeface="華康粗黑體"/>
              </a:rPr>
              <a:t>人</a:t>
            </a:r>
            <a:r>
              <a:rPr lang="zh-TW" altLang="zh-HK" sz="3200" dirty="0" smtClean="0">
                <a:latin typeface="Arial"/>
                <a:ea typeface="華康粗黑體"/>
              </a:rPr>
              <a:t>。</a:t>
            </a:r>
            <a:endParaRPr lang="en-US" altLang="zh-TW" sz="3200" dirty="0" smtClean="0">
              <a:latin typeface="Arial"/>
              <a:ea typeface="華康粗黑體"/>
            </a:endParaRP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1849</a:t>
            </a:r>
            <a:r>
              <a:rPr lang="zh-TW" altLang="en-US" sz="3200" dirty="0">
                <a:latin typeface="Arial"/>
                <a:ea typeface="華康粗黑體"/>
              </a:rPr>
              <a:t>：太平天國起義。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solidFill>
                  <a:srgbClr val="FF0000"/>
                </a:solidFill>
                <a:latin typeface="Arial"/>
                <a:ea typeface="華康粗黑體"/>
              </a:rPr>
              <a:t>1860</a:t>
            </a:r>
            <a:r>
              <a:rPr lang="zh-TW" altLang="en-US" sz="3200" dirty="0">
                <a:latin typeface="Arial"/>
                <a:ea typeface="華康粗黑體"/>
              </a:rPr>
              <a:t>：英法聯軍入京，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火燒圓明園</a:t>
            </a:r>
            <a:r>
              <a:rPr lang="zh-TW" altLang="en-US" sz="3200" dirty="0">
                <a:latin typeface="Arial"/>
                <a:ea typeface="華康粗黑體"/>
              </a:rPr>
              <a:t>，訂天津條約，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規定信教自由</a:t>
            </a:r>
            <a:r>
              <a:rPr lang="zh-TW" altLang="en-US" sz="3200" dirty="0">
                <a:latin typeface="Arial"/>
                <a:ea typeface="華康粗黑體"/>
              </a:rPr>
              <a:t>。 以後之喪權辱國條約，均有「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保教權</a:t>
            </a:r>
            <a:r>
              <a:rPr lang="zh-TW" altLang="en-US" sz="3200" dirty="0">
                <a:latin typeface="Arial"/>
                <a:ea typeface="華康粗黑體"/>
              </a:rPr>
              <a:t>」一項。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1870</a:t>
            </a:r>
            <a:r>
              <a:rPr lang="zh-TW" altLang="en-US" sz="3200" dirty="0">
                <a:latin typeface="Arial"/>
                <a:ea typeface="華康粗黑體"/>
              </a:rPr>
              <a:t>：天津教難，三萬天主教徒喪生。 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1900</a:t>
            </a:r>
            <a:r>
              <a:rPr lang="zh-TW" altLang="en-US" sz="3200" dirty="0">
                <a:latin typeface="Arial"/>
                <a:ea typeface="華康粗黑體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義和團</a:t>
            </a:r>
            <a:r>
              <a:rPr lang="zh-TW" altLang="en-US" sz="3200" dirty="0">
                <a:latin typeface="Arial"/>
                <a:ea typeface="華康粗黑體"/>
              </a:rPr>
              <a:t>，不少教士、教友被殺。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1908</a:t>
            </a:r>
            <a:r>
              <a:rPr lang="zh-TW" altLang="en-US" sz="3200" dirty="0">
                <a:latin typeface="Arial"/>
                <a:ea typeface="華康粗黑體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比利時籍雷鳴遠神父</a:t>
            </a:r>
            <a:r>
              <a:rPr lang="zh-TW" altLang="en-US" sz="3200" dirty="0">
                <a:latin typeface="Arial"/>
                <a:ea typeface="華康粗黑體"/>
              </a:rPr>
              <a:t>主張「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中國</a:t>
            </a:r>
            <a:r>
              <a:rPr lang="zh-TW" altLang="en-US" sz="3200" dirty="0" smtClean="0">
                <a:solidFill>
                  <a:srgbClr val="FF0000"/>
                </a:solidFill>
                <a:latin typeface="Arial"/>
                <a:ea typeface="華康粗黑體"/>
              </a:rPr>
              <a:t>歸中國人</a:t>
            </a:r>
            <a:r>
              <a:rPr lang="en-US" altLang="zh-TW" sz="3200" dirty="0" smtClean="0">
                <a:solidFill>
                  <a:srgbClr val="FF0000"/>
                </a:solidFill>
                <a:latin typeface="Arial"/>
                <a:ea typeface="華康粗黑體"/>
              </a:rPr>
              <a:t>,</a:t>
            </a:r>
            <a:endParaRPr lang="zh-TW" altLang="en-US" sz="3200" dirty="0" smtClean="0">
              <a:latin typeface="Arial"/>
              <a:ea typeface="華康粗黑體"/>
            </a:endParaRPr>
          </a:p>
        </p:txBody>
      </p:sp>
    </p:spTree>
    <p:extLst>
      <p:ext uri="{BB962C8B-B14F-4D97-AF65-F5344CB8AC3E}">
        <p14:creationId xmlns:p14="http://schemas.microsoft.com/office/powerpoint/2010/main" val="26249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3" indent="-468000" algn="just" hangingPunct="0">
              <a:lnSpc>
                <a:spcPts val="4000"/>
              </a:lnSpc>
            </a:pPr>
            <a:r>
              <a:rPr lang="zh-TW" altLang="en-US" sz="3200" dirty="0" smtClean="0">
                <a:solidFill>
                  <a:srgbClr val="FF0000"/>
                </a:solidFill>
                <a:ea typeface="華康粗黑體"/>
              </a:rPr>
              <a:t>　中國人</a:t>
            </a:r>
            <a:r>
              <a:rPr lang="zh-TW" altLang="en-US" sz="3200" dirty="0">
                <a:solidFill>
                  <a:srgbClr val="FF0000"/>
                </a:solidFill>
                <a:ea typeface="華康粗黑體"/>
              </a:rPr>
              <a:t>歸基督</a:t>
            </a:r>
            <a:r>
              <a:rPr lang="zh-TW" altLang="en-US" sz="3200" dirty="0">
                <a:ea typeface="華康粗黑體"/>
              </a:rPr>
              <a:t>。」後雷神父入中國籍。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1926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：祝聖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六位中國主教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1937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：七七抗戰。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1946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：建立中國聖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統制，</a:t>
            </a:r>
            <a:r>
              <a:rPr lang="zh-TW" altLang="en-US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田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耕莘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為中國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第一位樞機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lvl="3" indent="-468000"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1949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：中共統治中國；國民黨遷台，天主教在台發展成六個教區，教友約三十萬人（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1970-2003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）</a:t>
            </a:r>
          </a:p>
          <a:p>
            <a:pPr marL="468000" lvl="3" indent="-468000"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1957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：中國天主教愛國會成立。</a:t>
            </a:r>
          </a:p>
          <a:p>
            <a:pPr marL="468000" lvl="3" indent="-468000"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1979-2008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中國實行改革開放政策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天主教堂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重開，大陸教友估計在四百萬至六百萬之間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台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灣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亦開放對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大陸政策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1988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梵蒂岡與大陸政府緊張關係逐漸緩和。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1997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年香港順利回歸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中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國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953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indent="-457200" algn="just" hangingPunct="0">
              <a:lnSpc>
                <a:spcPts val="4000"/>
              </a:lnSpc>
            </a:pP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　直至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2018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年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一國兩制穩步發展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 smtClean="0">
                <a:ea typeface="華康粗黑體"/>
              </a:rPr>
              <a:t>香港</a:t>
            </a:r>
            <a:r>
              <a:rPr lang="zh-TW" altLang="zh-HK" sz="3200" dirty="0">
                <a:ea typeface="華康粗黑體"/>
              </a:rPr>
              <a:t>的宗教自由</a:t>
            </a:r>
            <a:r>
              <a:rPr lang="zh-TW" altLang="zh-HK" sz="3200" dirty="0" smtClean="0">
                <a:ea typeface="華康粗黑體"/>
              </a:rPr>
              <a:t>情況沒有</a:t>
            </a:r>
            <a:r>
              <a:rPr lang="zh-TW" altLang="zh-HK" sz="3200" dirty="0">
                <a:ea typeface="華康粗黑體"/>
              </a:rPr>
              <a:t>改變，大陸與香港教會亦一如兩制</a:t>
            </a:r>
            <a:r>
              <a:rPr lang="zh-TW" altLang="zh-HK" sz="3200" dirty="0" smtClean="0">
                <a:ea typeface="華康粗黑體"/>
              </a:rPr>
              <a:t>所示</a:t>
            </a:r>
            <a:r>
              <a:rPr lang="en-US" altLang="zh-TW" sz="3200" dirty="0" smtClean="0">
                <a:ea typeface="華康粗黑體"/>
              </a:rPr>
              <a:t>,</a:t>
            </a:r>
            <a:r>
              <a:rPr lang="zh-TW" altLang="zh-HK" sz="3200" dirty="0" smtClean="0">
                <a:ea typeface="華康粗黑體"/>
              </a:rPr>
              <a:t>互</a:t>
            </a:r>
            <a:r>
              <a:rPr lang="zh-TW" altLang="zh-HK" sz="3200" dirty="0">
                <a:ea typeface="華康粗黑體"/>
              </a:rPr>
              <a:t>不干涉</a:t>
            </a:r>
            <a:r>
              <a:rPr lang="zh-TW" altLang="zh-HK" sz="3200" dirty="0" smtClean="0">
                <a:ea typeface="華康粗黑體"/>
              </a:rPr>
              <a:t>。</a:t>
            </a:r>
            <a:r>
              <a:rPr lang="en-US" altLang="zh-TW" sz="3200" dirty="0" smtClean="0">
                <a:ea typeface="華康粗黑體"/>
              </a:rPr>
              <a:t>2018</a:t>
            </a:r>
            <a:r>
              <a:rPr lang="zh-TW" altLang="en-US" sz="3200" dirty="0" smtClean="0">
                <a:ea typeface="華康粗黑體"/>
              </a:rPr>
              <a:t>年</a:t>
            </a:r>
            <a:r>
              <a:rPr lang="en-US" altLang="zh-TW" sz="3200" dirty="0" smtClean="0">
                <a:ea typeface="華康粗黑體"/>
              </a:rPr>
              <a:t>2</a:t>
            </a:r>
            <a:r>
              <a:rPr lang="zh-TW" altLang="en-US" sz="3200" dirty="0" smtClean="0">
                <a:ea typeface="華康粗黑體"/>
              </a:rPr>
              <a:t>月初盛傳中梵即將建交。</a:t>
            </a:r>
            <a:endParaRPr lang="en-US" altLang="zh-TW" sz="3200" dirty="0" smtClean="0">
              <a:ea typeface="華康粗黑體"/>
            </a:endParaRPr>
          </a:p>
          <a:p>
            <a:pPr marL="360000" lvl="3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 smtClean="0">
                <a:ea typeface="華康粗黑體"/>
              </a:rPr>
              <a:t>==========================================</a:t>
            </a:r>
            <a:endParaRPr lang="en-US" altLang="zh-TW" sz="3200" dirty="0">
              <a:ea typeface="華康粗黑體"/>
            </a:endParaRPr>
          </a:p>
          <a:p>
            <a:pPr marL="360000" lvl="3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 smtClean="0">
                <a:ea typeface="華康粗黑體"/>
              </a:rPr>
              <a:t>    對於</a:t>
            </a:r>
            <a:r>
              <a:rPr lang="zh-TW" altLang="en-US" sz="3200" dirty="0">
                <a:ea typeface="華康粗黑體"/>
              </a:rPr>
              <a:t>大陸和大陸教會，態度消極的人</a:t>
            </a:r>
            <a:r>
              <a:rPr lang="zh-TW" altLang="en-US" sz="3200" dirty="0">
                <a:solidFill>
                  <a:srgbClr val="FF0000"/>
                </a:solidFill>
                <a:ea typeface="華康粗黑體"/>
              </a:rPr>
              <a:t>從機會中看到困難</a:t>
            </a:r>
            <a:r>
              <a:rPr lang="zh-TW" altLang="en-US" sz="3200" dirty="0">
                <a:ea typeface="華康粗黑體"/>
              </a:rPr>
              <a:t>，態度積極的人則</a:t>
            </a:r>
            <a:r>
              <a:rPr lang="zh-TW" altLang="en-US" sz="3200" dirty="0">
                <a:solidFill>
                  <a:srgbClr val="FF0000"/>
                </a:solidFill>
                <a:ea typeface="華康粗黑體"/>
              </a:rPr>
              <a:t>從困難中看到機會</a:t>
            </a:r>
            <a:r>
              <a:rPr lang="zh-TW" altLang="en-US" sz="3200" dirty="0">
                <a:ea typeface="華康粗黑體"/>
              </a:rPr>
              <a:t>。</a:t>
            </a:r>
          </a:p>
          <a:p>
            <a:pPr marL="360000" lvl="3" indent="-457200" algn="just" hangingPunct="0">
              <a:lnSpc>
                <a:spcPts val="3600"/>
              </a:lnSpc>
              <a:spcAft>
                <a:spcPts val="0"/>
              </a:spcAft>
            </a:pPr>
            <a:r>
              <a:rPr lang="en-US" altLang="zh-TW" sz="3200" dirty="0" smtClean="0">
                <a:ea typeface="華康粗黑體"/>
              </a:rPr>
              <a:t>---------------------------------------------------------------------</a:t>
            </a:r>
            <a:endParaRPr lang="en-US" altLang="zh-TW" sz="3200" dirty="0">
              <a:ea typeface="華康粗黑體"/>
            </a:endParaRPr>
          </a:p>
          <a:p>
            <a:pPr marL="360000" lvl="3" indent="-457200" algn="just" hangingPunct="0">
              <a:lnSpc>
                <a:spcPts val="4700"/>
              </a:lnSpc>
              <a:spcAft>
                <a:spcPts val="0"/>
              </a:spcAft>
            </a:pPr>
            <a:r>
              <a:rPr lang="zh-TW" altLang="en-US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u="sng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徐</a:t>
            </a:r>
            <a:r>
              <a:rPr lang="zh-TW" altLang="en-US" sz="3200" u="sng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神父看到的</a:t>
            </a:r>
            <a:r>
              <a:rPr lang="en-US" altLang="zh-TW" sz="3200" u="sng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1980</a:t>
            </a:r>
            <a:r>
              <a:rPr lang="zh-TW" altLang="en-US" sz="3200" u="sng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以來的中國教會：</a:t>
            </a:r>
          </a:p>
          <a:p>
            <a:pPr marL="360000" lvl="3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 smtClean="0">
                <a:ea typeface="華康粗黑體"/>
              </a:rPr>
              <a:t>1. </a:t>
            </a:r>
            <a:r>
              <a:rPr lang="zh-TW" altLang="en-US" sz="3200" dirty="0" smtClean="0">
                <a:ea typeface="華康粗黑體"/>
              </a:rPr>
              <a:t>確</a:t>
            </a:r>
            <a:r>
              <a:rPr lang="zh-TW" altLang="en-US" sz="3200" dirty="0">
                <a:ea typeface="華康粗黑體"/>
              </a:rPr>
              <a:t>未如</a:t>
            </a:r>
            <a:r>
              <a:rPr lang="zh-TW" altLang="en-US" sz="3200" dirty="0" smtClean="0">
                <a:ea typeface="華康粗黑體"/>
              </a:rPr>
              <a:t>歐洲</a:t>
            </a:r>
            <a:r>
              <a:rPr lang="en-US" altLang="zh-TW" sz="3200" dirty="0" smtClean="0">
                <a:ea typeface="華康粗黑體"/>
              </a:rPr>
              <a:t>、</a:t>
            </a:r>
            <a:r>
              <a:rPr lang="zh-TW" altLang="en-US" sz="3200" dirty="0">
                <a:ea typeface="華康粗黑體"/>
              </a:rPr>
              <a:t>美國</a:t>
            </a:r>
            <a:r>
              <a:rPr lang="zh-TW" altLang="en-US" sz="3200" dirty="0" smtClean="0">
                <a:ea typeface="新細明體"/>
              </a:rPr>
              <a:t>、</a:t>
            </a:r>
            <a:r>
              <a:rPr lang="zh-TW" altLang="en-US" sz="3200" dirty="0" smtClean="0">
                <a:ea typeface="華康粗黑體"/>
              </a:rPr>
              <a:t>香港</a:t>
            </a:r>
            <a:r>
              <a:rPr lang="zh-TW" altLang="en-US" sz="3200" dirty="0">
                <a:ea typeface="華康粗黑體"/>
              </a:rPr>
              <a:t>般的「宗教自由」。</a:t>
            </a:r>
          </a:p>
          <a:p>
            <a:pPr marL="360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大陸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在有限的宗教自由中的發展是：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大陸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教友數目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翻了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兩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三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翻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；而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港</a:t>
            </a:r>
            <a:r>
              <a:rPr lang="en-US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台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則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四十年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來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改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變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不大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大陸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聖召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暫仍比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港</a:t>
            </a:r>
            <a:r>
              <a:rPr lang="en-US" altLang="zh-TW" sz="3200" dirty="0">
                <a:ea typeface="華康粗黑體"/>
              </a:rPr>
              <a:t>、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台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多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全國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在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開放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後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,30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年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來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天主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教堂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平均每日新修或重開一座。直至今天，在大陸的許多城市中，天主堂仍是「地標」。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聖經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共印了二千萬本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以上</a:t>
            </a:r>
            <a:r>
              <a:rPr lang="zh-TW" altLang="en-US" sz="24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zh-TW" altLang="zh-HK" sz="2400" dirty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本人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自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1995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年始，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每月可去大陸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各地福傳十至十三天，至今去過的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地方</a:t>
            </a:r>
            <a:r>
              <a:rPr lang="en-US" altLang="zh-TW" sz="3200" b="1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75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個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，包括大城市和小鄉村，參加講座或避靜的有主教、神父、修女、教友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……</a:t>
            </a: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en-US" altLang="zh-TW" sz="3200" dirty="0" smtClean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2010-19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：每年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至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15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團神父修女教友領袖來教研受訓兩週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, 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學「中國新福傳」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每團</a:t>
            </a:r>
            <a:r>
              <a:rPr lang="en-US" altLang="zh-TW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20-24</a:t>
            </a:r>
            <a:r>
              <a:rPr lang="zh-TW" altLang="en-US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人。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去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過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四所大學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為學生講道德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公民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倫理教育。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ea typeface="華康粗黑體" panose="020B0709000000000000" pitchFamily="49" charset="-120"/>
                <a:cs typeface="Arial" panose="020B0604020202020204" pitchFamily="34" charset="0"/>
              </a:rPr>
              <a:t>多次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參與各種宗教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社會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人文的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交流</a:t>
            </a:r>
            <a:r>
              <a:rPr lang="zh-TW" altLang="en-US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會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其中一個叫「基督宗教對中國社會的影響和貢獻」</a:t>
            </a:r>
            <a:r>
              <a:rPr lang="zh-TW" altLang="zh-HK" sz="3200" dirty="0" smtClean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62467" name="Picture 2" descr="D:\Desktop\新資料#\中基全家福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88"/>
            <a:ext cx="9144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文字方塊 3"/>
          <p:cNvSpPr txBox="1">
            <a:spLocks noChangeArrowheads="1"/>
          </p:cNvSpPr>
          <p:nvPr/>
        </p:nvSpPr>
        <p:spPr bwMode="auto">
          <a:xfrm>
            <a:off x="1017588" y="476672"/>
            <a:ext cx="691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dirty="0" smtClean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徐神父</a:t>
            </a:r>
            <a:r>
              <a:rPr kumimoji="1" lang="en-US" altLang="zh-TW" dirty="0" smtClean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13</a:t>
            </a:r>
            <a:r>
              <a:rPr kumimoji="1" lang="zh-TW" altLang="en-US" dirty="0" smtClean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屆中參加了</a:t>
            </a:r>
            <a:r>
              <a:rPr kumimoji="1" lang="en-US" altLang="zh-TW" dirty="0" smtClean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12</a:t>
            </a:r>
            <a:r>
              <a:rPr kumimoji="1" lang="zh-TW" altLang="en-US" dirty="0" smtClean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屆並發表論文</a:t>
            </a:r>
          </a:p>
        </p:txBody>
      </p:sp>
      <p:sp>
        <p:nvSpPr>
          <p:cNvPr id="2" name="橢圓 1"/>
          <p:cNvSpPr/>
          <p:nvPr/>
        </p:nvSpPr>
        <p:spPr>
          <a:xfrm>
            <a:off x="7668344" y="3721387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2555776" y="3662440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502952" y="3617728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5868144" y="3212976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左起：</a:t>
            </a:r>
            <a:r>
              <a:rPr lang="zh-TW" altLang="en-US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徐錦堯</a:t>
            </a:r>
            <a:r>
              <a:rPr lang="en-US" altLang="zh-TW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周景勳</a:t>
            </a:r>
            <a:r>
              <a:rPr lang="en-US" altLang="zh-TW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聖公會陳謳明主教</a:t>
            </a:r>
            <a:r>
              <a:rPr lang="en-US" altLang="zh-TW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200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鄭生來</a:t>
            </a:r>
            <a:endParaRPr lang="zh-HK" altLang="en-US" sz="32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88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徐神父的著作全部都能在大陸流通：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倫理六書</a:t>
            </a:r>
            <a:r>
              <a:rPr lang="en-US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6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千套</a:t>
            </a:r>
            <a:r>
              <a:rPr lang="en-US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即</a:t>
            </a:r>
            <a:r>
              <a:rPr lang="en-US" altLang="zh-HK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3.6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萬本</a:t>
            </a:r>
            <a:r>
              <a:rPr lang="en-US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福傳</a:t>
            </a:r>
            <a:r>
              <a:rPr lang="en-US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CD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16.4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萬隻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；活力小團體</a:t>
            </a:r>
            <a:r>
              <a:rPr lang="en-US" altLang="zh-HK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7.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萬冊；家庭民主信仰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8.5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萬冊；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正視人生的信仰</a:t>
            </a:r>
            <a:r>
              <a:rPr lang="en-US" altLang="zh-HK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36.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8</a:t>
            </a:r>
            <a:r>
              <a:rPr lang="zh-TW" altLang="zh-HK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冊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福傳小冊子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718</a:t>
            </a:r>
            <a:r>
              <a:rPr lang="zh-TW" altLang="zh-H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冊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108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每年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邀請大陸修女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神父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教友領袖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en-US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20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-24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來香港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</a:t>
            </a:r>
            <a:r>
              <a:rPr lang="zh-TW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研</a:t>
            </a:r>
            <a:r>
              <a:rPr lang="zh-TW" altLang="zh-HK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中心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學習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29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天或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天。</a:t>
            </a:r>
          </a:p>
          <a:p>
            <a:pPr marL="108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20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年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開始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每年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15-18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次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邀請單一教區的神父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修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</a:b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女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教友領袖來教研十四天，學習中國新福傳。 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我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還見到許多不同的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中外神父、修女、教友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在中國大陸進行各式各樣的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交流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訪問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講學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辦慈善事業。</a:t>
            </a:r>
            <a:r>
              <a:rPr lang="zh-TW" altLang="en-US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我在雲南助建了一所「</a:t>
            </a:r>
            <a:r>
              <a:rPr lang="zh-TW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徐錦堯小學</a:t>
            </a:r>
            <a:r>
              <a:rPr lang="zh-TW" altLang="en-US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開啟了天主教在國內辦學的一扇小窗。</a:t>
            </a:r>
            <a:endParaRPr lang="zh-TW" altLang="zh-HK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團體成住壞滅的宿命</a:t>
            </a:r>
            <a:r>
              <a:rPr lang="en-US" altLang="zh-TW" sz="4000" b="1" smtClean="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——</a:t>
            </a:r>
            <a:r>
              <a:rPr lang="zh-TW" altLang="en-US" b="1" smtClean="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湯恩比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95288" y="2133600"/>
            <a:ext cx="1584325" cy="3527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08175" y="2133600"/>
            <a:ext cx="2592388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00563" y="2133600"/>
            <a:ext cx="2232025" cy="10080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732588" y="3141663"/>
            <a:ext cx="1511300" cy="3024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42938" y="30718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600" smtClean="0">
                <a:solidFill>
                  <a:srgbClr val="FF0000"/>
                </a:solidFill>
                <a:ea typeface="華康黑體(P)-GB5" pitchFamily="34" charset="-120"/>
                <a:cs typeface="華康黑體(P)-GB5" pitchFamily="34" charset="-120"/>
              </a:rPr>
              <a:t>成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700338" y="1412875"/>
            <a:ext cx="1150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200" b="1" smtClean="0">
                <a:solidFill>
                  <a:srgbClr val="800080"/>
                </a:solidFill>
                <a:ea typeface="華康黑體(P)-GB5" pitchFamily="34" charset="-120"/>
                <a:cs typeface="華康黑體(P)-GB5" pitchFamily="34" charset="-120"/>
              </a:rPr>
              <a:t>住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08625" y="198913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200" b="1" smtClean="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壞</a:t>
            </a:r>
            <a:r>
              <a:rPr lang="en-US" altLang="zh-TW" sz="3200" b="1" smtClean="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/</a:t>
            </a:r>
            <a:r>
              <a:rPr lang="zh-TW" altLang="en-US" sz="3200" b="1" smtClean="0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敗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66025" y="3643313"/>
            <a:ext cx="677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200" b="1" smtClean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滅，空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 rot="-558409">
            <a:off x="1489075" y="3321050"/>
            <a:ext cx="5037138" cy="2801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歷史上許多國家</a:t>
            </a:r>
            <a:r>
              <a:rPr lang="en-US" altLang="zh-TW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,</a:t>
            </a:r>
            <a:r>
              <a:rPr lang="zh-TW" altLang="en-US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宗教團體都</a:t>
            </a:r>
            <a:endParaRPr lang="en-US" altLang="zh-TW" sz="2800" smtClean="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灰飛煙滅了。不分文化、</a:t>
            </a:r>
            <a:endParaRPr lang="en-US" altLang="zh-TW" sz="2800" smtClean="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地域、宗教和信仰！</a:t>
            </a:r>
            <a:endParaRPr lang="en-US" altLang="zh-TW" sz="2800" smtClean="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200" smtClean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 大江東去浪淘盡</a:t>
            </a:r>
            <a:endParaRPr lang="en-US" altLang="zh-TW" sz="3200" smtClean="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200" smtClean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         千古風流人物</a:t>
            </a:r>
            <a:r>
              <a:rPr lang="zh-TW" altLang="en-US" sz="2400" smtClean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！</a:t>
            </a:r>
            <a:endParaRPr lang="en-US" altLang="zh-TW" sz="2400" smtClean="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人不與天主合作</a:t>
            </a:r>
            <a:r>
              <a:rPr lang="en-US" altLang="zh-TW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,</a:t>
            </a:r>
            <a:r>
              <a:rPr lang="zh-TW" altLang="en-US" sz="2800" smtClean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天主也保不了</a:t>
            </a:r>
            <a:endParaRPr lang="zh-TW" altLang="en-US" sz="3200" smtClean="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0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000" smtClean="0">
                <a:ea typeface="華康粗黑體" pitchFamily="49" charset="-120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smtClean="0">
                <a:ea typeface="華康粗黑體" pitchFamily="49" charset="-120"/>
              </a:rPr>
              <a:t>     </a:t>
            </a:r>
            <a:r>
              <a:rPr lang="zh-TW" altLang="en-US" sz="4000" b="1" smtClean="0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成</a:t>
            </a:r>
            <a:r>
              <a:rPr lang="en-US" altLang="zh-TW" sz="4000" b="1" smtClean="0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b="1" smtClean="0">
                <a:solidFill>
                  <a:srgbClr val="9900CC"/>
                </a:solidFill>
                <a:ea typeface="華康粗黑體" pitchFamily="49" charset="-120"/>
                <a:cs typeface="華康黑體(P)-GB5" pitchFamily="34" charset="-120"/>
              </a:rPr>
              <a:t>住</a:t>
            </a:r>
            <a:r>
              <a:rPr lang="en-US" altLang="zh-TW" sz="4000" b="1" smtClean="0">
                <a:solidFill>
                  <a:srgbClr val="9900CC"/>
                </a:solidFill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b="1" smtClean="0">
                <a:solidFill>
                  <a:srgbClr val="669900"/>
                </a:solidFill>
                <a:ea typeface="華康粗黑體" pitchFamily="49" charset="-120"/>
                <a:cs typeface="華康黑體(P)-GB5" pitchFamily="34" charset="-120"/>
              </a:rPr>
              <a:t>壞</a:t>
            </a:r>
            <a:r>
              <a:rPr lang="en-US" altLang="zh-TW" sz="4000" b="1" smtClean="0">
                <a:solidFill>
                  <a:srgbClr val="669900"/>
                </a:solidFill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b="1" smtClean="0">
                <a:ea typeface="華康粗黑體" pitchFamily="49" charset="-120"/>
                <a:cs typeface="華康黑體(P)-GB5" pitchFamily="34" charset="-120"/>
              </a:rPr>
              <a:t>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smtClean="0">
                <a:ea typeface="華康粗黑體" pitchFamily="49" charset="-120"/>
                <a:cs typeface="華康黑體(P)-GB5" pitchFamily="34" charset="-120"/>
              </a:rPr>
              <a:t>       </a:t>
            </a:r>
            <a:r>
              <a:rPr lang="zh-TW" altLang="en-US" sz="4000" b="1" smtClean="0">
                <a:solidFill>
                  <a:srgbClr val="CC0099"/>
                </a:solidFill>
                <a:ea typeface="華康粗黑體" pitchFamily="49" charset="-120"/>
                <a:cs typeface="華康黑體(P)-GB5" pitchFamily="34" charset="-120"/>
              </a:rPr>
              <a:t>與團體的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4000" b="1" smtClean="0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          </a:t>
            </a:r>
            <a:r>
              <a:rPr lang="zh-TW" altLang="en-US" sz="5400" b="1" smtClean="0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中興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95288" y="4652963"/>
            <a:ext cx="576262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71550" y="4652963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79613" y="4652963"/>
            <a:ext cx="5048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484438" y="3789363"/>
            <a:ext cx="792162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03575" y="3860800"/>
            <a:ext cx="1081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284663" y="3860800"/>
            <a:ext cx="792162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5076825" y="1989138"/>
            <a:ext cx="1295400" cy="251936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372225" y="1989138"/>
            <a:ext cx="115252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524750" y="1989138"/>
            <a:ext cx="792163" cy="647700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 smtClean="0">
              <a:solidFill>
                <a:srgbClr val="0000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857500" y="4465638"/>
            <a:ext cx="10810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第一次</a:t>
            </a:r>
            <a:endParaRPr kumimoji="1" lang="en-US" altLang="zh-TW" sz="3200" b="1">
              <a:solidFill>
                <a:srgbClr val="FF0000"/>
              </a:solidFill>
              <a:ea typeface="華康粗黑體" pitchFamily="49" charset="-120"/>
              <a:cs typeface="華康黑體(P)-GB5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中興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0795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第二次</a:t>
            </a:r>
            <a:r>
              <a:rPr kumimoji="1" lang="zh-TW" altLang="en-US" sz="3200" b="1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中興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9750" y="522922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成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116013" y="41957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住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124075" y="448468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壞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68575" y="390048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成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424238" y="34004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住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495800" y="3757613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壞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426075" y="257175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成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567488" y="150018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住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781925" y="190023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壞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7500938" y="2781300"/>
            <a:ext cx="1500187" cy="2678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CC0099"/>
                </a:solidFill>
                <a:ea typeface="華康粗黑體" pitchFamily="49" charset="-120"/>
                <a:cs typeface="華康黑體-GB5" pitchFamily="49" charset="-120"/>
              </a:rPr>
              <a:t>從此消失？或不斷</a:t>
            </a:r>
            <a:endParaRPr kumimoji="1" lang="en-US" altLang="zh-TW" sz="3200" b="1" dirty="0">
              <a:solidFill>
                <a:srgbClr val="CC0099"/>
              </a:solidFill>
              <a:ea typeface="華康粗黑體" pitchFamily="49" charset="-120"/>
              <a:cs typeface="華康黑體-GB5" pitchFamily="49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CC0099"/>
                </a:solidFill>
                <a:ea typeface="華康粗黑體" pitchFamily="49" charset="-120"/>
                <a:cs typeface="華康黑體-GB5" pitchFamily="49" charset="-120"/>
              </a:rPr>
              <a:t>中興</a:t>
            </a:r>
            <a:endParaRPr kumimoji="1" lang="en-US" altLang="zh-TW" sz="3200" b="1" dirty="0">
              <a:solidFill>
                <a:srgbClr val="CC0099"/>
              </a:solidFill>
              <a:ea typeface="華康粗黑體" pitchFamily="49" charset="-120"/>
              <a:cs typeface="華康黑體-GB5" pitchFamily="49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CC0099"/>
                </a:solidFill>
                <a:ea typeface="華康粗黑體" pitchFamily="49" charset="-120"/>
                <a:cs typeface="華康黑體-GB5" pitchFamily="49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19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/>
      <p:bldP spid="18445" grpId="0"/>
      <p:bldP spid="18447" grpId="0"/>
      <p:bldP spid="18448" grpId="0"/>
      <p:bldP spid="1844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59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4200"/>
              </a:lnSpc>
              <a:spcAft>
                <a:spcPts val="600"/>
              </a:spcAft>
            </a:pP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梵蒂岡大公會議也稱教會是一個「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旅途中的教會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」，我們讀教會史，就知道教會怎樣在所有先聖先賢的努力下，衝出一切的困難，面對自己的軟弱和過失，以戰戰競競的心情，回應天主的召叫，走向天國的圓滿。</a:t>
            </a:r>
            <a:endParaRPr lang="en-US" altLang="zh-TW" sz="32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200"/>
              </a:lnSpc>
              <a:spcAft>
                <a:spcPts val="600"/>
              </a:spcAft>
            </a:pPr>
            <a:r>
              <a:rPr lang="en-US" altLang="zh-TW" sz="3200" dirty="0" smtClean="0">
                <a:effectLst/>
                <a:latin typeface="Arial"/>
                <a:ea typeface="華康粗黑體"/>
                <a:cs typeface="Arial"/>
              </a:rPr>
              <a:t>    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梵蒂岡「公教教育部」曾於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1988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年發出一份文件叫《天主教學校教育的宗教幅度》，說出讀歷史的意義，它說：「歷史的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主角是人類自己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，將個人內在的善惡以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較大的比例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，在世上表達出來。所以，教師應協助學生認識歷史的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整體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、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發展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過程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，幫助他們消除在接觸人類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歷史黑暗面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時所引起的厭惡感。教師還可邀請他們反省一個事實，就是</a:t>
            </a: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703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人類在普世救恩的神聖歷史中，所付出的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掙扎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。」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(58</a:t>
            </a:r>
            <a:r>
              <a:rPr lang="zh-HK" altLang="en-US" sz="3200" dirty="0" smtClean="0">
                <a:effectLst/>
                <a:latin typeface="新細明體"/>
                <a:ea typeface="新細明體"/>
              </a:rPr>
              <a:t>、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59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節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)</a:t>
            </a:r>
          </a:p>
          <a:p>
            <a:pPr algn="just" hangingPunct="0">
              <a:lnSpc>
                <a:spcPts val="6000"/>
              </a:lnSpc>
            </a:pPr>
            <a:r>
              <a:rPr lang="zh-TW" altLang="zh-HK" sz="3600" dirty="0" smtClean="0">
                <a:solidFill>
                  <a:srgbClr val="FF0000"/>
                </a:solidFill>
                <a:effectLst/>
                <a:latin typeface="華康粗黑體" panose="020B0709000000000000" pitchFamily="49" charset="-120"/>
                <a:ea typeface="華康粗黑體" panose="020B0709000000000000" pitchFamily="49" charset="-120"/>
                <a:cs typeface="Arial" panose="020B0604020202020204" pitchFamily="34" charset="0"/>
              </a:rPr>
              <a:t>一、普世教會</a:t>
            </a:r>
            <a:endParaRPr lang="zh-TW" altLang="zh-HK" sz="3600" dirty="0" smtClean="0">
              <a:effectLst/>
              <a:latin typeface="華康粗黑體" panose="020B0709000000000000" pitchFamily="49" charset="-12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西元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 </a:t>
            </a: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29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年：聖神降臨，教會開始傳揚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64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：伯多祿、保祿在羅馬致命。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70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：耶路撒冷被毀滅。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70-313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：是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大教難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的時代。信徒被剝奪一切權利，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冒生命的危險，要在墳場地窟中聚會。這期間的</a:t>
            </a: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著名聖人有聖依納爵、聖女依搦斯等。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313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：米蘭聖諭，三百年教難結束，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天主教「合法</a:t>
            </a:r>
            <a:r>
              <a:rPr lang="en-US" altLang="zh-TW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化」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325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：第一屆尼西亞大公會議，定基督是天主及聖</a:t>
            </a: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　　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三道理（雖然聖經無明文講及「聖三」）。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4000"/>
              </a:lnSpc>
              <a:spcAft>
                <a:spcPts val="60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393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第四世紀末，新舊約的正式書目全部完成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；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此書目與後來脫利騰大公會議（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1545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）所定者</a:t>
            </a: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相同。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431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：厄弗所大公會議，定聖母為天主之母。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477-500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：英格蘭、法蘭西、義大利、日爾曼等國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相繼興起及皈依基督。</a:t>
            </a:r>
            <a:endParaRPr lang="zh-TW" altLang="zh-HK" sz="2800" dirty="0" smtClean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529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本篤會及隱修制度興起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。</a:t>
            </a:r>
            <a:endParaRPr lang="en-US" altLang="zh-TW" sz="3200" dirty="0" smtClean="0">
              <a:effectLst/>
              <a:latin typeface="Arial" panose="020B0604020202020204" pitchFamily="34" charset="0"/>
              <a:ea typeface="華康粗黑體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/>
                <a:ea typeface="華康粗黑體"/>
              </a:rPr>
              <a:t>590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：大額我略教宗，開始了「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教宗國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」的雛型，</a:t>
            </a:r>
            <a:r>
              <a:rPr lang="en-US" altLang="zh-TW" sz="3200" dirty="0" smtClean="0">
                <a:effectLst/>
                <a:latin typeface="Arial"/>
                <a:ea typeface="華康粗黑體"/>
                <a:cs typeface="Arial"/>
              </a:rPr>
              <a:t/>
            </a:r>
            <a:br>
              <a:rPr lang="en-US" altLang="zh-TW" sz="3200" dirty="0" smtClean="0">
                <a:effectLst/>
                <a:latin typeface="Arial"/>
                <a:ea typeface="華康粗黑體"/>
                <a:cs typeface="Arial"/>
              </a:rPr>
            </a:br>
            <a:r>
              <a:rPr lang="zh-TW" altLang="en-US" sz="3200" dirty="0" smtClean="0">
                <a:effectLst/>
                <a:latin typeface="Arial"/>
                <a:ea typeface="華康粗黑體"/>
                <a:cs typeface="Arial"/>
              </a:rPr>
              <a:t>　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嘗試擺脫政權對教會的束縛。</a:t>
            </a:r>
            <a:endParaRPr lang="en-US" altLang="zh-TW" sz="2800" dirty="0">
              <a:latin typeface="Times New Roman"/>
              <a:ea typeface="華康粗黑體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2800" dirty="0" smtClean="0">
                <a:effectLst/>
                <a:latin typeface="Times New Roman"/>
                <a:ea typeface="華康粗黑體"/>
              </a:rPr>
              <a:t>    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  #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以上時期一些特點：異端、教父、大公會議。</a:t>
            </a:r>
            <a:r>
              <a:rPr lang="en-US" altLang="zh-TW" sz="2800" dirty="0">
                <a:latin typeface="Times New Roman"/>
                <a:ea typeface="華康粗黑體"/>
              </a:rPr>
              <a:t> </a:t>
            </a:r>
            <a:r>
              <a:rPr lang="en-US" altLang="zh-TW" sz="2800" dirty="0" smtClean="0">
                <a:latin typeface="Times New Roman"/>
                <a:ea typeface="華康粗黑體"/>
              </a:rPr>
              <a:t> 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2800" dirty="0">
                <a:effectLst/>
                <a:latin typeface="Times New Roman"/>
                <a:ea typeface="華康粗黑體"/>
              </a:rPr>
              <a:t> </a:t>
            </a:r>
            <a:r>
              <a:rPr lang="en-US" altLang="zh-HK" sz="2800" dirty="0" smtClean="0">
                <a:effectLst/>
                <a:latin typeface="Times New Roman"/>
                <a:ea typeface="華康粗黑體"/>
              </a:rPr>
              <a:t>   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  #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由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747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丕平王至</a:t>
            </a:r>
            <a:r>
              <a:rPr lang="en-US" altLang="zh-HK" sz="3200" dirty="0" smtClean="0">
                <a:effectLst/>
                <a:latin typeface="Arial"/>
                <a:ea typeface="華康粗黑體"/>
              </a:rPr>
              <a:t>774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查理大帝，直至十三世</a:t>
            </a:r>
            <a:r>
              <a:rPr lang="en-US" altLang="zh-TW" sz="3200" dirty="0" smtClean="0">
                <a:effectLst/>
                <a:latin typeface="Arial"/>
                <a:ea typeface="華康粗黑體"/>
                <a:cs typeface="Arial"/>
              </a:rPr>
              <a:t> </a:t>
            </a:r>
            <a:r>
              <a:rPr lang="zh-TW" altLang="en-US" sz="3200" dirty="0" smtClean="0">
                <a:effectLst/>
                <a:latin typeface="Arial"/>
                <a:ea typeface="華康粗黑體"/>
                <a:cs typeface="Arial"/>
              </a:rPr>
              <a:t>　　　</a:t>
            </a:r>
            <a:r>
              <a:rPr lang="en-US" altLang="zh-TW" sz="3200" dirty="0" smtClean="0">
                <a:effectLst/>
                <a:latin typeface="Arial"/>
                <a:ea typeface="華康粗黑體"/>
                <a:cs typeface="Arial"/>
              </a:rPr>
              <a:t/>
            </a:r>
            <a:br>
              <a:rPr lang="en-US" altLang="zh-TW" sz="3200" dirty="0" smtClean="0">
                <a:effectLst/>
                <a:latin typeface="Arial"/>
                <a:ea typeface="華康粗黑體"/>
                <a:cs typeface="Arial"/>
              </a:rPr>
            </a:br>
            <a:r>
              <a:rPr lang="zh-TW" altLang="en-US" sz="3200" dirty="0" smtClean="0">
                <a:effectLst/>
                <a:latin typeface="Arial"/>
                <a:ea typeface="華康粗黑體"/>
                <a:cs typeface="Arial"/>
              </a:rPr>
              <a:t>　　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紀，政教混淆不清，教宗須效忠皇帝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，皇帝</a:t>
            </a: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-1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3" indent="-457200" algn="just" hangingPunct="0">
              <a:lnSpc>
                <a:spcPts val="4000"/>
              </a:lnSpc>
            </a:pPr>
            <a:r>
              <a:rPr lang="zh-TW" altLang="en-US" sz="3200" dirty="0" smtClean="0">
                <a:effectLst/>
                <a:latin typeface="Arial"/>
                <a:ea typeface="華康粗黑體"/>
                <a:cs typeface="Arial"/>
              </a:rPr>
              <a:t>　　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須得教宗加冕。</a:t>
            </a:r>
            <a:endParaRPr lang="en-US" altLang="zh-TW" sz="2800" dirty="0" smtClean="0">
              <a:latin typeface="Times New Roman"/>
              <a:ea typeface="華康粗黑體"/>
            </a:endParaRPr>
          </a:p>
          <a:p>
            <a:pPr marL="468000" lvl="3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/>
                <a:ea typeface="華康粗黑體"/>
              </a:rPr>
              <a:t>787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：第二屆尼西亞大公會議，解決有關敬禮聖像的爭論。</a:t>
            </a:r>
            <a:endParaRPr lang="zh-TW" altLang="zh-HK" sz="2800" dirty="0" smtClean="0">
              <a:effectLst/>
              <a:latin typeface="Times New Roman"/>
              <a:ea typeface="全真新細明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/>
                <a:ea typeface="華康粗黑體"/>
              </a:rPr>
              <a:t>1054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：希臘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東正教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正式與羅馬天主教分裂。</a:t>
            </a:r>
            <a:endParaRPr lang="zh-TW" altLang="zh-HK" sz="2800" dirty="0" smtClean="0">
              <a:effectLst/>
              <a:latin typeface="Times New Roman"/>
              <a:ea typeface="全真新細明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/>
                <a:ea typeface="華康粗黑體"/>
              </a:rPr>
              <a:t>1073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：額我略七世，一位強硬的、政治家式的教宗，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反對「俗人授予神職」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，在嘉洛撒棄絕亨利第四；額我略七世流亡而死。</a:t>
            </a:r>
            <a:endParaRPr lang="zh-TW" altLang="zh-HK" sz="2800" dirty="0" smtClean="0">
              <a:effectLst/>
              <a:latin typeface="Times New Roman"/>
              <a:ea typeface="全真新細明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/>
                <a:ea typeface="華康粗黑體"/>
              </a:rPr>
              <a:t>1122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：伏姆斯協約</a:t>
            </a:r>
            <a:r>
              <a:rPr lang="en-US" altLang="zh-HK" sz="2800" dirty="0" smtClean="0">
                <a:effectLst/>
                <a:latin typeface="Arial"/>
                <a:ea typeface="華康粗黑體"/>
              </a:rPr>
              <a:t>(The Concordat of Worms)</a:t>
            </a:r>
            <a:r>
              <a:rPr lang="zh-TW" altLang="zh-HK" sz="2800" dirty="0" smtClean="0">
                <a:effectLst/>
                <a:latin typeface="Arial"/>
                <a:ea typeface="華康粗黑體"/>
                <a:cs typeface="Arial"/>
              </a:rPr>
              <a:t>，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終止了「俗人授予神職」之爭。</a:t>
            </a:r>
            <a:endParaRPr lang="en-US" altLang="zh-TW" sz="3200" dirty="0" smtClean="0">
              <a:effectLst/>
              <a:latin typeface="Arial"/>
              <a:ea typeface="華康粗黑體"/>
              <a:cs typeface="Arial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/>
                <a:ea typeface="華康粗黑體"/>
              </a:rPr>
              <a:t>1095-1291</a:t>
            </a:r>
            <a:r>
              <a:rPr lang="zh-HK" altLang="en-US" sz="3200" dirty="0" smtClean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年</a:t>
            </a:r>
            <a:r>
              <a:rPr lang="zh-TW" altLang="zh-HK" sz="3200" dirty="0" smtClean="0">
                <a:effectLst/>
                <a:latin typeface="Arial"/>
                <a:ea typeface="華康粗黑體"/>
                <a:cs typeface="Arial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十字軍時代</a:t>
            </a:r>
            <a:endParaRPr lang="zh-TW" altLang="zh-HK" sz="32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lvl="0" indent="-457200" algn="just" hangingPunct="0">
              <a:lnSpc>
                <a:spcPts val="4000"/>
              </a:lnSpc>
            </a:pP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十一世紀是宗教復興時代：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士林學派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新修會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興</a:t>
            </a: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en-US" altLang="zh-TW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</a:b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起（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1170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聖道明；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1182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聖方濟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。 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</a:t>
            </a:r>
            <a:endParaRPr lang="en-US" altLang="zh-TW" sz="32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lvl="0" indent="-457200" algn="just" hangingPunct="0">
              <a:lnSpc>
                <a:spcPts val="4000"/>
              </a:lnSpc>
            </a:pPr>
            <a:r>
              <a:rPr lang="zh-TW" alt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十二</a:t>
            </a:r>
            <a:r>
              <a:rPr lang="zh-TW" altLang="zh-HK" sz="32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世紀末</a:t>
            </a:r>
            <a:r>
              <a:rPr lang="zh-TW" altLang="zh-HK" sz="24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大學興起</a:t>
            </a:r>
            <a:r>
              <a:rPr lang="zh-TW" altLang="zh-HK" sz="24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最古老者</a:t>
            </a:r>
            <a:r>
              <a:rPr lang="zh-TW" altLang="zh-HK" sz="3200" dirty="0" smtClean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為</a:t>
            </a:r>
            <a:r>
              <a:rPr lang="zh-TW" altLang="zh-HK" sz="32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巴黎</a:t>
            </a:r>
            <a:r>
              <a:rPr lang="zh-TW" altLang="zh-HK" sz="24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endParaRPr lang="en-US" altLang="zh-TW" sz="24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0" indent="-457200" algn="just" hangingPunct="0">
              <a:lnSpc>
                <a:spcPts val="4000"/>
              </a:lnSpc>
            </a:pPr>
            <a:r>
              <a:rPr lang="zh-TW" altLang="en-US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波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洛拿（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Bologna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）及牛津。 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1215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：拉特朗大公會議規定每年至少告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解和領聖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體一次。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1231-1834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宗教裁判所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，對當時視為異端者予以極嚴厲裁判。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1309-1377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：教宗充軍法國亞味農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大分裂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1378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：三個教宗同時出現</a:t>
            </a:r>
            <a:r>
              <a:rPr lang="en-US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比薩、羅馬、亞味農</a:t>
            </a:r>
            <a:r>
              <a:rPr lang="en-US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1318-1641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：文藝復興時代。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1431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聖女貞德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被焚致命。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1482-1500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：哥倫布發現新大陸。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1517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誓反教（基督教）出現</a:t>
            </a:r>
            <a:r>
              <a:rPr lang="zh-TW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（路德教派</a:t>
            </a:r>
            <a:r>
              <a:rPr lang="en-US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1517</a:t>
            </a:r>
            <a:r>
              <a:rPr lang="zh-TW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；賈爾文教派</a:t>
            </a:r>
            <a:r>
              <a:rPr lang="en-US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1536</a:t>
            </a:r>
            <a:r>
              <a:rPr lang="zh-TW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；英國國教，亨利第八</a:t>
            </a:r>
            <a:r>
              <a:rPr lang="en-US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1551</a:t>
            </a:r>
            <a:r>
              <a:rPr lang="zh-TW" altLang="zh-HK" sz="28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1540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耶穌會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（聖依納爵羅耀拉、聖方濟各沙勿略）。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1545-1563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：天主教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內部革新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脫利騰大公會議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（內容主要針對聖經、聖傳、原罪、複義、聖事、彌撒及其它教會改革）。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1564-1789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：莎士比亞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伽裡略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法國大革命。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1775-1814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耶穌會遭解散及復興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1846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：梵蒂岡第一屆大公會議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教宗不能錯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1848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：共產黨宣言。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1859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：慈幼會。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1863-1871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：美國廢奴隸制；美國獨立。</a:t>
            </a:r>
            <a:endParaRPr lang="en-US" altLang="zh-TW" sz="32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1914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：第一次世界大戰。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1939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：第二次世界大戰。</a:t>
            </a:r>
          </a:p>
        </p:txBody>
      </p:sp>
    </p:spTree>
    <p:extLst>
      <p:ext uri="{BB962C8B-B14F-4D97-AF65-F5344CB8AC3E}">
        <p14:creationId xmlns:p14="http://schemas.microsoft.com/office/powerpoint/2010/main" val="19077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953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1962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：梵二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（主要內容有教會、禮儀、聖經、非基督徒、教會與世界等）。</a:t>
            </a:r>
          </a:p>
          <a:p>
            <a:pPr marL="360000" indent="-457200" algn="just" hangingPunct="0">
              <a:lnSpc>
                <a:spcPts val="5800"/>
              </a:lnSpc>
            </a:pPr>
            <a:r>
              <a:rPr lang="zh-TW" altLang="zh-HK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二、中國教會</a:t>
            </a:r>
            <a:endParaRPr lang="zh-TW" altLang="zh-HK" sz="36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公元</a:t>
            </a: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636-845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：唐朝</a:t>
            </a: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景教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（很近似天主教的一派）傳入中國。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781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：立「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大秦景教流行中國碑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」於長安。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1245-1370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：宋、元朝，方濟各會士入中國；真福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孟高味諾主教。</a:t>
            </a:r>
            <a:endParaRPr lang="zh-TW" altLang="zh-HK" sz="3200" dirty="0" smtClean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1275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馬可波羅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入元上都。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1582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：明朝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利瑪竇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抵澳門。後來出現的中</a:t>
            </a:r>
            <a:r>
              <a:rPr lang="zh-TW" altLang="en-US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　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國士大夫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徐光啟</a:t>
            </a:r>
            <a:r>
              <a:rPr lang="zh-HK" altLang="en-US" sz="3200" dirty="0" smtClean="0">
                <a:effectLst/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楊廷筠</a:t>
            </a:r>
            <a:r>
              <a:rPr lang="zh-HK" altLang="en-US" sz="3200" dirty="0" smtClean="0">
                <a:effectLst/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李之藻</a:t>
            </a:r>
            <a:r>
              <a:rPr lang="zh-TW" altLang="en-US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並稱教會三柱。其它著名傳教士有羅明堅</a:t>
            </a:r>
            <a:r>
              <a:rPr lang="en-US" altLang="zh-HK" sz="3200" dirty="0" smtClean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湯若望</a:t>
            </a:r>
            <a:r>
              <a:rPr lang="zh-HK" altLang="en-US" sz="3200" dirty="0">
                <a:latin typeface="新細明體"/>
                <a:cs typeface="Arial" panose="020B0604020202020204" pitchFamily="34" charset="0"/>
              </a:rPr>
              <a:t>、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南懷仁</a:t>
            </a:r>
            <a:r>
              <a:rPr lang="zh-HK" altLang="en-US" sz="3200" dirty="0" smtClean="0">
                <a:latin typeface="新細明體"/>
                <a:cs typeface="Arial" panose="020B0604020202020204" pitchFamily="34" charset="0"/>
              </a:rPr>
              <a:t> 、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利類思等。</a:t>
            </a:r>
          </a:p>
        </p:txBody>
      </p:sp>
    </p:spTree>
    <p:extLst>
      <p:ext uri="{BB962C8B-B14F-4D97-AF65-F5344CB8AC3E}">
        <p14:creationId xmlns:p14="http://schemas.microsoft.com/office/powerpoint/2010/main" val="27635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1631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：道明會、方濟會會士相繼來華，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向下層人士傳教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，與耶穌會向上層人士入手不同。</a:t>
            </a:r>
          </a:p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1654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羅文藻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晉鐸，成為第一位中國人神父，後更成為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第一位國籍主教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1664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：楊光先誣告湯若望，掀起教難。</a:t>
            </a:r>
          </a:p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1692</a:t>
            </a:r>
            <a:r>
              <a:rPr lang="zh-TW" altLang="zh-HK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：康熙帝准自由傳教</a:t>
            </a:r>
            <a:r>
              <a:rPr lang="zh-TW" altLang="zh-HK" sz="3200" dirty="0" smtClean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lvl="3" indent="-576000" algn="just" hangingPunct="0">
              <a:lnSpc>
                <a:spcPts val="4000"/>
              </a:lnSpc>
            </a:pPr>
            <a:r>
              <a:rPr lang="en-US" altLang="zh-HK" sz="3200" dirty="0">
                <a:latin typeface="Arial"/>
                <a:ea typeface="華康粗黑體"/>
              </a:rPr>
              <a:t>1693-1721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：顏璫主教首次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  <a:cs typeface="Arial"/>
              </a:rPr>
              <a:t>禁用「天」、「上帝」兩名詞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。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  <a:cs typeface="Arial"/>
              </a:rPr>
              <a:t>禮儀之爭開始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。耶穌會容許尊孔祭祖，康熙亦認為此乃禮俗，與宗教無關。但羅馬反對耶穌會用「適應」方式傳教</a:t>
            </a:r>
            <a:r>
              <a:rPr lang="zh-TW" altLang="zh-HK" sz="3200" dirty="0" smtClean="0">
                <a:latin typeface="Arial"/>
                <a:ea typeface="華康粗黑體"/>
                <a:cs typeface="Arial"/>
              </a:rPr>
              <a:t>。</a:t>
            </a:r>
            <a:endParaRPr lang="en-US" altLang="zh-TW" sz="3200" dirty="0" smtClean="0">
              <a:latin typeface="Arial"/>
              <a:ea typeface="華康粗黑體"/>
              <a:cs typeface="Arial"/>
            </a:endParaRPr>
          </a:p>
          <a:p>
            <a:pPr marL="468000" lvl="3" indent="-576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1707</a:t>
            </a:r>
            <a:r>
              <a:rPr lang="zh-TW" altLang="zh-HK" sz="3200" dirty="0">
                <a:latin typeface="Arial"/>
                <a:ea typeface="華康粗黑體"/>
              </a:rPr>
              <a:t>：多羅頒佈教宗禁止祀孔祭祖令，康熙下令逐多羅。</a:t>
            </a:r>
          </a:p>
          <a:p>
            <a:pPr marL="468000" lvl="3" indent="-576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1720</a:t>
            </a:r>
            <a:r>
              <a:rPr lang="zh-TW" altLang="zh-HK" sz="3200" dirty="0">
                <a:latin typeface="Arial"/>
                <a:ea typeface="華康粗黑體"/>
              </a:rPr>
              <a:t>：羅馬全面禁止敬祖等</a:t>
            </a:r>
            <a:r>
              <a:rPr lang="zh-TW" altLang="zh-HK" sz="2800" dirty="0">
                <a:latin typeface="Arial"/>
                <a:ea typeface="華康粗黑體"/>
              </a:rPr>
              <a:t>，</a:t>
            </a:r>
            <a:r>
              <a:rPr lang="zh-TW" altLang="zh-HK" sz="3200" dirty="0">
                <a:latin typeface="Arial"/>
                <a:ea typeface="華康粗黑體"/>
              </a:rPr>
              <a:t>康熙即</a:t>
            </a:r>
            <a:r>
              <a:rPr lang="zh-TW" altLang="zh-HK" sz="3200" dirty="0" smtClean="0">
                <a:latin typeface="Arial"/>
                <a:ea typeface="華康粗黑體"/>
              </a:rPr>
              <a:t>朱批「</a:t>
            </a:r>
            <a:r>
              <a:rPr lang="zh-TW" altLang="zh-HK" sz="3200" dirty="0">
                <a:latin typeface="Arial"/>
                <a:ea typeface="華康粗黑體"/>
              </a:rPr>
              <a:t>以</a:t>
            </a:r>
          </a:p>
        </p:txBody>
      </p:sp>
    </p:spTree>
    <p:extLst>
      <p:ext uri="{BB962C8B-B14F-4D97-AF65-F5344CB8AC3E}">
        <p14:creationId xmlns:p14="http://schemas.microsoft.com/office/powerpoint/2010/main" val="1473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1314</Words>
  <Application>Microsoft Office PowerPoint</Application>
  <PresentationFormat>如螢幕大小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全真新細明</vt:lpstr>
      <vt:lpstr>華康粗黑體</vt:lpstr>
      <vt:lpstr>華康黑體(P)-GB5</vt:lpstr>
      <vt:lpstr>華康黑體-GB5</vt:lpstr>
      <vt:lpstr>華康儷中黑</vt:lpstr>
      <vt:lpstr>新細明體</vt:lpstr>
      <vt:lpstr>Arial</vt:lpstr>
      <vt:lpstr>Calibri</vt:lpstr>
      <vt:lpstr>Times New Roman</vt:lpstr>
      <vt:lpstr>Office 佈景主題</vt:lpstr>
      <vt:lpstr>預設簡報設計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Jeanne</dc:creator>
  <cp:lastModifiedBy>Jin Yao Xu</cp:lastModifiedBy>
  <cp:revision>29</cp:revision>
  <cp:lastPrinted>2018-01-31T13:51:03Z</cp:lastPrinted>
  <dcterms:created xsi:type="dcterms:W3CDTF">2018-01-31T07:36:08Z</dcterms:created>
  <dcterms:modified xsi:type="dcterms:W3CDTF">2019-05-18T15:10:35Z</dcterms:modified>
</cp:coreProperties>
</file>