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85" r:id="rId4"/>
    <p:sldId id="304" r:id="rId5"/>
    <p:sldId id="307" r:id="rId6"/>
    <p:sldId id="305" r:id="rId7"/>
    <p:sldId id="306" r:id="rId8"/>
    <p:sldId id="309" r:id="rId9"/>
    <p:sldId id="293" r:id="rId10"/>
    <p:sldId id="295" r:id="rId11"/>
    <p:sldId id="296" r:id="rId12"/>
    <p:sldId id="297" r:id="rId13"/>
    <p:sldId id="308" r:id="rId14"/>
    <p:sldId id="298" r:id="rId15"/>
    <p:sldId id="299" r:id="rId16"/>
    <p:sldId id="301" r:id="rId17"/>
    <p:sldId id="300" r:id="rId18"/>
    <p:sldId id="302" r:id="rId19"/>
    <p:sldId id="303" r:id="rId20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00CC"/>
    <a:srgbClr val="FF0000"/>
    <a:srgbClr val="00FF00"/>
    <a:srgbClr val="990033"/>
    <a:srgbClr val="003366"/>
    <a:srgbClr val="660033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25" autoAdjust="0"/>
    <p:restoredTop sz="94660"/>
  </p:normalViewPr>
  <p:slideViewPr>
    <p:cSldViewPr>
      <p:cViewPr varScale="1">
        <p:scale>
          <a:sx n="78" d="100"/>
          <a:sy n="78" d="100"/>
        </p:scale>
        <p:origin x="941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DD36605-93A9-4E29-8B48-19C12B1DD4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35F2CBD-5BE0-4789-9850-E1266A23BA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9F7823D-79D5-4998-9AE0-F2CB0CB045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74324-261B-4C9D-9AE2-FEFE91F44AB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63735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37116BB-7493-46C2-A74C-1B18463891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809F641-378B-4F4B-B515-96BDF1B2C4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37F72A8-3117-469F-ADB9-12B0AACD1F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10117-0B9A-4007-A64D-8CD88B327A9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33428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2E14D94-55F4-4996-822C-E86A61F7D4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0370B5D-6ABD-4635-9FDD-FEC752F259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012A1F4-E4F7-4B60-9526-EDFEECC0EF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B95E6-466A-43E5-8C1E-6CF316D5DC9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46821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E085524-CABE-4421-B2A8-95B0D97077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D683AAD-EA6B-441F-9890-25681E1DE1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C3B3DF2-CA2B-4808-BEA1-4D52DD726F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33BC1-0C87-4DFD-9AE0-A1662281162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25179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11E6ED8-2F99-4468-BA6F-8F69278257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CD8C77B-0492-4F70-99BC-2E9A74B900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10110E0-7827-4A5B-A741-62D7676F51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01C65-4ADF-4281-9D57-93FAE9A2783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77978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88CBC5F-BD0F-410A-B8F8-D91E43F259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C6A842B-CAC8-44AA-8AC3-BE8AC95D72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017457B-2DC8-452D-92A8-62F696D185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082F5-09C5-4642-B470-3F60B781FEE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242752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920FAA-E42E-4E09-A584-819A6AF52C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91F7E7-C0AA-4EB4-8BDB-409B4E6511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22A8A5-C07F-4808-B42E-ABCFB350CE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9F312-4047-4019-9534-B47AEFFADF9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788656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EFBF188-60FF-47DA-A966-94D1C593C2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FD5A5A1-DCE7-4097-B462-41D25B3E29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973A98A-19B6-4EC4-9D6A-45A7FECAE4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97FD7-59FC-4384-BBF9-BDBE15FCF79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297710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3B4C555-6D5A-4B0E-9098-EE7801DDCE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80977A8-584B-4B45-AD88-0FBA487AAB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96BEEE3-A908-42B1-9DF2-DE33BDF7D1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868A6-30E8-4F81-9EC1-B331BD87DA6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809975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9258D63-D0FA-4F13-A0DF-E127C97210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3EF4B26-E441-494A-9E2C-D30B15B320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A405D70-03B5-492E-870B-0C10BCE251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04C6A-29BE-4D9C-8D0E-A1BBFB26B1F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27023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051F75-EEE3-4C1C-8448-EF2EE5E3E4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9DA02E-6DB1-4526-9FEC-4FC736C5E1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4C67E0-7CE7-4CAC-92F9-F9FB6B5EF2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D70A0-332E-4219-8919-6E9F7FE2BD7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55430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7AF1DC1-33DD-4287-901E-F5ADC6AA5A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82BC192-1DFD-42B1-B81D-26DF14ED39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8966325-F3BE-4078-943B-92F0FEC210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22EE2-C65C-42E3-A9C7-E670124215D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303814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246F32-F9AF-4BE2-AC6E-BD8EA8F5EF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D9F409-16DA-4DD4-907F-58DF380FC4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E5B23B-E986-4AB2-9BE2-0F756C0A3F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911FC-EF40-4095-85E4-46A4A13F160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470564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8C96D53-C47C-45D7-86D7-D3C9884CBC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C653BF7-D702-4741-81EC-4D214BCF74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55169FF-C91B-412C-8A88-F52555CD65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B6B5E-8FBD-4BD2-8D1A-CEEFEB5CFC9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291662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7479A6E-A10D-423E-9266-8D195E3846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35AFC21-1DFF-45CA-B843-9E999B4D4E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C8C56A3-AF95-4779-BCB0-ED37EAA60C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697DF-FC09-47A4-BE23-9F03FD7DCFC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073238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293E25-CFA7-4442-BB84-DCD908A4E1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45ECED2-8657-4FA9-AF76-9F3A5BC771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22690F7-94B3-49E1-A0AC-6B1A400E8C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B8FB5-47A7-4C25-8264-130C54FDBC4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195864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91EB61B-F01D-48C2-B01A-459C68D894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D7B2955-23A6-49A1-AC8F-83CDD03F36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962853-3602-4EC8-9D38-B25BD6870A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A5FE4-59BC-45C7-B33C-DFFC5501FE0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963217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F8B0881-8552-48B0-A0BF-0277C090E9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D501997-E567-407D-A697-DA7FB3D51B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58EA3C5-40F9-414D-B6AF-2DCF15892B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17E14-ECE7-4C06-9C18-3C0830C9707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92202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AB9621-DF33-4EAD-BBFE-93A554C301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1018AD-1FB3-4373-B664-3C12A03DD6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A4B964-39DC-430B-B401-A6E8E922A3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5C85C-DBB7-46C3-8D03-78DD60F2304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495033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C559737-D3E1-4959-995E-B1F5EB7E9E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4584BA0-C8B3-464A-9A9B-EF9E0F5B2B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C1346CF-49D5-46B5-BDE3-56D972BE3C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B14E1-DB80-4B47-865D-97805975818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77735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205C7F0-508C-49C4-9A4D-19CC06D90B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D4DF062-2963-4DF9-A905-BAFADA5765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974CD79-3008-4212-95AD-BCBBD34D08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2D346-669E-439F-B66D-5070C7AA784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641285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BED2FFF-1088-4B5A-940D-2E77846252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CAA4901-1F15-4B2E-A09C-A276137732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42C8CEA-22D6-4BBB-83D4-9EED4247FF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9D347-817F-4740-BAD0-EE05CA6D755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65756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5D8D440-5453-491A-9A3E-4AA5948410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B0B8485-1FB4-4DBA-AC55-BE2C31379E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4BADEAA-3A11-453D-8959-5C6CFC9B27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24FD86-2842-4571-90D5-D727B408B33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891301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608F22-1604-4BA0-8995-E669F1180C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4D3D75-85A5-499C-AD20-57E291CBBE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02BFF7-F959-4568-8CCE-87225872BE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7AC9B-4767-433A-A1F5-3B0945A9AEA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089136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14ED0C-612D-41EB-84CD-A6047DD0CC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2B4F5B-3121-46EE-BC50-C66B248B09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B7091C-F49C-4AD9-B005-7499F74894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15438-BBF6-427D-BC69-3C1904F1E79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212261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EF2DEBE-F9A4-49DA-9D15-1D3D597312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C90A60A-A14B-4175-B67D-348582C9F6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51E0D9A-2A5F-4670-BF41-51C471426D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0DAA2-A583-421F-A99E-E1959FE1B28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750592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8D1C6D5-4E00-44AE-8EF0-3226D17973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2996088-D031-4ED4-B657-515D7EB237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FDA5513-9E5A-4D3F-B253-D02A38805E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392FD-FD5A-4CD2-855F-682C0EB555A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19774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EB9EF2-6F88-4C83-8D9E-8FEE1FC9EA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3D03F5-D0B0-4ED5-BC8C-63459628F5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C6BFA4-CFDA-41A1-8473-3FF4B6007C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9EC7E-F3E9-416B-A4D4-09115FA4C4B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66626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BE6559F-DBEA-4247-82AF-B7658B607C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90F3B32-8B3A-4085-8CCA-1A57FFB919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6D144A9-7DD3-46E9-9907-D99C161D09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1EC046-D029-4EE6-AC1D-93E8F631A46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6912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E1C87A6-7E5F-464D-8773-375ABEAF73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AC93851-1207-4E15-B7A0-EECD83F9CB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7C8295F-6F0F-45D0-8FD3-DDE115958A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8E57D-48E1-4445-BC94-C932E4AEED1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20717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C47659B-1589-4606-8014-E4E06A8F36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ED5137C-1C03-4F7C-A9BE-F6C53B7871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F1104D6-6D65-4C6F-8B9A-FA7F037D43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D914F-FF8E-4A73-96A8-3E09A2632EC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74964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5E06BA-4A4B-4008-974F-5B625841A5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459C25-E98C-4DD0-9C61-ACAAABFF94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6A159E-70C8-496A-A4ED-88404E9354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8A05F-DE3F-4632-AB95-DCF661C21F3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71315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3609CF-1E37-4845-BA32-DBD609EE09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81A352-F4C1-4D5D-AB6E-71C70A4CED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E57E66-BAD8-4B61-81B8-4DBD99DD40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0CBAA-165A-44A5-9573-BA2AAB0B36F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06518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067B587-1BF2-4B38-AC19-7588CDD434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98FCB8A-239C-46E7-84B5-2E5C3A4ECE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712B6B8-11D6-4605-BB66-8B01ECFCD37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6587F0E-5C81-41DC-8C6C-3830D4B0F5D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09D240E-2A8E-4B5F-B889-8DF52046775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84B6D689-FA6C-4BA2-B238-9143B1A11F8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A00D1BA1-7804-40E6-BBDB-A79AFB358A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5731A6A3-CE8E-43B2-B716-1DF46D4B4C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27E90D1-AD49-4F30-9DAA-9E61C91B120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2F0CC24-F8A4-4A8E-9AEF-AAACB23C96D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EE01C4E-CD98-4AEA-A7D5-2CBA503019F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6399125-FE42-4721-9694-BE4FD23CA43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2F70448A-D2DB-465E-B3F1-C161484124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FD2845A6-3792-4E80-ABF4-BB3F878163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721EF20-38E1-41FF-8C95-F814CF25061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B540E13-602D-4327-AB7D-BDCEA245740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C09036C-70C5-4F82-BEAB-3B5ED47D306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7133998-8292-450E-B4DD-9C87A0655D8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副標題 2">
            <a:extLst>
              <a:ext uri="{FF2B5EF4-FFF2-40B4-BE49-F238E27FC236}">
                <a16:creationId xmlns:a16="http://schemas.microsoft.com/office/drawing/2014/main" id="{5E0583F6-8A61-47FD-BEF4-BF02444F614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extLst/>
        </p:spPr>
        <p:txBody>
          <a:bodyPr/>
          <a:lstStyle/>
          <a:p>
            <a:pPr eaLnBrk="1">
              <a:lnSpc>
                <a:spcPts val="5500"/>
              </a:lnSpc>
              <a:spcBef>
                <a:spcPct val="0"/>
              </a:spcBef>
              <a:defRPr/>
            </a:pP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 </a:t>
            </a:r>
            <a:r>
              <a:rPr lang="en-US" altLang="zh-TW" sz="3600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48.</a:t>
            </a:r>
            <a:r>
              <a:rPr lang="zh-TW" altLang="en-US" sz="3600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一個基督徒的生活</a:t>
            </a:r>
          </a:p>
          <a:p>
            <a:pPr algn="l">
              <a:lnSpc>
                <a:spcPts val="5500"/>
              </a:lnSpc>
              <a:spcBef>
                <a:spcPct val="0"/>
              </a:spcBef>
              <a:defRPr/>
            </a:pPr>
            <a:r>
              <a:rPr lang="zh-TW" altLang="en-US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一、基本守則</a:t>
            </a:r>
          </a:p>
          <a:p>
            <a:pPr algn="l">
              <a:lnSpc>
                <a:spcPts val="5100"/>
              </a:lnSpc>
              <a:spcBef>
                <a:spcPct val="0"/>
              </a:spcBef>
              <a:defRPr/>
            </a:pP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  領洗是一剎那間的事</a:t>
            </a:r>
            <a:r>
              <a:rPr lang="en-US" altLang="zh-TW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,</a:t>
            </a: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做基督徒卻是一輩子的事</a:t>
            </a:r>
            <a:r>
              <a:rPr lang="en-US" altLang="zh-TW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.</a:t>
            </a:r>
          </a:p>
          <a:p>
            <a:pPr algn="l">
              <a:lnSpc>
                <a:spcPts val="5100"/>
              </a:lnSpc>
              <a:spcBef>
                <a:spcPct val="0"/>
              </a:spcBef>
              <a:defRPr/>
            </a:pP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  基督徒因聖洗而重生，必須</a:t>
            </a:r>
            <a:r>
              <a:rPr lang="zh-TW" altLang="en-US" dirty="0">
                <a:solidFill>
                  <a:srgbClr val="9900CC"/>
                </a:solidFill>
                <a:highlight>
                  <a:srgbClr val="FFFF00"/>
                </a:highlight>
                <a:latin typeface="華康粗黑體" panose="020B0709000000000000" pitchFamily="49" charset="-120"/>
                <a:ea typeface="華康粗黑體" panose="020B0709000000000000" pitchFamily="49" charset="-120"/>
              </a:rPr>
              <a:t>思想</a:t>
            </a:r>
            <a:r>
              <a:rPr lang="zh-TW" altLang="en-US" dirty="0">
                <a:solidFill>
                  <a:srgbClr val="9900CC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像基督、</a:t>
            </a:r>
            <a:r>
              <a:rPr lang="zh-TW" altLang="en-US" dirty="0">
                <a:solidFill>
                  <a:srgbClr val="9900CC"/>
                </a:solidFill>
                <a:highlight>
                  <a:srgbClr val="FFFF00"/>
                </a:highlight>
                <a:latin typeface="華康粗黑體" panose="020B0709000000000000" pitchFamily="49" charset="-120"/>
                <a:ea typeface="華康粗黑體" panose="020B0709000000000000" pitchFamily="49" charset="-120"/>
              </a:rPr>
              <a:t>生活</a:t>
            </a:r>
            <a:r>
              <a:rPr lang="zh-TW" altLang="en-US" dirty="0">
                <a:solidFill>
                  <a:srgbClr val="9900CC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像基督，並以福音的精神作生活的</a:t>
            </a:r>
            <a:r>
              <a:rPr lang="zh-TW" altLang="en-US" dirty="0">
                <a:solidFill>
                  <a:srgbClr val="9900CC"/>
                </a:solidFill>
                <a:highlight>
                  <a:srgbClr val="FFFF00"/>
                </a:highlight>
                <a:latin typeface="華康粗黑體" panose="020B0709000000000000" pitchFamily="49" charset="-120"/>
                <a:ea typeface="華康粗黑體" panose="020B0709000000000000" pitchFamily="49" charset="-120"/>
              </a:rPr>
              <a:t>準則</a:t>
            </a: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。</a:t>
            </a:r>
          </a:p>
          <a:p>
            <a:pPr algn="l" eaLnBrk="1">
              <a:lnSpc>
                <a:spcPts val="4000"/>
              </a:lnSpc>
              <a:spcBef>
                <a:spcPct val="0"/>
              </a:spcBef>
              <a:defRPr/>
            </a:pPr>
            <a:br>
              <a:rPr lang="en-US" altLang="zh-TW" dirty="0">
                <a:latin typeface="華康粗黑體" panose="020B0709000000000000" pitchFamily="49" charset="-120"/>
                <a:ea typeface="華康粗黑體" panose="020B0709000000000000" pitchFamily="49" charset="-120"/>
              </a:rPr>
            </a:br>
            <a:endParaRPr lang="zh-TW" altLang="en-US" dirty="0"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  <a:p>
            <a:pPr algn="l" eaLnBrk="1">
              <a:lnSpc>
                <a:spcPts val="4000"/>
              </a:lnSpc>
              <a:spcBef>
                <a:spcPct val="0"/>
              </a:spcBef>
              <a:defRPr/>
            </a:pPr>
            <a:r>
              <a:rPr lang="en-US" altLang="zh-TW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   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472D4DC1-9C8E-4863-9DF1-D3C19FE827F9}"/>
              </a:ext>
            </a:extLst>
          </p:cNvPr>
          <p:cNvGraphicFramePr>
            <a:graphicFrameLocks noGrp="1"/>
          </p:cNvGraphicFramePr>
          <p:nvPr/>
        </p:nvGraphicFramePr>
        <p:xfrm>
          <a:off x="285750" y="682625"/>
          <a:ext cx="8572500" cy="4041775"/>
        </p:xfrm>
        <a:graphic>
          <a:graphicData uri="http://schemas.openxmlformats.org/drawingml/2006/table">
            <a:tbl>
              <a:tblPr/>
              <a:tblGrid>
                <a:gridCol w="3500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72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417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0">
                        <a:lnSpc>
                          <a:spcPts val="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華康粗黑體" pitchFamily="49" charset="-120"/>
                          <a:cs typeface="Arial" pitchFamily="34" charset="0"/>
                        </a:rPr>
                        <a:t> 7.</a:t>
                      </a: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pitchFamily="34" charset="0"/>
                        </a:rPr>
                        <a:t>加入</a:t>
                      </a: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pitchFamily="34" charset="0"/>
                        </a:rPr>
                        <a:t>基基團</a:t>
                      </a: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pitchFamily="34" charset="0"/>
                        </a:rPr>
                        <a:t>，和</a:t>
                      </a:r>
                      <a:endParaRPr kumimoji="0" lang="en-US" altLang="zh-TW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粗黑體" pitchFamily="49" charset="-120"/>
                        <a:ea typeface="華康粗黑體" pitchFamily="49" charset="-120"/>
                        <a:cs typeface="Arial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0">
                        <a:lnSpc>
                          <a:spcPts val="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pitchFamily="34" charset="0"/>
                        </a:rPr>
                        <a:t>  </a:t>
                      </a: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pitchFamily="34" charset="0"/>
                        </a:rPr>
                        <a:t>其他兄弟姊妹一</a:t>
                      </a:r>
                      <a:endParaRPr kumimoji="0" lang="en-US" altLang="zh-TW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粗黑體" pitchFamily="49" charset="-120"/>
                        <a:ea typeface="華康粗黑體" pitchFamily="49" charset="-120"/>
                        <a:cs typeface="Arial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0">
                        <a:lnSpc>
                          <a:spcPts val="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pitchFamily="34" charset="0"/>
                        </a:rPr>
                        <a:t>  </a:t>
                      </a: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pitchFamily="34" charset="0"/>
                        </a:rPr>
                        <a:t>起發掘信仰的廣</a:t>
                      </a:r>
                      <a:endParaRPr kumimoji="0" lang="en-US" altLang="zh-TW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粗黑體" pitchFamily="49" charset="-120"/>
                        <a:ea typeface="華康粗黑體" pitchFamily="49" charset="-120"/>
                        <a:cs typeface="Arial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0">
                        <a:lnSpc>
                          <a:spcPts val="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pitchFamily="34" charset="0"/>
                        </a:rPr>
                        <a:t>  </a:t>
                      </a: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pitchFamily="34" charset="0"/>
                        </a:rPr>
                        <a:t>度和深度，使信</a:t>
                      </a:r>
                      <a:endParaRPr kumimoji="0" lang="en-US" altLang="zh-TW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粗黑體" pitchFamily="49" charset="-120"/>
                        <a:ea typeface="華康粗黑體" pitchFamily="49" charset="-120"/>
                        <a:cs typeface="Arial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0">
                        <a:lnSpc>
                          <a:spcPts val="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pitchFamily="34" charset="0"/>
                        </a:rPr>
                        <a:t>  </a:t>
                      </a: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pitchFamily="34" charset="0"/>
                        </a:rPr>
                        <a:t>仰和生活獲得有</a:t>
                      </a:r>
                      <a:endParaRPr kumimoji="0" lang="en-US" altLang="zh-TW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粗黑體" pitchFamily="49" charset="-120"/>
                        <a:ea typeface="華康粗黑體" pitchFamily="49" charset="-120"/>
                        <a:cs typeface="Arial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0">
                        <a:lnSpc>
                          <a:spcPts val="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pitchFamily="34" charset="0"/>
                        </a:rPr>
                        <a:t>  </a:t>
                      </a: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pitchFamily="34" charset="0"/>
                        </a:rPr>
                        <a:t>機的整合。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179388" marR="0" lvl="0" indent="0" algn="just" defTabSz="914400" rtl="0" eaLnBrk="1" fontAlgn="base" latinLnBrk="0" hangingPunct="0">
                        <a:lnSpc>
                          <a:spcPts val="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pitchFamily="34" charset="0"/>
                        </a:rPr>
                        <a:t>沒有人可以單獨成為基督徒。基基團或其他信仰團體可以延續我們的信仰心火，並使我們在聖經光照和互相啟發下，使信仰落實在日常的、具體的生活中。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C7C4FB12-8508-4A6B-B611-67B8C2B1455C}"/>
              </a:ext>
            </a:extLst>
          </p:cNvPr>
          <p:cNvGraphicFramePr>
            <a:graphicFrameLocks noGrp="1"/>
          </p:cNvGraphicFramePr>
          <p:nvPr/>
        </p:nvGraphicFramePr>
        <p:xfrm>
          <a:off x="285750" y="404813"/>
          <a:ext cx="8572500" cy="4041775"/>
        </p:xfrm>
        <a:graphic>
          <a:graphicData uri="http://schemas.openxmlformats.org/drawingml/2006/table">
            <a:tbl>
              <a:tblPr/>
              <a:tblGrid>
                <a:gridCol w="3500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72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417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0">
                        <a:lnSpc>
                          <a:spcPts val="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華康粗黑體" pitchFamily="49" charset="-120"/>
                          <a:cs typeface="Arial" pitchFamily="34" charset="0"/>
                        </a:rPr>
                        <a:t> 7.</a:t>
                      </a: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pitchFamily="34" charset="0"/>
                        </a:rPr>
                        <a:t>加入</a:t>
                      </a: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pitchFamily="34" charset="0"/>
                        </a:rPr>
                        <a:t>基基團</a:t>
                      </a: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pitchFamily="34" charset="0"/>
                        </a:rPr>
                        <a:t>，和</a:t>
                      </a:r>
                      <a:endParaRPr kumimoji="0" lang="en-US" altLang="zh-TW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粗黑體" pitchFamily="49" charset="-120"/>
                        <a:ea typeface="華康粗黑體" pitchFamily="49" charset="-120"/>
                        <a:cs typeface="Arial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0">
                        <a:lnSpc>
                          <a:spcPts val="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pitchFamily="34" charset="0"/>
                        </a:rPr>
                        <a:t>  </a:t>
                      </a: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pitchFamily="34" charset="0"/>
                        </a:rPr>
                        <a:t>其他兄弟姊妹一</a:t>
                      </a:r>
                      <a:endParaRPr kumimoji="0" lang="en-US" altLang="zh-TW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粗黑體" pitchFamily="49" charset="-120"/>
                        <a:ea typeface="華康粗黑體" pitchFamily="49" charset="-120"/>
                        <a:cs typeface="Arial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0">
                        <a:lnSpc>
                          <a:spcPts val="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pitchFamily="34" charset="0"/>
                        </a:rPr>
                        <a:t>  </a:t>
                      </a: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pitchFamily="34" charset="0"/>
                        </a:rPr>
                        <a:t>起發掘信仰的廣</a:t>
                      </a:r>
                      <a:endParaRPr kumimoji="0" lang="en-US" altLang="zh-TW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粗黑體" pitchFamily="49" charset="-120"/>
                        <a:ea typeface="華康粗黑體" pitchFamily="49" charset="-120"/>
                        <a:cs typeface="Arial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0">
                        <a:lnSpc>
                          <a:spcPts val="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pitchFamily="34" charset="0"/>
                        </a:rPr>
                        <a:t>  </a:t>
                      </a: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pitchFamily="34" charset="0"/>
                        </a:rPr>
                        <a:t>度和深度，使信</a:t>
                      </a:r>
                      <a:endParaRPr kumimoji="0" lang="en-US" altLang="zh-TW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粗黑體" pitchFamily="49" charset="-120"/>
                        <a:ea typeface="華康粗黑體" pitchFamily="49" charset="-120"/>
                        <a:cs typeface="Arial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0">
                        <a:lnSpc>
                          <a:spcPts val="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pitchFamily="34" charset="0"/>
                        </a:rPr>
                        <a:t>  </a:t>
                      </a: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pitchFamily="34" charset="0"/>
                        </a:rPr>
                        <a:t>仰和生活獲得有</a:t>
                      </a:r>
                      <a:endParaRPr kumimoji="0" lang="en-US" altLang="zh-TW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粗黑體" pitchFamily="49" charset="-120"/>
                        <a:ea typeface="華康粗黑體" pitchFamily="49" charset="-120"/>
                        <a:cs typeface="Arial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0">
                        <a:lnSpc>
                          <a:spcPts val="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pitchFamily="34" charset="0"/>
                        </a:rPr>
                        <a:t>  </a:t>
                      </a: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pitchFamily="34" charset="0"/>
                        </a:rPr>
                        <a:t>機的整合。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179388" marR="0" lvl="0" indent="0" algn="just" defTabSz="914400" rtl="0" eaLnBrk="1" fontAlgn="base" latinLnBrk="0" hangingPunct="0">
                        <a:lnSpc>
                          <a:spcPts val="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pitchFamily="34" charset="0"/>
                        </a:rPr>
                        <a:t>沒有人可以單獨成為基督徒。基基團或其他信仰團體可以延續我們的信仰心火，並使我們在聖經光照和互相啟發下，使信仰落實在日常的、具體的生活中。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347" name="文字方塊 5">
            <a:extLst>
              <a:ext uri="{FF2B5EF4-FFF2-40B4-BE49-F238E27FC236}">
                <a16:creationId xmlns:a16="http://schemas.microsoft.com/office/drawing/2014/main" id="{BBA77659-5EAD-4C64-ACBD-3D7638AEDD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608" y="4652963"/>
            <a:ext cx="7344816" cy="5842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3200" dirty="0">
                <a:solidFill>
                  <a:srgbClr val="0000FF"/>
                </a:solidFill>
                <a:highlight>
                  <a:srgbClr val="FFFF00"/>
                </a:highlight>
              </a:rPr>
              <a:t>上表為什麼把「</a:t>
            </a:r>
            <a:r>
              <a:rPr lang="zh-TW" altLang="en-US" sz="3200" b="1" dirty="0">
                <a:solidFill>
                  <a:srgbClr val="0000FF"/>
                </a:solidFill>
                <a:highlight>
                  <a:srgbClr val="FFFF00"/>
                </a:highlight>
              </a:rPr>
              <a:t>忠於工作</a:t>
            </a:r>
            <a:r>
              <a:rPr lang="zh-TW" altLang="en-US" sz="3200" dirty="0">
                <a:solidFill>
                  <a:srgbClr val="0000FF"/>
                </a:solidFill>
                <a:highlight>
                  <a:srgbClr val="FFFF00"/>
                </a:highlight>
              </a:rPr>
              <a:t>」放在第一位</a:t>
            </a:r>
            <a:r>
              <a:rPr lang="en-US" altLang="zh-TW" sz="3200" dirty="0">
                <a:solidFill>
                  <a:srgbClr val="0000FF"/>
                </a:solidFill>
                <a:highlight>
                  <a:srgbClr val="FFFF00"/>
                </a:highlight>
              </a:rPr>
              <a:t>?</a:t>
            </a:r>
            <a:endParaRPr lang="zh-TW" altLang="en-US" sz="3200" dirty="0">
              <a:solidFill>
                <a:srgbClr val="0000FF"/>
              </a:solidFill>
              <a:highlight>
                <a:srgbClr val="FFFF00"/>
              </a:highlight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BA748FB1-06F8-4134-A58F-0D929F1A4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688" y="5448300"/>
            <a:ext cx="8572500" cy="10160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800"/>
              <a:t>你能否由輔仁大學給徐神父的演講題目看出一些玄機</a:t>
            </a:r>
            <a:r>
              <a:rPr lang="en-US" altLang="zh-TW" sz="2800"/>
              <a:t>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>
                <a:solidFill>
                  <a:srgbClr val="FF00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人</a:t>
            </a:r>
            <a:r>
              <a:rPr lang="zh-TW" altLang="en-US">
                <a:latin typeface="華康儷中黑" panose="020B0509000000000000" pitchFamily="49" charset="-120"/>
                <a:ea typeface="華康儷中黑" panose="020B0509000000000000" pitchFamily="49" charset="-120"/>
              </a:rPr>
              <a:t>的成熟</a:t>
            </a:r>
            <a:r>
              <a:rPr lang="en-US" altLang="zh-TW">
                <a:latin typeface="華康儷中黑" panose="020B0509000000000000" pitchFamily="49" charset="-120"/>
                <a:ea typeface="華康儷中黑" panose="020B0509000000000000" pitchFamily="49" charset="-120"/>
              </a:rPr>
              <a:t>,</a:t>
            </a:r>
            <a:r>
              <a:rPr lang="zh-TW" altLang="en-US">
                <a:solidFill>
                  <a:srgbClr val="FF00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道德</a:t>
            </a:r>
            <a:r>
              <a:rPr lang="zh-TW" altLang="en-US">
                <a:latin typeface="華康儷中黑" panose="020B0509000000000000" pitchFamily="49" charset="-120"/>
                <a:ea typeface="華康儷中黑" panose="020B0509000000000000" pitchFamily="49" charset="-120"/>
              </a:rPr>
              <a:t>的成熟</a:t>
            </a:r>
            <a:r>
              <a:rPr lang="en-US" altLang="zh-TW">
                <a:latin typeface="華康儷中黑" panose="020B0509000000000000" pitchFamily="49" charset="-120"/>
                <a:ea typeface="華康儷中黑" panose="020B0509000000000000" pitchFamily="49" charset="-120"/>
              </a:rPr>
              <a:t>,</a:t>
            </a:r>
            <a:r>
              <a:rPr lang="zh-TW" altLang="en-US">
                <a:solidFill>
                  <a:srgbClr val="FF00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信仰</a:t>
            </a:r>
            <a:r>
              <a:rPr lang="zh-TW" altLang="en-US">
                <a:latin typeface="華康儷中黑" panose="020B0509000000000000" pitchFamily="49" charset="-120"/>
                <a:ea typeface="華康儷中黑" panose="020B0509000000000000" pitchFamily="49" charset="-120"/>
              </a:rPr>
              <a:t>的成熟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副標題 2">
            <a:extLst>
              <a:ext uri="{FF2B5EF4-FFF2-40B4-BE49-F238E27FC236}">
                <a16:creationId xmlns:a16="http://schemas.microsoft.com/office/drawing/2014/main" id="{70169AC7-92BD-4F1E-AEE3-14AF33FD2BE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 eaLnBrk="1">
              <a:lnSpc>
                <a:spcPts val="5500"/>
              </a:lnSpc>
              <a:spcBef>
                <a:spcPct val="0"/>
              </a:spcBef>
            </a:pPr>
            <a:r>
              <a:rPr lang="zh-TW" altLang="en-US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二、其他你該注意的</a:t>
            </a:r>
          </a:p>
          <a:p>
            <a:pPr algn="just" eaLnBrk="1">
              <a:lnSpc>
                <a:spcPts val="4000"/>
              </a:lnSpc>
              <a:spcBef>
                <a:spcPct val="0"/>
              </a:spcBef>
            </a:pPr>
            <a:r>
              <a:rPr lang="en-US" altLang="zh-TW">
                <a:solidFill>
                  <a:srgbClr val="0000FF"/>
                </a:solidFill>
                <a:ea typeface="華康粗黑體" panose="020B0709000000000000" pitchFamily="49" charset="-120"/>
              </a:rPr>
              <a:t>1.</a:t>
            </a:r>
            <a:r>
              <a:rPr lang="zh-TW" altLang="en-US">
                <a:solidFill>
                  <a:srgbClr val="0000FF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以天主為中心</a:t>
            </a:r>
          </a:p>
          <a:p>
            <a:pPr algn="just" eaLnBrk="1">
              <a:lnSpc>
                <a:spcPts val="4000"/>
              </a:lnSpc>
              <a:spcBef>
                <a:spcPct val="0"/>
              </a:spcBef>
            </a:pPr>
            <a:r>
              <a:rPr lang="zh-TW" altLang="en-US">
                <a:latin typeface="華康粗黑體" panose="020B0709000000000000" pitchFamily="49" charset="-120"/>
                <a:ea typeface="華康粗黑體" panose="020B0709000000000000" pitchFamily="49" charset="-120"/>
              </a:rPr>
              <a:t>  深信天主是生命與幸福的泉源，是和平與正義的基礎，是人類及宇宙的來源和歸宿。有了他便有一切；沒有他，一切歸於虛無。基督徒的一生須按基督的形象，去塑造自己，並依天主的計劃，去改造人類社會。</a:t>
            </a:r>
            <a:r>
              <a:rPr lang="zh-TW" altLang="en-US">
                <a:solidFill>
                  <a:srgbClr val="9900CC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用天主的眼睛去看世界</a:t>
            </a:r>
            <a:r>
              <a:rPr lang="zh-TW" altLang="en-US">
                <a:latin typeface="華康粗黑體" panose="020B0709000000000000" pitchFamily="49" charset="-120"/>
                <a:ea typeface="華康粗黑體" panose="020B0709000000000000" pitchFamily="49" charset="-120"/>
              </a:rPr>
              <a:t>，用天主的心去愛世界。</a:t>
            </a:r>
          </a:p>
          <a:p>
            <a:pPr algn="just" eaLnBrk="1">
              <a:lnSpc>
                <a:spcPts val="4000"/>
              </a:lnSpc>
              <a:spcBef>
                <a:spcPct val="0"/>
              </a:spcBef>
            </a:pPr>
            <a:r>
              <a:rPr lang="en-US" altLang="zh-TW">
                <a:solidFill>
                  <a:srgbClr val="0000FF"/>
                </a:solidFill>
                <a:ea typeface="華康粗黑體" panose="020B0709000000000000" pitchFamily="49" charset="-120"/>
              </a:rPr>
              <a:t>2.</a:t>
            </a:r>
            <a:r>
              <a:rPr lang="zh-TW" altLang="en-US">
                <a:solidFill>
                  <a:srgbClr val="0000FF"/>
                </a:solidFill>
                <a:ea typeface="華康粗黑體" panose="020B0709000000000000" pitchFamily="49" charset="-120"/>
              </a:rPr>
              <a:t>服務的心態</a:t>
            </a:r>
          </a:p>
          <a:p>
            <a:pPr algn="just" eaLnBrk="1">
              <a:lnSpc>
                <a:spcPts val="4000"/>
              </a:lnSpc>
              <a:spcBef>
                <a:spcPct val="0"/>
              </a:spcBef>
            </a:pPr>
            <a:r>
              <a:rPr lang="zh-TW" altLang="en-US">
                <a:latin typeface="華康粗黑體" panose="020B0709000000000000" pitchFamily="49" charset="-120"/>
                <a:ea typeface="華康粗黑體" panose="020B0709000000000000" pitchFamily="49" charset="-120"/>
              </a:rPr>
              <a:t>  一切都是天主的恩賜</a:t>
            </a:r>
            <a:r>
              <a:rPr lang="en-US" altLang="zh-TW">
                <a:latin typeface="華康粗黑體" panose="020B0709000000000000" pitchFamily="49" charset="-120"/>
                <a:ea typeface="華康粗黑體" panose="020B0709000000000000" pitchFamily="49" charset="-120"/>
              </a:rPr>
              <a:t>,</a:t>
            </a:r>
            <a:r>
              <a:rPr lang="zh-TW" altLang="en-US">
                <a:latin typeface="華康粗黑體" panose="020B0709000000000000" pitchFamily="49" charset="-120"/>
                <a:ea typeface="華康粗黑體" panose="020B0709000000000000" pitchFamily="49" charset="-120"/>
              </a:rPr>
              <a:t>必須慷慨地為主</a:t>
            </a:r>
            <a:r>
              <a:rPr lang="en-US" altLang="zh-TW">
                <a:latin typeface="華康粗黑體" panose="020B0709000000000000" pitchFamily="49" charset="-120"/>
                <a:ea typeface="華康粗黑體" panose="020B0709000000000000" pitchFamily="49" charset="-120"/>
              </a:rPr>
              <a:t>,</a:t>
            </a:r>
            <a:r>
              <a:rPr lang="zh-TW" altLang="en-US">
                <a:latin typeface="華康粗黑體" panose="020B0709000000000000" pitchFamily="49" charset="-120"/>
                <a:ea typeface="華康粗黑體" panose="020B0709000000000000" pitchFamily="49" charset="-120"/>
              </a:rPr>
              <a:t>為人而交出。拿出自己珍貴的東西與人共享，不單是一種責任</a:t>
            </a:r>
            <a:r>
              <a:rPr lang="en-US" altLang="zh-TW">
                <a:latin typeface="華康粗黑體" panose="020B0709000000000000" pitchFamily="49" charset="-120"/>
                <a:ea typeface="華康粗黑體" panose="020B0709000000000000" pitchFamily="49" charset="-120"/>
              </a:rPr>
              <a:t>,</a:t>
            </a:r>
            <a:r>
              <a:rPr lang="zh-TW" altLang="en-US">
                <a:latin typeface="華康粗黑體" panose="020B0709000000000000" pitchFamily="49" charset="-120"/>
                <a:ea typeface="華康粗黑體" panose="020B0709000000000000" pitchFamily="49" charset="-120"/>
              </a:rPr>
              <a:t>也是一種</a:t>
            </a:r>
            <a:r>
              <a:rPr lang="zh-TW" altLang="en-US">
                <a:solidFill>
                  <a:srgbClr val="9900CC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權利與光榮</a:t>
            </a:r>
            <a:r>
              <a:rPr lang="en-US" altLang="zh-TW">
                <a:latin typeface="華康粗黑體" panose="020B0709000000000000" pitchFamily="49" charset="-120"/>
                <a:ea typeface="華康粗黑體" panose="020B0709000000000000" pitchFamily="49" charset="-120"/>
              </a:rPr>
              <a:t>,</a:t>
            </a:r>
            <a:r>
              <a:rPr lang="zh-TW" altLang="en-US">
                <a:latin typeface="華康粗黑體" panose="020B0709000000000000" pitchFamily="49" charset="-120"/>
                <a:ea typeface="華康粗黑體" panose="020B0709000000000000" pitchFamily="49" charset="-120"/>
              </a:rPr>
              <a:t>也是對天主</a:t>
            </a:r>
            <a:r>
              <a:rPr lang="zh-TW" altLang="en-US">
                <a:solidFill>
                  <a:srgbClr val="9900CC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感恩的表示</a:t>
            </a:r>
            <a:r>
              <a:rPr lang="zh-TW" altLang="en-US">
                <a:latin typeface="華康粗黑體" panose="020B0709000000000000" pitchFamily="49" charset="-120"/>
                <a:ea typeface="華康粗黑體" panose="020B0709000000000000" pitchFamily="49" charset="-120"/>
              </a:rPr>
              <a:t>。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副標題 2">
            <a:extLst>
              <a:ext uri="{FF2B5EF4-FFF2-40B4-BE49-F238E27FC236}">
                <a16:creationId xmlns:a16="http://schemas.microsoft.com/office/drawing/2014/main" id="{17092642-4A43-456F-81D2-09DC18B4B59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 eaLnBrk="1">
              <a:lnSpc>
                <a:spcPts val="4000"/>
              </a:lnSpc>
              <a:spcBef>
                <a:spcPct val="0"/>
              </a:spcBef>
            </a:pPr>
            <a:r>
              <a:rPr lang="en-US" altLang="zh-TW">
                <a:solidFill>
                  <a:srgbClr val="0000FF"/>
                </a:solidFill>
                <a:ea typeface="華康粗黑體" panose="020B0709000000000000" pitchFamily="49" charset="-120"/>
              </a:rPr>
              <a:t>3.</a:t>
            </a:r>
            <a:r>
              <a:rPr lang="zh-TW" altLang="en-US">
                <a:solidFill>
                  <a:srgbClr val="0000FF"/>
                </a:solidFill>
                <a:ea typeface="華康粗黑體" panose="020B0709000000000000" pitchFamily="49" charset="-120"/>
              </a:rPr>
              <a:t>愛國家、愛社會</a:t>
            </a:r>
          </a:p>
          <a:p>
            <a:pPr algn="just" eaLnBrk="1">
              <a:lnSpc>
                <a:spcPts val="4000"/>
              </a:lnSpc>
              <a:spcBef>
                <a:spcPct val="0"/>
              </a:spcBef>
            </a:pPr>
            <a:r>
              <a:rPr lang="zh-TW" altLang="en-US">
                <a:latin typeface="華康粗黑體" panose="020B0709000000000000" pitchFamily="49" charset="-120"/>
                <a:ea typeface="華康粗黑體" panose="020B0709000000000000" pitchFamily="49" charset="-120"/>
              </a:rPr>
              <a:t>  我們不是偶然地成為中國人，也不是無端地活在這個地方。大好的中國河山，是我們要播種福音的良田，美麗的家鄉，是我們所嚮往的天國雛型。</a:t>
            </a:r>
            <a:r>
              <a:rPr lang="zh-TW" altLang="en-US">
                <a:solidFill>
                  <a:srgbClr val="9900CC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天主進入和參與了世界的一切，我們也必須投身</a:t>
            </a:r>
            <a:r>
              <a:rPr lang="zh-TW" altLang="en-US">
                <a:latin typeface="華康粗黑體" panose="020B0709000000000000" pitchFamily="49" charset="-120"/>
                <a:ea typeface="華康粗黑體" panose="020B0709000000000000" pitchFamily="49" charset="-120"/>
              </a:rPr>
              <a:t>於我們所屬的國家和社會，繼續基督未完成的工程。</a:t>
            </a:r>
          </a:p>
          <a:p>
            <a:pPr algn="just" eaLnBrk="1">
              <a:lnSpc>
                <a:spcPts val="4000"/>
              </a:lnSpc>
              <a:spcBef>
                <a:spcPct val="0"/>
              </a:spcBef>
            </a:pPr>
            <a:r>
              <a:rPr lang="en-US" altLang="zh-TW">
                <a:solidFill>
                  <a:srgbClr val="0000FF"/>
                </a:solidFill>
                <a:ea typeface="華康粗黑體" panose="020B0709000000000000" pitchFamily="49" charset="-120"/>
              </a:rPr>
              <a:t>4.</a:t>
            </a:r>
            <a:r>
              <a:rPr lang="zh-TW" altLang="en-US">
                <a:solidFill>
                  <a:srgbClr val="0000FF"/>
                </a:solidFill>
                <a:ea typeface="華康粗黑體" panose="020B0709000000000000" pitchFamily="49" charset="-120"/>
              </a:rPr>
              <a:t>不斷慕道</a:t>
            </a:r>
          </a:p>
          <a:p>
            <a:pPr algn="dist" eaLnBrk="1">
              <a:lnSpc>
                <a:spcPts val="4000"/>
              </a:lnSpc>
              <a:spcBef>
                <a:spcPct val="0"/>
              </a:spcBef>
            </a:pPr>
            <a:r>
              <a:rPr lang="zh-TW" altLang="en-US">
                <a:latin typeface="華康粗黑體" panose="020B0709000000000000" pitchFamily="49" charset="-120"/>
                <a:ea typeface="華康粗黑體" panose="020B0709000000000000" pitchFamily="49" charset="-120"/>
              </a:rPr>
              <a:t>  信仰知識指導信仰生活，信仰生活印證信仰知識。人的年齡會增長，生活會改變，所以信仰也必須不斷反省、學習和嘗試去生活出來。具體來說，教友一生中應</a:t>
            </a:r>
            <a:r>
              <a:rPr lang="zh-TW" altLang="en-US">
                <a:solidFill>
                  <a:srgbClr val="9900CC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每隔一段時間就去參加一些講座、學習班、慕道班，或有關信仰方面的生活營等</a:t>
            </a:r>
            <a:r>
              <a:rPr lang="zh-TW" altLang="en-US">
                <a:latin typeface="華康粗黑體" panose="020B0709000000000000" pitchFamily="49" charset="-120"/>
                <a:ea typeface="華康粗黑體" panose="020B0709000000000000" pitchFamily="49" charset="-120"/>
              </a:rPr>
              <a:t>，使信仰能像一池清水，有出口的地方，也有活水的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副標題 2">
            <a:extLst>
              <a:ext uri="{FF2B5EF4-FFF2-40B4-BE49-F238E27FC236}">
                <a16:creationId xmlns:a16="http://schemas.microsoft.com/office/drawing/2014/main" id="{AB34FDE0-7919-4BCA-9191-C17ADFFF24A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 eaLnBrk="1">
              <a:lnSpc>
                <a:spcPts val="4000"/>
              </a:lnSpc>
              <a:spcBef>
                <a:spcPct val="0"/>
              </a:spcBef>
            </a:pPr>
            <a:r>
              <a:rPr lang="zh-TW" altLang="en-US">
                <a:ea typeface="華康粗黑體" panose="020B0709000000000000" pitchFamily="49" charset="-120"/>
              </a:rPr>
              <a:t>泉源。「</a:t>
            </a:r>
            <a:r>
              <a:rPr lang="zh-TW" altLang="en-US">
                <a:solidFill>
                  <a:srgbClr val="FF0000"/>
                </a:solidFill>
                <a:ea typeface="華康粗黑體" panose="020B0709000000000000" pitchFamily="49" charset="-120"/>
              </a:rPr>
              <a:t>由搖籃到墳墓</a:t>
            </a:r>
            <a:r>
              <a:rPr lang="zh-TW" altLang="en-US">
                <a:ea typeface="華康粗黑體" panose="020B0709000000000000" pitchFamily="49" charset="-120"/>
              </a:rPr>
              <a:t>」是我們慕道精神的座右銘。「</a:t>
            </a:r>
            <a:r>
              <a:rPr lang="zh-TW" altLang="en-US">
                <a:solidFill>
                  <a:srgbClr val="9900CC"/>
                </a:solidFill>
                <a:ea typeface="華康粗黑體" panose="020B0709000000000000" pitchFamily="49" charset="-120"/>
              </a:rPr>
              <a:t>問渠那得清如許？為有源頭活水來。</a:t>
            </a:r>
            <a:r>
              <a:rPr lang="zh-TW" altLang="en-US">
                <a:ea typeface="華康粗黑體" panose="020B0709000000000000" pitchFamily="49" charset="-120"/>
              </a:rPr>
              <a:t>」</a:t>
            </a:r>
          </a:p>
          <a:p>
            <a:pPr algn="just" eaLnBrk="1">
              <a:lnSpc>
                <a:spcPts val="4000"/>
              </a:lnSpc>
              <a:spcBef>
                <a:spcPct val="0"/>
              </a:spcBef>
            </a:pPr>
            <a:r>
              <a:rPr lang="en-US" altLang="zh-TW">
                <a:solidFill>
                  <a:srgbClr val="0000FF"/>
                </a:solidFill>
                <a:ea typeface="華康粗黑體" panose="020B0709000000000000" pitchFamily="49" charset="-120"/>
              </a:rPr>
              <a:t>5.</a:t>
            </a:r>
            <a:r>
              <a:rPr lang="zh-TW" altLang="en-US">
                <a:solidFill>
                  <a:srgbClr val="0000FF"/>
                </a:solidFill>
                <a:ea typeface="華康粗黑體" panose="020B0709000000000000" pitchFamily="49" charset="-120"/>
              </a:rPr>
              <a:t>自律</a:t>
            </a:r>
          </a:p>
          <a:p>
            <a:pPr algn="just" eaLnBrk="1">
              <a:lnSpc>
                <a:spcPts val="4000"/>
              </a:lnSpc>
              <a:spcBef>
                <a:spcPct val="0"/>
              </a:spcBef>
            </a:pPr>
            <a:r>
              <a:rPr lang="zh-TW" altLang="en-US">
                <a:ea typeface="華康粗黑體" panose="020B0709000000000000" pitchFamily="49" charset="-120"/>
              </a:rPr>
              <a:t>  </a:t>
            </a:r>
            <a:r>
              <a:rPr lang="zh-TW" altLang="en-US">
                <a:solidFill>
                  <a:srgbClr val="9900CC"/>
                </a:solidFill>
                <a:ea typeface="華康粗黑體" panose="020B0709000000000000" pitchFamily="49" charset="-120"/>
              </a:rPr>
              <a:t>每日</a:t>
            </a:r>
            <a:r>
              <a:rPr lang="zh-TW" altLang="en-US">
                <a:ea typeface="華康粗黑體" panose="020B0709000000000000" pitchFamily="49" charset="-120"/>
              </a:rPr>
              <a:t>規定讀經與祈禱的時間，</a:t>
            </a:r>
            <a:r>
              <a:rPr lang="zh-TW" altLang="en-US">
                <a:solidFill>
                  <a:srgbClr val="9900CC"/>
                </a:solidFill>
                <a:ea typeface="華康粗黑體" panose="020B0709000000000000" pitchFamily="49" charset="-120"/>
              </a:rPr>
              <a:t>每週</a:t>
            </a:r>
            <a:r>
              <a:rPr lang="zh-TW" altLang="en-US">
                <a:ea typeface="華康粗黑體" panose="020B0709000000000000" pitchFamily="49" charset="-120"/>
              </a:rPr>
              <a:t>貢獻特定的時間去服務，</a:t>
            </a:r>
            <a:r>
              <a:rPr lang="zh-TW" altLang="en-US">
                <a:solidFill>
                  <a:srgbClr val="9900CC"/>
                </a:solidFill>
                <a:ea typeface="華康粗黑體" panose="020B0709000000000000" pitchFamily="49" charset="-120"/>
              </a:rPr>
              <a:t>每隔一兩個月</a:t>
            </a:r>
            <a:r>
              <a:rPr lang="zh-TW" altLang="en-US">
                <a:ea typeface="華康粗黑體" panose="020B0709000000000000" pitchFamily="49" charset="-120"/>
              </a:rPr>
              <a:t>去告解，</a:t>
            </a:r>
            <a:r>
              <a:rPr lang="zh-TW" altLang="en-US">
                <a:solidFill>
                  <a:srgbClr val="9900CC"/>
                </a:solidFill>
                <a:ea typeface="華康粗黑體" panose="020B0709000000000000" pitchFamily="49" charset="-120"/>
              </a:rPr>
              <a:t>每年</a:t>
            </a:r>
            <a:r>
              <a:rPr lang="zh-TW" altLang="en-US">
                <a:ea typeface="華康粗黑體" panose="020B0709000000000000" pitchFamily="49" charset="-120"/>
              </a:rPr>
              <a:t>做一兩個好的退省，有機會便去參加學習班等等，這些都是基督徒的</a:t>
            </a:r>
            <a:r>
              <a:rPr lang="zh-TW" altLang="en-US">
                <a:solidFill>
                  <a:srgbClr val="9900CC"/>
                </a:solidFill>
                <a:ea typeface="華康粗黑體" panose="020B0709000000000000" pitchFamily="49" charset="-120"/>
              </a:rPr>
              <a:t>生活節奏</a:t>
            </a:r>
            <a:r>
              <a:rPr lang="zh-TW" altLang="en-US">
                <a:ea typeface="華康粗黑體" panose="020B0709000000000000" pitchFamily="49" charset="-120"/>
              </a:rPr>
              <a:t>、規律和良好的習慣。</a:t>
            </a:r>
          </a:p>
          <a:p>
            <a:pPr algn="just" eaLnBrk="1">
              <a:lnSpc>
                <a:spcPts val="4000"/>
              </a:lnSpc>
              <a:spcBef>
                <a:spcPct val="0"/>
              </a:spcBef>
            </a:pPr>
            <a:r>
              <a:rPr lang="en-US" altLang="zh-TW">
                <a:solidFill>
                  <a:srgbClr val="0000FF"/>
                </a:solidFill>
                <a:ea typeface="華康粗黑體" panose="020B0709000000000000" pitchFamily="49" charset="-120"/>
              </a:rPr>
              <a:t>6.</a:t>
            </a:r>
            <a:r>
              <a:rPr lang="zh-TW" altLang="en-US">
                <a:solidFill>
                  <a:srgbClr val="0000FF"/>
                </a:solidFill>
                <a:ea typeface="華康粗黑體" panose="020B0709000000000000" pitchFamily="49" charset="-120"/>
              </a:rPr>
              <a:t>十一捐獻</a:t>
            </a:r>
          </a:p>
          <a:p>
            <a:pPr algn="dist" eaLnBrk="1">
              <a:lnSpc>
                <a:spcPts val="4000"/>
              </a:lnSpc>
              <a:spcBef>
                <a:spcPct val="0"/>
              </a:spcBef>
            </a:pPr>
            <a:r>
              <a:rPr lang="zh-TW" altLang="en-US">
                <a:ea typeface="華康粗黑體" panose="020B0709000000000000" pitchFamily="49" charset="-120"/>
              </a:rPr>
              <a:t>  教會是屬於教友的，</a:t>
            </a:r>
            <a:r>
              <a:rPr lang="zh-TW" altLang="en-US">
                <a:solidFill>
                  <a:srgbClr val="9900CC"/>
                </a:solidFill>
                <a:ea typeface="華康粗黑體" panose="020B0709000000000000" pitchFamily="49" charset="-120"/>
              </a:rPr>
              <a:t>教友是教會的主體，教友就是教會</a:t>
            </a:r>
            <a:r>
              <a:rPr lang="zh-TW" altLang="en-US">
                <a:ea typeface="華康粗黑體" panose="020B0709000000000000" pitchFamily="49" charset="-120"/>
              </a:rPr>
              <a:t>。因此教友有支持教會經費的義務和權利、責任和光榮。聖經主張</a:t>
            </a:r>
            <a:r>
              <a:rPr lang="zh-TW" altLang="en-US">
                <a:solidFill>
                  <a:srgbClr val="FF0000"/>
                </a:solidFill>
                <a:ea typeface="華康粗黑體" panose="020B0709000000000000" pitchFamily="49" charset="-120"/>
              </a:rPr>
              <a:t>十一捐獻（</a:t>
            </a:r>
            <a:r>
              <a:rPr lang="en-US" altLang="zh-TW">
                <a:solidFill>
                  <a:srgbClr val="FF0000"/>
                </a:solidFill>
                <a:ea typeface="華康粗黑體" panose="020B0709000000000000" pitchFamily="49" charset="-120"/>
              </a:rPr>
              <a:t>10%</a:t>
            </a:r>
            <a:r>
              <a:rPr lang="zh-TW" altLang="en-US">
                <a:solidFill>
                  <a:srgbClr val="FF0000"/>
                </a:solidFill>
                <a:ea typeface="華康粗黑體" panose="020B0709000000000000" pitchFamily="49" charset="-120"/>
              </a:rPr>
              <a:t>），</a:t>
            </a:r>
            <a:r>
              <a:rPr lang="zh-TW" altLang="en-US">
                <a:ea typeface="華康粗黑體" panose="020B0709000000000000" pitchFamily="49" charset="-120"/>
              </a:rPr>
              <a:t>但那已包括了宗教和社會的責任。如果我們已向政府繳納稅項，</a:t>
            </a:r>
            <a:r>
              <a:rPr lang="zh-TW" altLang="en-US">
                <a:solidFill>
                  <a:srgbClr val="FF0000"/>
                </a:solidFill>
                <a:ea typeface="華康粗黑體" panose="020B0709000000000000" pitchFamily="49" charset="-120"/>
              </a:rPr>
              <a:t>百分五的捐獻</a:t>
            </a:r>
            <a:r>
              <a:rPr lang="zh-TW" altLang="en-US">
                <a:ea typeface="華康粗黑體" panose="020B0709000000000000" pitchFamily="49" charset="-120"/>
              </a:rPr>
              <a:t>大概已算慷慨；但無論如何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副標題 2">
            <a:extLst>
              <a:ext uri="{FF2B5EF4-FFF2-40B4-BE49-F238E27FC236}">
                <a16:creationId xmlns:a16="http://schemas.microsoft.com/office/drawing/2014/main" id="{2FADAA95-11D2-47ED-AFF8-F3361703664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 eaLnBrk="1">
              <a:lnSpc>
                <a:spcPts val="4000"/>
              </a:lnSpc>
              <a:spcBef>
                <a:spcPct val="0"/>
              </a:spcBef>
            </a:pPr>
            <a:endParaRPr lang="en-US" altLang="zh-TW"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  <a:p>
            <a:pPr algn="just" eaLnBrk="1">
              <a:lnSpc>
                <a:spcPts val="4000"/>
              </a:lnSpc>
              <a:spcBef>
                <a:spcPct val="0"/>
              </a:spcBef>
            </a:pPr>
            <a:r>
              <a:rPr lang="zh-TW" altLang="en-US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不要低於百分之一</a:t>
            </a:r>
            <a:r>
              <a:rPr lang="zh-TW" altLang="en-US">
                <a:latin typeface="華康粗黑體" panose="020B0709000000000000" pitchFamily="49" charset="-120"/>
                <a:ea typeface="華康粗黑體" panose="020B0709000000000000" pitchFamily="49" charset="-120"/>
              </a:rPr>
              <a:t>。下面是以香港教友為例的捐款表，給你參考：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EFB12969-F79D-4091-A09E-42BFBAB6275E}"/>
              </a:ext>
            </a:extLst>
          </p:cNvPr>
          <p:cNvGraphicFramePr>
            <a:graphicFrameLocks noGrp="1"/>
          </p:cNvGraphicFramePr>
          <p:nvPr/>
        </p:nvGraphicFramePr>
        <p:xfrm>
          <a:off x="357188" y="1785938"/>
          <a:ext cx="8572500" cy="4389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14500"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L="91439" marR="91439" marT="45728" marB="45728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0" kern="1200" dirty="0">
                          <a:solidFill>
                            <a:schemeClr val="tx1"/>
                          </a:solidFill>
                          <a:latin typeface="華康粗黑體" pitchFamily="49" charset="-120"/>
                          <a:ea typeface="華康粗黑體" pitchFamily="49" charset="-120"/>
                          <a:cs typeface="+mn-cs"/>
                        </a:rPr>
                        <a:t>認捐</a:t>
                      </a:r>
                    </a:p>
                  </a:txBody>
                  <a:tcPr marL="91439" marR="91439" marT="45728" marB="45728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</a:pPr>
                      <a:endParaRPr lang="zh-TW" altLang="en-US" sz="2800" dirty="0">
                        <a:solidFill>
                          <a:schemeClr val="tx1"/>
                        </a:solidFill>
                        <a:latin typeface="華康粗黑體" pitchFamily="49" charset="-120"/>
                        <a:ea typeface="華康粗黑體" pitchFamily="49" charset="-120"/>
                      </a:endParaRPr>
                    </a:p>
                  </a:txBody>
                  <a:tcPr marL="91439" marR="91439" marT="45728" marB="45728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0" kern="1200" dirty="0">
                          <a:solidFill>
                            <a:schemeClr val="tx1"/>
                          </a:solidFill>
                          <a:latin typeface="華康粗黑體" pitchFamily="49" charset="-120"/>
                          <a:ea typeface="華康粗黑體" pitchFamily="49" charset="-120"/>
                          <a:cs typeface="+mn-cs"/>
                        </a:rPr>
                        <a:t>月</a:t>
                      </a:r>
                      <a:r>
                        <a:rPr lang="en-US" altLang="en-US" sz="3200" b="0" kern="1200" dirty="0">
                          <a:solidFill>
                            <a:schemeClr val="tx1"/>
                          </a:solidFill>
                          <a:latin typeface="華康粗黑體" pitchFamily="49" charset="-120"/>
                          <a:ea typeface="華康粗黑體" pitchFamily="49" charset="-120"/>
                          <a:cs typeface="+mn-cs"/>
                        </a:rPr>
                        <a:t>  </a:t>
                      </a:r>
                      <a:r>
                        <a:rPr lang="zh-TW" altLang="en-US" sz="3200" b="0" kern="1200" dirty="0">
                          <a:solidFill>
                            <a:schemeClr val="tx1"/>
                          </a:solidFill>
                          <a:latin typeface="華康粗黑體" pitchFamily="49" charset="-120"/>
                          <a:ea typeface="華康粗黑體" pitchFamily="49" charset="-120"/>
                          <a:cs typeface="+mn-cs"/>
                        </a:rPr>
                        <a:t>薪</a:t>
                      </a:r>
                    </a:p>
                  </a:txBody>
                  <a:tcPr marL="91439" marR="91439" marT="45728" marB="45728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3200" b="0" kern="1200" dirty="0">
                        <a:solidFill>
                          <a:schemeClr val="tx1"/>
                        </a:solidFill>
                        <a:latin typeface="華康粗黑體" pitchFamily="49" charset="-120"/>
                        <a:ea typeface="華康粗黑體" pitchFamily="49" charset="-120"/>
                        <a:cs typeface="+mn-cs"/>
                      </a:endParaRPr>
                    </a:p>
                  </a:txBody>
                  <a:tcPr marL="91439" marR="91439" marT="45728" marB="45728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4501"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L="91439" marR="91439" marT="45728" marB="45728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0" kern="1200" dirty="0">
                          <a:solidFill>
                            <a:schemeClr val="tx1"/>
                          </a:solidFill>
                          <a:latin typeface="華康粗黑體" pitchFamily="49" charset="-120"/>
                          <a:ea typeface="華康粗黑體" pitchFamily="49" charset="-120"/>
                          <a:cs typeface="+mn-cs"/>
                        </a:rPr>
                        <a:t>百分比</a:t>
                      </a:r>
                      <a:endParaRPr lang="zh-TW" altLang="en-US" sz="3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9" marR="91439" marT="45728" marB="4572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latin typeface="+mn-lt"/>
                          <a:ea typeface="華康粗黑體"/>
                          <a:cs typeface="Times New Roman"/>
                        </a:rPr>
                        <a:t>$5</a:t>
                      </a:r>
                      <a:r>
                        <a:rPr lang="en-US" altLang="zh-TW" sz="2800" kern="100" dirty="0">
                          <a:latin typeface="+mn-lt"/>
                          <a:ea typeface="華康粗黑體"/>
                          <a:cs typeface="Times New Roman"/>
                        </a:rPr>
                        <a:t>0</a:t>
                      </a:r>
                      <a:r>
                        <a:rPr lang="en-US" sz="2800" kern="100" dirty="0">
                          <a:latin typeface="+mn-lt"/>
                          <a:ea typeface="華康粗黑體"/>
                          <a:cs typeface="Times New Roman"/>
                        </a:rPr>
                        <a:t>,000</a:t>
                      </a:r>
                      <a:endParaRPr lang="zh-TW" sz="2800" kern="100" dirty="0">
                        <a:latin typeface="+mn-lt"/>
                        <a:ea typeface="全真新細明"/>
                        <a:cs typeface="Times New Roman"/>
                      </a:endParaRPr>
                    </a:p>
                  </a:txBody>
                  <a:tcPr marL="17780" marR="177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latin typeface="+mn-lt"/>
                          <a:ea typeface="華康粗黑體"/>
                          <a:cs typeface="Times New Roman"/>
                        </a:rPr>
                        <a:t>$</a:t>
                      </a:r>
                      <a:r>
                        <a:rPr lang="en-US" altLang="zh-TW" sz="2800" kern="100" dirty="0">
                          <a:latin typeface="+mn-lt"/>
                          <a:ea typeface="華康粗黑體"/>
                          <a:cs typeface="Times New Roman"/>
                        </a:rPr>
                        <a:t>20</a:t>
                      </a:r>
                      <a:r>
                        <a:rPr lang="en-US" sz="2800" kern="100" dirty="0">
                          <a:latin typeface="+mn-lt"/>
                          <a:ea typeface="華康粗黑體"/>
                          <a:cs typeface="Times New Roman"/>
                        </a:rPr>
                        <a:t>,000</a:t>
                      </a:r>
                      <a:endParaRPr lang="zh-TW" sz="2800" kern="100" dirty="0">
                        <a:latin typeface="+mn-lt"/>
                        <a:ea typeface="全真新細明"/>
                        <a:cs typeface="Times New Roman"/>
                      </a:endParaRPr>
                    </a:p>
                  </a:txBody>
                  <a:tcPr marL="17780" marR="177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latin typeface="+mn-lt"/>
                          <a:ea typeface="華康粗黑體"/>
                          <a:cs typeface="Times New Roman"/>
                        </a:rPr>
                        <a:t>$</a:t>
                      </a:r>
                      <a:r>
                        <a:rPr lang="en-US" altLang="zh-TW" sz="2800" kern="100" dirty="0">
                          <a:latin typeface="+mn-lt"/>
                          <a:ea typeface="華康粗黑體"/>
                          <a:cs typeface="Times New Roman"/>
                        </a:rPr>
                        <a:t>9</a:t>
                      </a:r>
                      <a:r>
                        <a:rPr lang="en-US" sz="2800" kern="100" dirty="0">
                          <a:latin typeface="+mn-lt"/>
                          <a:ea typeface="華康粗黑體"/>
                          <a:cs typeface="Times New Roman"/>
                        </a:rPr>
                        <a:t>,000</a:t>
                      </a:r>
                      <a:endParaRPr lang="zh-TW" sz="2800" kern="100" dirty="0">
                        <a:latin typeface="+mn-lt"/>
                        <a:ea typeface="全真新細明"/>
                        <a:cs typeface="Times New Roman"/>
                      </a:endParaRPr>
                    </a:p>
                  </a:txBody>
                  <a:tcPr marL="17780" marR="177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0109">
                <a:tc rowSpan="4">
                  <a:txBody>
                    <a:bodyPr/>
                    <a:lstStyle/>
                    <a:p>
                      <a:pPr algn="ctr"/>
                      <a:r>
                        <a:rPr lang="zh-TW" altLang="en-US" sz="3200" b="0" kern="1200" dirty="0">
                          <a:solidFill>
                            <a:srgbClr val="FF0000"/>
                          </a:solidFill>
                          <a:latin typeface="華康粗黑體" pitchFamily="49" charset="-120"/>
                          <a:ea typeface="華康粗黑體" pitchFamily="49" charset="-120"/>
                          <a:cs typeface="+mn-cs"/>
                        </a:rPr>
                        <a:t>每星</a:t>
                      </a:r>
                      <a:endParaRPr lang="en-US" altLang="zh-TW" sz="3200" b="0" kern="1200" dirty="0">
                        <a:solidFill>
                          <a:srgbClr val="FF0000"/>
                        </a:solidFill>
                        <a:latin typeface="華康粗黑體" pitchFamily="49" charset="-120"/>
                        <a:ea typeface="華康粗黑體" pitchFamily="49" charset="-120"/>
                        <a:cs typeface="+mn-cs"/>
                      </a:endParaRPr>
                    </a:p>
                    <a:p>
                      <a:pPr algn="ctr"/>
                      <a:r>
                        <a:rPr lang="zh-TW" altLang="en-US" sz="3200" b="0" kern="1200" dirty="0">
                          <a:solidFill>
                            <a:srgbClr val="FF0000"/>
                          </a:solidFill>
                          <a:latin typeface="華康粗黑體" pitchFamily="49" charset="-120"/>
                          <a:ea typeface="華康粗黑體" pitchFamily="49" charset="-120"/>
                          <a:cs typeface="+mn-cs"/>
                        </a:rPr>
                        <a:t>期捐</a:t>
                      </a:r>
                    </a:p>
                  </a:txBody>
                  <a:tcPr marL="91439" marR="91439" marT="45728" marB="4572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latin typeface="+mn-lt"/>
                          <a:ea typeface="華康粗黑體"/>
                          <a:cs typeface="Times New Roman"/>
                        </a:rPr>
                        <a:t>1%</a:t>
                      </a:r>
                      <a:endParaRPr lang="zh-TW" sz="3200" kern="100" dirty="0">
                        <a:latin typeface="+mn-lt"/>
                        <a:ea typeface="全真新細明"/>
                        <a:cs typeface="Times New Roman"/>
                      </a:endParaRPr>
                    </a:p>
                  </a:txBody>
                  <a:tcPr marL="17780" marR="177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latin typeface="+mn-lt"/>
                          <a:ea typeface="華康粗黑體"/>
                          <a:cs typeface="Times New Roman"/>
                        </a:rPr>
                        <a:t>$1</a:t>
                      </a:r>
                      <a:r>
                        <a:rPr lang="en-US" altLang="zh-TW" sz="3200" kern="100" dirty="0">
                          <a:latin typeface="+mn-lt"/>
                          <a:ea typeface="華康粗黑體"/>
                          <a:cs typeface="Times New Roman"/>
                        </a:rPr>
                        <a:t>23</a:t>
                      </a:r>
                      <a:endParaRPr lang="zh-TW" sz="3200" kern="100" dirty="0">
                        <a:latin typeface="+mn-lt"/>
                        <a:ea typeface="全真新細明"/>
                        <a:cs typeface="Times New Roman"/>
                      </a:endParaRPr>
                    </a:p>
                  </a:txBody>
                  <a:tcPr marL="17780" marR="177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latin typeface="+mn-lt"/>
                          <a:ea typeface="華康粗黑體"/>
                          <a:cs typeface="Times New Roman"/>
                        </a:rPr>
                        <a:t>$</a:t>
                      </a:r>
                      <a:r>
                        <a:rPr lang="en-US" altLang="zh-TW" sz="3200" kern="100" dirty="0">
                          <a:latin typeface="+mn-lt"/>
                          <a:ea typeface="華康粗黑體"/>
                          <a:cs typeface="Times New Roman"/>
                        </a:rPr>
                        <a:t>50</a:t>
                      </a:r>
                      <a:endParaRPr lang="zh-TW" sz="3200" kern="100" dirty="0">
                        <a:latin typeface="+mn-lt"/>
                        <a:ea typeface="全真新細明"/>
                        <a:cs typeface="Times New Roman"/>
                      </a:endParaRPr>
                    </a:p>
                  </a:txBody>
                  <a:tcPr marL="17780" marR="177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latin typeface="+mn-lt"/>
                          <a:ea typeface="華康粗黑體"/>
                          <a:cs typeface="Times New Roman"/>
                        </a:rPr>
                        <a:t>$</a:t>
                      </a:r>
                      <a:r>
                        <a:rPr lang="en-US" altLang="zh-TW" sz="3200" kern="100" dirty="0">
                          <a:latin typeface="+mn-lt"/>
                          <a:ea typeface="華康粗黑體"/>
                          <a:cs typeface="Times New Roman"/>
                        </a:rPr>
                        <a:t>23</a:t>
                      </a:r>
                      <a:endParaRPr lang="zh-TW" sz="3200" kern="100" dirty="0">
                        <a:latin typeface="+mn-lt"/>
                        <a:ea typeface="全真新細明"/>
                        <a:cs typeface="Times New Roman"/>
                      </a:endParaRPr>
                    </a:p>
                  </a:txBody>
                  <a:tcPr marL="17780" marR="177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0109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solidFill>
                            <a:srgbClr val="0000FF"/>
                          </a:solidFill>
                          <a:latin typeface="+mn-lt"/>
                          <a:ea typeface="華康粗黑體"/>
                          <a:cs typeface="Times New Roman"/>
                        </a:rPr>
                        <a:t>3%</a:t>
                      </a:r>
                      <a:endParaRPr lang="zh-TW" sz="3200" kern="100" dirty="0">
                        <a:solidFill>
                          <a:srgbClr val="0000FF"/>
                        </a:solidFill>
                        <a:latin typeface="+mn-lt"/>
                        <a:ea typeface="全真新細明"/>
                        <a:cs typeface="Times New Roman"/>
                      </a:endParaRPr>
                    </a:p>
                  </a:txBody>
                  <a:tcPr marL="17780" marR="177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solidFill>
                            <a:srgbClr val="0000FF"/>
                          </a:solidFill>
                          <a:latin typeface="+mn-lt"/>
                          <a:ea typeface="華康粗黑體"/>
                          <a:cs typeface="Times New Roman"/>
                        </a:rPr>
                        <a:t>$3</a:t>
                      </a:r>
                      <a:r>
                        <a:rPr lang="en-US" altLang="zh-TW" sz="3200" kern="100" dirty="0">
                          <a:solidFill>
                            <a:srgbClr val="0000FF"/>
                          </a:solidFill>
                          <a:latin typeface="+mn-lt"/>
                          <a:ea typeface="華康粗黑體"/>
                          <a:cs typeface="Times New Roman"/>
                        </a:rPr>
                        <a:t>75</a:t>
                      </a:r>
                      <a:endParaRPr lang="zh-TW" sz="3200" kern="100" dirty="0">
                        <a:solidFill>
                          <a:srgbClr val="0000FF"/>
                        </a:solidFill>
                        <a:latin typeface="+mn-lt"/>
                        <a:ea typeface="全真新細明"/>
                        <a:cs typeface="Times New Roman"/>
                      </a:endParaRPr>
                    </a:p>
                  </a:txBody>
                  <a:tcPr marL="17780" marR="177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solidFill>
                            <a:srgbClr val="0000FF"/>
                          </a:solidFill>
                          <a:latin typeface="+mn-lt"/>
                          <a:ea typeface="華康粗黑體"/>
                          <a:cs typeface="Times New Roman"/>
                        </a:rPr>
                        <a:t>$</a:t>
                      </a:r>
                      <a:r>
                        <a:rPr lang="en-US" altLang="zh-TW" sz="3200" kern="100" dirty="0">
                          <a:solidFill>
                            <a:srgbClr val="0000FF"/>
                          </a:solidFill>
                          <a:latin typeface="+mn-lt"/>
                          <a:ea typeface="華康粗黑體"/>
                          <a:cs typeface="Times New Roman"/>
                        </a:rPr>
                        <a:t>150</a:t>
                      </a:r>
                      <a:endParaRPr lang="zh-TW" sz="3200" kern="100" dirty="0">
                        <a:solidFill>
                          <a:srgbClr val="0000FF"/>
                        </a:solidFill>
                        <a:latin typeface="+mn-lt"/>
                        <a:ea typeface="全真新細明"/>
                        <a:cs typeface="Times New Roman"/>
                      </a:endParaRPr>
                    </a:p>
                  </a:txBody>
                  <a:tcPr marL="17780" marR="177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solidFill>
                            <a:srgbClr val="0000FF"/>
                          </a:solidFill>
                          <a:latin typeface="+mn-lt"/>
                          <a:ea typeface="華康粗黑體"/>
                          <a:cs typeface="Times New Roman"/>
                        </a:rPr>
                        <a:t>$</a:t>
                      </a:r>
                      <a:r>
                        <a:rPr lang="en-US" altLang="zh-TW" sz="3200" kern="100" dirty="0">
                          <a:solidFill>
                            <a:srgbClr val="0000FF"/>
                          </a:solidFill>
                          <a:latin typeface="+mn-lt"/>
                          <a:ea typeface="華康粗黑體"/>
                          <a:cs typeface="Times New Roman"/>
                        </a:rPr>
                        <a:t>67</a:t>
                      </a:r>
                      <a:endParaRPr lang="zh-TW" sz="3200" kern="100" dirty="0">
                        <a:solidFill>
                          <a:srgbClr val="0000FF"/>
                        </a:solidFill>
                        <a:latin typeface="+mn-lt"/>
                        <a:ea typeface="全真新細明"/>
                        <a:cs typeface="Times New Roman"/>
                      </a:endParaRPr>
                    </a:p>
                  </a:txBody>
                  <a:tcPr marL="17780" marR="177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0109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solidFill>
                            <a:srgbClr val="FF0000"/>
                          </a:solidFill>
                          <a:latin typeface="+mn-lt"/>
                          <a:ea typeface="華康粗黑體"/>
                          <a:cs typeface="Times New Roman"/>
                        </a:rPr>
                        <a:t>5%</a:t>
                      </a:r>
                      <a:endParaRPr lang="zh-TW" sz="3200" kern="100" dirty="0">
                        <a:solidFill>
                          <a:srgbClr val="FF0000"/>
                        </a:solidFill>
                        <a:latin typeface="+mn-lt"/>
                        <a:ea typeface="全真新細明"/>
                        <a:cs typeface="Times New Roman"/>
                      </a:endParaRPr>
                    </a:p>
                  </a:txBody>
                  <a:tcPr marL="17780" marR="177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solidFill>
                            <a:srgbClr val="FF0000"/>
                          </a:solidFill>
                          <a:latin typeface="+mn-lt"/>
                          <a:ea typeface="華康粗黑體"/>
                          <a:cs typeface="Times New Roman"/>
                        </a:rPr>
                        <a:t>$6</a:t>
                      </a:r>
                      <a:r>
                        <a:rPr lang="en-US" altLang="zh-TW" sz="3200" kern="100" dirty="0">
                          <a:solidFill>
                            <a:srgbClr val="FF0000"/>
                          </a:solidFill>
                          <a:latin typeface="+mn-lt"/>
                          <a:ea typeface="華康粗黑體"/>
                          <a:cs typeface="Times New Roman"/>
                        </a:rPr>
                        <a:t>25</a:t>
                      </a:r>
                      <a:endParaRPr lang="zh-TW" sz="3200" kern="100" dirty="0">
                        <a:solidFill>
                          <a:srgbClr val="FF0000"/>
                        </a:solidFill>
                        <a:latin typeface="+mn-lt"/>
                        <a:ea typeface="全真新細明"/>
                        <a:cs typeface="Times New Roman"/>
                      </a:endParaRPr>
                    </a:p>
                  </a:txBody>
                  <a:tcPr marL="17780" marR="177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solidFill>
                            <a:srgbClr val="FF0000"/>
                          </a:solidFill>
                          <a:latin typeface="+mn-lt"/>
                          <a:ea typeface="華康粗黑體"/>
                          <a:cs typeface="Times New Roman"/>
                        </a:rPr>
                        <a:t>$</a:t>
                      </a:r>
                      <a:r>
                        <a:rPr lang="en-US" altLang="zh-TW" sz="3200" kern="100" dirty="0">
                          <a:solidFill>
                            <a:srgbClr val="FF0000"/>
                          </a:solidFill>
                          <a:latin typeface="+mn-lt"/>
                          <a:ea typeface="華康粗黑體"/>
                          <a:cs typeface="Times New Roman"/>
                        </a:rPr>
                        <a:t>250</a:t>
                      </a:r>
                      <a:endParaRPr lang="zh-TW" sz="3200" kern="100" dirty="0">
                        <a:solidFill>
                          <a:srgbClr val="FF0000"/>
                        </a:solidFill>
                        <a:latin typeface="+mn-lt"/>
                        <a:ea typeface="全真新細明"/>
                        <a:cs typeface="Times New Roman"/>
                      </a:endParaRPr>
                    </a:p>
                  </a:txBody>
                  <a:tcPr marL="17780" marR="177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solidFill>
                            <a:srgbClr val="FF0000"/>
                          </a:solidFill>
                          <a:latin typeface="+mn-lt"/>
                          <a:ea typeface="華康粗黑體"/>
                          <a:cs typeface="Times New Roman"/>
                        </a:rPr>
                        <a:t>$</a:t>
                      </a:r>
                      <a:r>
                        <a:rPr lang="en-US" altLang="zh-TW" sz="3200" kern="100" dirty="0">
                          <a:solidFill>
                            <a:srgbClr val="FF0000"/>
                          </a:solidFill>
                          <a:latin typeface="+mn-lt"/>
                          <a:ea typeface="華康粗黑體"/>
                          <a:cs typeface="Times New Roman"/>
                        </a:rPr>
                        <a:t>113</a:t>
                      </a:r>
                      <a:endParaRPr lang="zh-TW" sz="3200" kern="100" dirty="0">
                        <a:solidFill>
                          <a:srgbClr val="FF0000"/>
                        </a:solidFill>
                        <a:latin typeface="+mn-lt"/>
                        <a:ea typeface="全真新細明"/>
                        <a:cs typeface="Times New Roman"/>
                      </a:endParaRPr>
                    </a:p>
                  </a:txBody>
                  <a:tcPr marL="17780" marR="177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0109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latin typeface="+mn-lt"/>
                          <a:ea typeface="華康粗黑體"/>
                          <a:cs typeface="Times New Roman"/>
                        </a:rPr>
                        <a:t>10%</a:t>
                      </a:r>
                      <a:endParaRPr lang="zh-TW" sz="3200" kern="100" dirty="0">
                        <a:latin typeface="+mn-lt"/>
                        <a:ea typeface="全真新細明"/>
                        <a:cs typeface="Times New Roman"/>
                      </a:endParaRPr>
                    </a:p>
                  </a:txBody>
                  <a:tcPr marL="17780" marR="177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latin typeface="+mn-lt"/>
                          <a:ea typeface="華康粗黑體"/>
                          <a:cs typeface="Times New Roman"/>
                        </a:rPr>
                        <a:t>$125</a:t>
                      </a:r>
                      <a:r>
                        <a:rPr lang="en-US" altLang="zh-TW" sz="3200" kern="100" dirty="0">
                          <a:latin typeface="+mn-lt"/>
                          <a:ea typeface="華康粗黑體"/>
                          <a:cs typeface="Times New Roman"/>
                        </a:rPr>
                        <a:t>0</a:t>
                      </a:r>
                      <a:endParaRPr lang="zh-TW" sz="3200" kern="100" dirty="0">
                        <a:latin typeface="+mn-lt"/>
                        <a:ea typeface="全真新細明"/>
                        <a:cs typeface="Times New Roman"/>
                      </a:endParaRPr>
                    </a:p>
                  </a:txBody>
                  <a:tcPr marL="17780" marR="177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latin typeface="+mn-lt"/>
                          <a:ea typeface="華康粗黑體"/>
                          <a:cs typeface="Times New Roman"/>
                        </a:rPr>
                        <a:t>$</a:t>
                      </a:r>
                      <a:r>
                        <a:rPr lang="en-US" altLang="zh-TW" sz="3200" kern="100" dirty="0">
                          <a:latin typeface="+mn-lt"/>
                          <a:ea typeface="華康粗黑體"/>
                          <a:cs typeface="Times New Roman"/>
                        </a:rPr>
                        <a:t>500</a:t>
                      </a:r>
                      <a:endParaRPr lang="zh-TW" sz="3200" kern="100" dirty="0">
                        <a:latin typeface="+mn-lt"/>
                        <a:ea typeface="全真新細明"/>
                        <a:cs typeface="Times New Roman"/>
                      </a:endParaRPr>
                    </a:p>
                  </a:txBody>
                  <a:tcPr marL="17780" marR="177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latin typeface="+mn-lt"/>
                          <a:ea typeface="華康粗黑體"/>
                          <a:cs typeface="Times New Roman"/>
                        </a:rPr>
                        <a:t>$2</a:t>
                      </a:r>
                      <a:r>
                        <a:rPr lang="en-US" altLang="zh-TW" sz="3200" kern="100" dirty="0">
                          <a:latin typeface="+mn-lt"/>
                          <a:ea typeface="華康粗黑體"/>
                          <a:cs typeface="Times New Roman"/>
                        </a:rPr>
                        <a:t>25</a:t>
                      </a:r>
                      <a:endParaRPr lang="zh-TW" sz="3200" kern="100" dirty="0">
                        <a:latin typeface="+mn-lt"/>
                        <a:ea typeface="全真新細明"/>
                        <a:cs typeface="Times New Roman"/>
                      </a:endParaRPr>
                    </a:p>
                  </a:txBody>
                  <a:tcPr marL="17780" marR="177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副標題 2">
            <a:extLst>
              <a:ext uri="{FF2B5EF4-FFF2-40B4-BE49-F238E27FC236}">
                <a16:creationId xmlns:a16="http://schemas.microsoft.com/office/drawing/2014/main" id="{C3AFE616-50AA-4385-AD7B-0D61B33E938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 eaLnBrk="1">
              <a:lnSpc>
                <a:spcPts val="4000"/>
              </a:lnSpc>
              <a:spcBef>
                <a:spcPct val="0"/>
              </a:spcBef>
            </a:pPr>
            <a:r>
              <a:rPr lang="zh-TW" altLang="en-US">
                <a:latin typeface="華康粗黑體" panose="020B0709000000000000" pitchFamily="49" charset="-120"/>
                <a:ea typeface="華康粗黑體" panose="020B0709000000000000" pitchFamily="49" charset="-120"/>
              </a:rPr>
              <a:t>  但我們經常見到，不少香港教友每週只捐獻十元，有些甚至只捐獻一兩元，</a:t>
            </a:r>
            <a:r>
              <a:rPr lang="zh-TW" altLang="en-US">
                <a:solidFill>
                  <a:srgbClr val="0000FF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那不過是「意思意思」而已</a:t>
            </a:r>
            <a:r>
              <a:rPr lang="zh-TW" altLang="en-US">
                <a:latin typeface="華康粗黑體" panose="020B0709000000000000" pitchFamily="49" charset="-120"/>
                <a:ea typeface="華康粗黑體" panose="020B0709000000000000" pitchFamily="49" charset="-120"/>
              </a:rPr>
              <a:t>，談不上是對教會的支持。如果你是個沒有「收入」的學生，你也應養成捐獻的習慣，因為你得自天主的，實在太多了！記著，對上主慷慨的人，上主決不會對他吝嗇。</a:t>
            </a:r>
            <a:r>
              <a:rPr lang="zh-TW" altLang="en-US">
                <a:solidFill>
                  <a:srgbClr val="9900CC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聖經上窮寡婦的捐獻就是好例子。</a:t>
            </a:r>
          </a:p>
          <a:p>
            <a:pPr algn="just" eaLnBrk="1">
              <a:lnSpc>
                <a:spcPts val="4000"/>
              </a:lnSpc>
              <a:spcBef>
                <a:spcPct val="0"/>
              </a:spcBef>
            </a:pPr>
            <a:r>
              <a:rPr lang="en-US" altLang="zh-TW">
                <a:solidFill>
                  <a:srgbClr val="0000FF"/>
                </a:solidFill>
                <a:ea typeface="華康粗黑體" panose="020B0709000000000000" pitchFamily="49" charset="-120"/>
              </a:rPr>
              <a:t>7.</a:t>
            </a:r>
            <a:r>
              <a:rPr lang="zh-TW" altLang="en-US">
                <a:solidFill>
                  <a:srgbClr val="0000FF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多閱讀宗教書刊</a:t>
            </a:r>
          </a:p>
          <a:p>
            <a:pPr algn="just" eaLnBrk="1">
              <a:lnSpc>
                <a:spcPts val="4000"/>
              </a:lnSpc>
              <a:spcBef>
                <a:spcPct val="0"/>
              </a:spcBef>
            </a:pPr>
            <a:r>
              <a:rPr lang="en-US" altLang="zh-TW">
                <a:latin typeface="華康粗黑體" panose="020B0709000000000000" pitchFamily="49" charset="-120"/>
                <a:ea typeface="華康粗黑體" panose="020B0709000000000000" pitchFamily="49" charset="-120"/>
              </a:rPr>
              <a:t>  </a:t>
            </a:r>
            <a:r>
              <a:rPr lang="zh-TW" altLang="en-US">
                <a:latin typeface="華康粗黑體" panose="020B0709000000000000" pitchFamily="49" charset="-120"/>
                <a:ea typeface="華康粗黑體" panose="020B0709000000000000" pitchFamily="49" charset="-120"/>
              </a:rPr>
              <a:t>閱讀宗教書刊，是增加宗教知識的最佳辦法。你至少應訂閱一兩份公教報紙或期刊，這樣，你才可以追得上教會新思想的發展。宗教文盲的時代已經過去，</a:t>
            </a:r>
            <a:r>
              <a:rPr lang="zh-TW" altLang="en-US">
                <a:solidFill>
                  <a:srgbClr val="9900CC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你切勿讓自己在俗世知識上是一個巨人，在信仰知識上卻淪為一個矮子！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副標題 2">
            <a:extLst>
              <a:ext uri="{FF2B5EF4-FFF2-40B4-BE49-F238E27FC236}">
                <a16:creationId xmlns:a16="http://schemas.microsoft.com/office/drawing/2014/main" id="{0A34373B-D8BE-426B-B442-21AEAEE0F45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eaLnBrk="1">
              <a:lnSpc>
                <a:spcPts val="5500"/>
              </a:lnSpc>
              <a:spcBef>
                <a:spcPct val="0"/>
              </a:spcBef>
            </a:pPr>
            <a:r>
              <a:rPr lang="zh-TW" altLang="en-US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三、聖經金句背誦</a:t>
            </a:r>
          </a:p>
          <a:p>
            <a:pPr algn="just" eaLnBrk="1">
              <a:lnSpc>
                <a:spcPts val="4000"/>
              </a:lnSpc>
              <a:spcBef>
                <a:spcPct val="0"/>
              </a:spcBef>
            </a:pPr>
            <a:r>
              <a:rPr lang="en-US" altLang="zh-TW">
                <a:latin typeface="華康粗黑體" panose="020B0709000000000000" pitchFamily="49" charset="-120"/>
                <a:ea typeface="華康粗黑體" panose="020B0709000000000000" pitchFamily="49" charset="-120"/>
              </a:rPr>
              <a:t>  </a:t>
            </a:r>
            <a:r>
              <a:rPr lang="zh-TW" altLang="en-US">
                <a:latin typeface="華康粗黑體" panose="020B0709000000000000" pitchFamily="49" charset="-120"/>
                <a:ea typeface="華康粗黑體" panose="020B0709000000000000" pitchFamily="49" charset="-120"/>
              </a:rPr>
              <a:t>可愛的諸位，我們應該彼此相愛，因為愛是出於天主；凡有愛的，都是生於天主，也認識天主；那不愛的，也不認識天主，因為天主是愛。（若一</a:t>
            </a:r>
            <a:r>
              <a:rPr lang="en-US" altLang="zh-TW">
                <a:ea typeface="華康粗黑體" panose="020B0709000000000000" pitchFamily="49" charset="-120"/>
              </a:rPr>
              <a:t>4:7-8</a:t>
            </a:r>
            <a:r>
              <a:rPr lang="zh-TW" altLang="en-US">
                <a:latin typeface="華康粗黑體" panose="020B0709000000000000" pitchFamily="49" charset="-120"/>
                <a:ea typeface="華康粗黑體" panose="020B0709000000000000" pitchFamily="49" charset="-120"/>
              </a:rPr>
              <a:t>）</a:t>
            </a:r>
          </a:p>
          <a:p>
            <a:pPr algn="l" eaLnBrk="1">
              <a:lnSpc>
                <a:spcPts val="4000"/>
              </a:lnSpc>
              <a:spcBef>
                <a:spcPct val="0"/>
              </a:spcBef>
            </a:pPr>
            <a:r>
              <a:rPr lang="en-US" altLang="zh-TW">
                <a:latin typeface="華康粗黑體" panose="020B0709000000000000" pitchFamily="49" charset="-120"/>
                <a:ea typeface="華康粗黑體" panose="020B0709000000000000" pitchFamily="49" charset="-120"/>
              </a:rPr>
              <a:t>    </a:t>
            </a:r>
          </a:p>
          <a:p>
            <a:pPr algn="l" eaLnBrk="1">
              <a:lnSpc>
                <a:spcPts val="4000"/>
              </a:lnSpc>
              <a:spcBef>
                <a:spcPct val="0"/>
              </a:spcBef>
            </a:pPr>
            <a:r>
              <a:rPr lang="en-US" altLang="zh-TW">
                <a:solidFill>
                  <a:srgbClr val="0000FF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    </a:t>
            </a:r>
            <a:r>
              <a:rPr lang="zh-TW" altLang="en-US" sz="3600">
                <a:solidFill>
                  <a:srgbClr val="0000FF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衙齋臥聽蕭蕭竹，疑是民間疾苦聲；</a:t>
            </a:r>
          </a:p>
          <a:p>
            <a:pPr algn="l" eaLnBrk="1">
              <a:lnSpc>
                <a:spcPts val="4800"/>
              </a:lnSpc>
              <a:spcBef>
                <a:spcPct val="0"/>
              </a:spcBef>
            </a:pPr>
            <a:r>
              <a:rPr lang="zh-TW" altLang="en-US" sz="3600">
                <a:solidFill>
                  <a:srgbClr val="0000FF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      些小吾曹州縣吏，一枝一葉總關情。</a:t>
            </a:r>
          </a:p>
          <a:p>
            <a:pPr algn="l" eaLnBrk="1">
              <a:lnSpc>
                <a:spcPts val="4000"/>
              </a:lnSpc>
              <a:spcBef>
                <a:spcPct val="0"/>
              </a:spcBef>
            </a:pPr>
            <a:r>
              <a:rPr lang="zh-TW" altLang="en-US">
                <a:latin typeface="華康粗黑體" panose="020B0709000000000000" pitchFamily="49" charset="-120"/>
                <a:ea typeface="華康粗黑體" panose="020B0709000000000000" pitchFamily="49" charset="-120"/>
              </a:rPr>
              <a:t>                                 </a:t>
            </a:r>
            <a:r>
              <a:rPr lang="zh-TW" altLang="en-US" sz="2800">
                <a:latin typeface="華康粗黑體" panose="020B0709000000000000" pitchFamily="49" charset="-120"/>
                <a:ea typeface="華康粗黑體" panose="020B0709000000000000" pitchFamily="49" charset="-120"/>
              </a:rPr>
              <a:t>（鄭板橋）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4A1C346A-0632-48D9-A4A4-58122541F6C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ln>
            <a:solidFill>
              <a:srgbClr val="990033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zh-TW" altLang="en-US" sz="4800">
                <a:solidFill>
                  <a:srgbClr val="FFFF00"/>
                </a:solidFill>
                <a:ea typeface="華康粗黑體(P)" panose="020B0700000000000000" pitchFamily="34" charset="-120"/>
              </a:rPr>
              <a:t>香港上水的一個基督教宗派</a:t>
            </a:r>
          </a:p>
        </p:txBody>
      </p:sp>
      <p:pic>
        <p:nvPicPr>
          <p:cNvPr id="5123" name="Picture 3" descr="萬物結局近了？">
            <a:extLst>
              <a:ext uri="{FF2B5EF4-FFF2-40B4-BE49-F238E27FC236}">
                <a16:creationId xmlns:a16="http://schemas.microsoft.com/office/drawing/2014/main" id="{8B2AB5DA-2462-42DB-B04D-4CB37CE85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836613"/>
            <a:ext cx="8675688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2398592E-B49B-4D9C-9033-D46AD5B0DEB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ln>
            <a:solidFill>
              <a:srgbClr val="990033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zh-TW" altLang="en-US" sz="4800">
                <a:solidFill>
                  <a:srgbClr val="FFFF00"/>
                </a:solidFill>
                <a:ea typeface="華康粗黑體(P)" panose="020B0700000000000000" pitchFamily="34" charset="-120"/>
              </a:rPr>
              <a:t>香港上水的一個基督教宗派</a:t>
            </a:r>
          </a:p>
        </p:txBody>
      </p:sp>
      <p:pic>
        <p:nvPicPr>
          <p:cNvPr id="6147" name="Picture 3" descr="萬物結局近了？">
            <a:extLst>
              <a:ext uri="{FF2B5EF4-FFF2-40B4-BE49-F238E27FC236}">
                <a16:creationId xmlns:a16="http://schemas.microsoft.com/office/drawing/2014/main" id="{BD7862CD-85DA-4930-8A24-509FFA64A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836613"/>
            <a:ext cx="8675688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40957597-D3EB-4E5A-9FBC-D31E665D4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1851025"/>
            <a:ext cx="7929563" cy="112871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聖類斯：如果我今晚就要死，我現在還是要</a:t>
            </a:r>
            <a:endParaRPr lang="en-US" altLang="zh-TW">
              <a:solidFill>
                <a:srgbClr val="FFFF00"/>
              </a:solidFill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36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好好的打球</a:t>
            </a:r>
            <a:r>
              <a:rPr lang="zh-TW" altLang="en-US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！</a:t>
            </a:r>
            <a:r>
              <a:rPr lang="en-US" altLang="zh-TW" sz="2400">
                <a:solidFill>
                  <a:srgbClr val="FFFFFF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(</a:t>
            </a:r>
            <a:r>
              <a:rPr lang="zh-TW" altLang="en-US" sz="2400">
                <a:solidFill>
                  <a:srgbClr val="FFFFFF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任何時間都可無愧的去見天主</a:t>
            </a:r>
            <a:r>
              <a:rPr lang="en-US" altLang="zh-TW" sz="2400">
                <a:solidFill>
                  <a:srgbClr val="FFFFFF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)</a:t>
            </a:r>
            <a:endParaRPr lang="zh-TW" altLang="en-US" sz="1800">
              <a:solidFill>
                <a:srgbClr val="FFFFFF"/>
              </a:solidFill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B394328A-9AB0-4C0C-9105-1EB57D1560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5357813"/>
            <a:ext cx="8072438" cy="107791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>
                <a:solidFill>
                  <a:srgbClr val="00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 </a:t>
            </a:r>
            <a:r>
              <a:rPr lang="zh-TW" altLang="en-US">
                <a:solidFill>
                  <a:srgbClr val="FFFFFF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靈修的最高峰：唸好每句經，做好每件事，</a:t>
            </a:r>
            <a:endParaRPr lang="en-US" altLang="zh-TW">
              <a:solidFill>
                <a:srgbClr val="FFFFFF"/>
              </a:solidFill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>
                <a:solidFill>
                  <a:srgbClr val="FFFFFF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       </a:t>
            </a:r>
            <a:r>
              <a:rPr lang="en-US" altLang="zh-TW" sz="2400">
                <a:solidFill>
                  <a:srgbClr val="FFFFFF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   </a:t>
            </a:r>
            <a:r>
              <a:rPr lang="en-US" altLang="zh-TW">
                <a:solidFill>
                  <a:srgbClr val="FFFFFF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     </a:t>
            </a:r>
            <a:r>
              <a:rPr lang="zh-TW" altLang="en-US">
                <a:solidFill>
                  <a:srgbClr val="FFFFFF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吃好每口飯，睡好每個覺。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9CDD7449-DD70-4A88-AB57-5DCBD695AD5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endParaRPr lang="zh-TW" altLang="en-US" sz="4000">
              <a:solidFill>
                <a:schemeClr val="bg1"/>
              </a:solidFill>
              <a:ea typeface="華康黑體(P)-GB5" panose="020B0500000000000000" pitchFamily="34" charset="-120"/>
              <a:cs typeface="華康黑體(P)-GB5" panose="020B0500000000000000" pitchFamily="34" charset="-120"/>
            </a:endParaRPr>
          </a:p>
        </p:txBody>
      </p:sp>
      <p:pic>
        <p:nvPicPr>
          <p:cNvPr id="7171" name="Picture 3" descr="不至喪亡？">
            <a:extLst>
              <a:ext uri="{FF2B5EF4-FFF2-40B4-BE49-F238E27FC236}">
                <a16:creationId xmlns:a16="http://schemas.microsoft.com/office/drawing/2014/main" id="{15136192-67B8-4646-B244-A4285377E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5038"/>
            <a:ext cx="9144000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8E429BAD-A949-4E95-8C2D-024C5850B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1857375"/>
            <a:ext cx="7929562" cy="120015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3600">
                <a:solidFill>
                  <a:srgbClr val="FFFFFF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如果你不能愛那</a:t>
            </a:r>
            <a:r>
              <a:rPr lang="zh-TW" altLang="en-US" sz="36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看得見</a:t>
            </a:r>
            <a:r>
              <a:rPr lang="zh-TW" altLang="en-US" sz="3600">
                <a:solidFill>
                  <a:srgbClr val="FFFFFF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的弟兄，</a:t>
            </a:r>
            <a:endParaRPr lang="en-US" altLang="zh-TW" sz="3600">
              <a:solidFill>
                <a:srgbClr val="FFFFFF"/>
              </a:solidFill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3600">
                <a:solidFill>
                  <a:srgbClr val="FFFFFF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怎能愛那</a:t>
            </a:r>
            <a:r>
              <a:rPr lang="zh-TW" altLang="en-US" sz="36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看不見</a:t>
            </a:r>
            <a:r>
              <a:rPr lang="zh-TW" altLang="en-US" sz="3600">
                <a:solidFill>
                  <a:srgbClr val="FFFFFF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的天主？</a:t>
            </a:r>
            <a:endParaRPr lang="zh-TW" altLang="en-US" sz="2000">
              <a:solidFill>
                <a:srgbClr val="FFFFFF"/>
              </a:solidFill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409FD9D0-FC9F-4D6A-B045-B3D0046A4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28688"/>
            <a:ext cx="9144000" cy="646112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3600">
                <a:solidFill>
                  <a:srgbClr val="FFFFFF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凡你們對我最小兄弟所做的，就是對我做的</a:t>
            </a:r>
            <a:endParaRPr lang="zh-TW" altLang="en-US" sz="1800">
              <a:solidFill>
                <a:srgbClr val="FFFFFF"/>
              </a:solidFill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697F1D2D-903E-4415-ABD4-72F39093E2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29250"/>
            <a:ext cx="9144000" cy="1219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3400">
                <a:solidFill>
                  <a:srgbClr val="0000CC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純潔無瑕的虔誠，</a:t>
            </a:r>
            <a:endParaRPr lang="en-US" altLang="zh-TW" sz="3400">
              <a:solidFill>
                <a:srgbClr val="0000CC"/>
              </a:solidFill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000">
                <a:solidFill>
                  <a:srgbClr val="0000CC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就是照顧患難中的</a:t>
            </a:r>
            <a:r>
              <a:rPr lang="zh-TW" altLang="en-US" sz="4000" b="1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孤兒寡婦</a:t>
            </a:r>
            <a:endParaRPr lang="zh-TW" altLang="en-US" sz="3400" b="1">
              <a:solidFill>
                <a:srgbClr val="FF0000"/>
              </a:solidFill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DE4DBA69-6716-4C4C-998A-200D85F804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338" y="115888"/>
            <a:ext cx="7626350" cy="64611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3600">
                <a:solidFill>
                  <a:srgbClr val="F2F2F2"/>
                </a:solidFill>
                <a:latin typeface="華康粗黑體" panose="020B0709000000000000" pitchFamily="49" charset="-120"/>
                <a:ea typeface="華康粗黑體" panose="020B0709000000000000" pitchFamily="49" charset="-120"/>
                <a:cs typeface="華康黑體-GB5" panose="020B0509000000000000" pitchFamily="49" charset="-120"/>
              </a:rPr>
              <a:t> 靠嚇唬人與唯利是圖的宗教有用嗎？</a:t>
            </a:r>
            <a:endParaRPr lang="zh-TW" altLang="en-US" sz="2000">
              <a:solidFill>
                <a:srgbClr val="F2F2F2"/>
              </a:solidFill>
              <a:latin typeface="華康粗黑體" panose="020B0709000000000000" pitchFamily="49" charset="-120"/>
              <a:ea typeface="華康粗黑體" panose="020B0709000000000000" pitchFamily="49" charset="-120"/>
              <a:cs typeface="華康黑體-GB5" panose="020B0509000000000000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63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ED7B98F8-D910-4FB0-B0EC-5D02F205D1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extLst/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zh-CN" altLang="en-US" dirty="0">
                <a:solidFill>
                  <a:schemeClr val="bg1"/>
                </a:solidFill>
                <a:ea typeface="華康粗黑體" panose="020B0709000000000000" pitchFamily="49" charset="-120"/>
                <a:cs typeface="華康黑體(P)-GB5" panose="020B0500000000000000" pitchFamily="34" charset="-120"/>
              </a:rPr>
              <a:t>依</a:t>
            </a:r>
            <a:r>
              <a:rPr lang="zh-TW" altLang="en-US" dirty="0">
                <a:solidFill>
                  <a:schemeClr val="bg1"/>
                </a:solidFill>
                <a:ea typeface="華康粗黑體" panose="020B0709000000000000" pitchFamily="49" charset="-120"/>
                <a:cs typeface="華康黑體(P)-GB5" panose="020B0500000000000000" pitchFamily="34" charset="-120"/>
              </a:rPr>
              <a:t>納</a:t>
            </a:r>
            <a:r>
              <a:rPr lang="zh-CN" altLang="en-US" dirty="0">
                <a:solidFill>
                  <a:schemeClr val="bg1"/>
                </a:solidFill>
                <a:ea typeface="華康粗黑體" panose="020B0709000000000000" pitchFamily="49" charset="-120"/>
                <a:cs typeface="華康黑體(P)-GB5" panose="020B0500000000000000" pitchFamily="34" charset="-120"/>
              </a:rPr>
              <a:t>爵</a:t>
            </a:r>
            <a:r>
              <a:rPr lang="zh-TW" altLang="en-US" dirty="0">
                <a:solidFill>
                  <a:schemeClr val="bg1"/>
                </a:solidFill>
                <a:ea typeface="華康粗黑體" panose="020B0709000000000000" pitchFamily="49" charset="-120"/>
                <a:cs typeface="華康黑體(P)-GB5" panose="020B0500000000000000" pitchFamily="34" charset="-120"/>
              </a:rPr>
              <a:t>靈</a:t>
            </a:r>
            <a:r>
              <a:rPr lang="zh-CN" altLang="en-US" dirty="0">
                <a:solidFill>
                  <a:schemeClr val="bg1"/>
                </a:solidFill>
                <a:ea typeface="華康粗黑體" panose="020B0709000000000000" pitchFamily="49" charset="-120"/>
                <a:cs typeface="華康黑體(P)-GB5" panose="020B0500000000000000" pitchFamily="34" charset="-120"/>
              </a:rPr>
              <a:t>修的一些重點</a:t>
            </a:r>
            <a:r>
              <a:rPr lang="zh-TW" altLang="en-US" sz="2000" dirty="0">
                <a:solidFill>
                  <a:schemeClr val="bg1"/>
                </a:solidFill>
                <a:ea typeface="華康粗黑體" panose="020B0709000000000000" pitchFamily="49" charset="-120"/>
                <a:cs typeface="華康黑體(P)-GB5" panose="020B0500000000000000" pitchFamily="34" charset="-120"/>
              </a:rPr>
              <a:t>（取材自長洲思維靜院）</a:t>
            </a:r>
            <a:endParaRPr lang="zh-CN" altLang="zh-TW" sz="2000" dirty="0">
              <a:solidFill>
                <a:schemeClr val="bg1"/>
              </a:solidFill>
              <a:ea typeface="華康粗黑體" panose="020B0709000000000000" pitchFamily="49" charset="-120"/>
              <a:cs typeface="華康黑體(P)-GB5" panose="020B0500000000000000" pitchFamily="34" charset="-120"/>
            </a:endParaRPr>
          </a:p>
          <a:p>
            <a:pPr algn="ctr" eaLnBrk="1" hangingPunct="1">
              <a:buFontTx/>
              <a:buNone/>
              <a:defRPr/>
            </a:pPr>
            <a:r>
              <a:rPr lang="zh-CN" altLang="en-US" sz="3600" dirty="0">
                <a:solidFill>
                  <a:srgbClr val="FFFF00"/>
                </a:solidFill>
                <a:ea typeface="華康粗黑體" panose="020B0709000000000000" pitchFamily="49" charset="-120"/>
                <a:cs typeface="華康黑體(P)-GB5" panose="020B0500000000000000" pitchFamily="34" charset="-120"/>
              </a:rPr>
              <a:t>生命的</a:t>
            </a:r>
            <a:r>
              <a:rPr lang="zh-TW" altLang="en-US" sz="3600" dirty="0">
                <a:solidFill>
                  <a:srgbClr val="FFFF00"/>
                </a:solidFill>
                <a:ea typeface="華康粗黑體" panose="020B0709000000000000" pitchFamily="49" charset="-120"/>
                <a:cs typeface="華康黑體(P)-GB5" panose="020B0500000000000000" pitchFamily="34" charset="-120"/>
              </a:rPr>
              <a:t>深層意義：</a:t>
            </a:r>
            <a:r>
              <a:rPr lang="zh-CN" altLang="en-US" sz="3600" dirty="0">
                <a:solidFill>
                  <a:srgbClr val="FFFF00"/>
                </a:solidFill>
                <a:ea typeface="華康粗黑體" panose="020B0709000000000000" pitchFamily="49" charset="-120"/>
                <a:cs typeface="華康黑體(P)-GB5" panose="020B0500000000000000" pitchFamily="34" charset="-120"/>
              </a:rPr>
              <a:t>整合的生命</a:t>
            </a:r>
            <a:endParaRPr lang="zh-CN" altLang="zh-TW" sz="3600" dirty="0">
              <a:solidFill>
                <a:srgbClr val="FFFF00"/>
              </a:solidFill>
              <a:ea typeface="華康粗黑體" panose="020B0709000000000000" pitchFamily="49" charset="-120"/>
              <a:cs typeface="華康黑體(P)-GB5" panose="020B0500000000000000" pitchFamily="34" charset="-120"/>
            </a:endParaRPr>
          </a:p>
          <a:p>
            <a:pPr algn="ctr" eaLnBrk="1" hangingPunct="1">
              <a:buFontTx/>
              <a:buNone/>
              <a:defRPr/>
            </a:pPr>
            <a:r>
              <a:rPr lang="zh-CN" altLang="en-US" sz="3600" dirty="0">
                <a:solidFill>
                  <a:schemeClr val="bg1"/>
                </a:solidFill>
                <a:ea typeface="華康粗黑體" panose="020B0709000000000000" pitchFamily="49" charset="-120"/>
                <a:cs typeface="華康黑體(P)-GB5" panose="020B0500000000000000" pitchFamily="34" charset="-120"/>
              </a:rPr>
              <a:t>基督徒的</a:t>
            </a:r>
            <a:r>
              <a:rPr lang="zh-TW" altLang="en-US" sz="3600" dirty="0">
                <a:solidFill>
                  <a:schemeClr val="bg1"/>
                </a:solidFill>
                <a:ea typeface="華康粗黑體" panose="020B0709000000000000" pitchFamily="49" charset="-120"/>
                <a:cs typeface="華康黑體(P)-GB5" panose="020B0500000000000000" pitchFamily="34" charset="-120"/>
              </a:rPr>
              <a:t>靈修並</a:t>
            </a:r>
            <a:r>
              <a:rPr lang="zh-TW" altLang="en-US" sz="3600" dirty="0">
                <a:solidFill>
                  <a:srgbClr val="FF0000"/>
                </a:solidFill>
                <a:highlight>
                  <a:srgbClr val="FFFF00"/>
                </a:highlight>
                <a:ea typeface="華康粗黑體" panose="020B0709000000000000" pitchFamily="49" charset="-120"/>
                <a:cs typeface="華康黑體(P)-GB5" panose="020B0500000000000000" pitchFamily="34" charset="-120"/>
              </a:rPr>
              <a:t>不只是</a:t>
            </a:r>
            <a:r>
              <a:rPr lang="zh-TW" altLang="en-US" sz="3600" dirty="0">
                <a:solidFill>
                  <a:schemeClr val="bg1"/>
                </a:solidFill>
                <a:ea typeface="華康粗黑體" panose="020B0709000000000000" pitchFamily="49" charset="-120"/>
                <a:cs typeface="華康黑體(P)-GB5" panose="020B0500000000000000" pitchFamily="34" charset="-120"/>
              </a:rPr>
              <a:t>基督徒生活的一部分</a:t>
            </a:r>
            <a:endParaRPr lang="zh-CN" altLang="zh-TW" sz="3600" dirty="0">
              <a:solidFill>
                <a:schemeClr val="bg1"/>
              </a:solidFill>
              <a:ea typeface="華康粗黑體" panose="020B0709000000000000" pitchFamily="49" charset="-120"/>
              <a:cs typeface="華康黑體(P)-GB5" panose="020B0500000000000000" pitchFamily="34" charset="-120"/>
            </a:endParaRPr>
          </a:p>
          <a:p>
            <a:pPr algn="ctr" eaLnBrk="1" hangingPunct="1">
              <a:buFontTx/>
              <a:buNone/>
              <a:defRPr/>
            </a:pPr>
            <a:r>
              <a:rPr lang="zh-CN" altLang="en-US" dirty="0">
                <a:solidFill>
                  <a:schemeClr val="bg1"/>
                </a:solidFill>
                <a:ea typeface="華康粗黑體" panose="020B0709000000000000" pitchFamily="49" charset="-120"/>
                <a:cs typeface="華康黑體(P)-GB5" panose="020B0500000000000000" pitchFamily="34" charset="-120"/>
              </a:rPr>
              <a:t>（例如</a:t>
            </a:r>
            <a:r>
              <a:rPr lang="zh-TW" altLang="en-US" dirty="0">
                <a:solidFill>
                  <a:schemeClr val="bg1"/>
                </a:solidFill>
                <a:ea typeface="華康粗黑體" panose="020B0709000000000000" pitchFamily="49" charset="-120"/>
                <a:cs typeface="華康黑體(P)-GB5" panose="020B0500000000000000" pitchFamily="34" charset="-120"/>
              </a:rPr>
              <a:t>祈禱</a:t>
            </a:r>
            <a:r>
              <a:rPr lang="zh-CN" altLang="en-US" dirty="0">
                <a:solidFill>
                  <a:schemeClr val="bg1"/>
                </a:solidFill>
                <a:ea typeface="華康粗黑體" panose="020B0709000000000000" pitchFamily="49" charset="-120"/>
                <a:cs typeface="華康黑體(P)-GB5" panose="020B0500000000000000" pitchFamily="34" charset="-120"/>
              </a:rPr>
              <a:t>、</a:t>
            </a:r>
            <a:r>
              <a:rPr lang="zh-TW" altLang="en-US" dirty="0">
                <a:solidFill>
                  <a:schemeClr val="bg1"/>
                </a:solidFill>
                <a:ea typeface="華康粗黑體" panose="020B0709000000000000" pitchFamily="49" charset="-120"/>
                <a:cs typeface="華康黑體(P)-GB5" panose="020B0500000000000000" pitchFamily="34" charset="-120"/>
              </a:rPr>
              <a:t>彌</a:t>
            </a:r>
            <a:r>
              <a:rPr lang="zh-CN" altLang="en-US" dirty="0">
                <a:solidFill>
                  <a:schemeClr val="bg1"/>
                </a:solidFill>
                <a:ea typeface="華康粗黑體" panose="020B0709000000000000" pitchFamily="49" charset="-120"/>
                <a:cs typeface="華康黑體(P)-GB5" panose="020B0500000000000000" pitchFamily="34" charset="-120"/>
              </a:rPr>
              <a:t>撒、神操、退省、默想</a:t>
            </a:r>
            <a:r>
              <a:rPr lang="en-US" altLang="zh-CN" dirty="0">
                <a:solidFill>
                  <a:schemeClr val="bg1"/>
                </a:solidFill>
                <a:ea typeface="華康粗黑體" panose="020B0709000000000000" pitchFamily="49" charset="-120"/>
                <a:cs typeface="華康黑體(P)-GB5" panose="020B0500000000000000" pitchFamily="34" charset="-120"/>
              </a:rPr>
              <a:t>……</a:t>
            </a:r>
            <a:r>
              <a:rPr lang="zh-CN" altLang="en-US" dirty="0">
                <a:solidFill>
                  <a:schemeClr val="bg1"/>
                </a:solidFill>
                <a:ea typeface="華康粗黑體" panose="020B0709000000000000" pitchFamily="49" charset="-120"/>
                <a:cs typeface="華康黑體(P)-GB5" panose="020B0500000000000000" pitchFamily="34" charset="-120"/>
              </a:rPr>
              <a:t>）</a:t>
            </a:r>
            <a:endParaRPr lang="zh-CN" altLang="zh-TW" dirty="0">
              <a:solidFill>
                <a:schemeClr val="bg1"/>
              </a:solidFill>
              <a:ea typeface="華康粗黑體" panose="020B0709000000000000" pitchFamily="49" charset="-120"/>
              <a:cs typeface="華康黑體(P)-GB5" panose="020B0500000000000000" pitchFamily="34" charset="-120"/>
            </a:endParaRPr>
          </a:p>
          <a:p>
            <a:pPr algn="ctr" eaLnBrk="1" hangingPunct="1">
              <a:buFontTx/>
              <a:buNone/>
              <a:defRPr/>
            </a:pPr>
            <a:r>
              <a:rPr lang="zh-CN" altLang="en-US" sz="3600" dirty="0">
                <a:solidFill>
                  <a:srgbClr val="FFFF00"/>
                </a:solidFill>
                <a:ea typeface="華康粗黑體" panose="020B0709000000000000" pitchFamily="49" charset="-120"/>
                <a:cs typeface="華康黑體(P)-GB5" panose="020B0500000000000000" pitchFamily="34" charset="-120"/>
              </a:rPr>
              <a:t>而是</a:t>
            </a:r>
            <a:r>
              <a:rPr lang="zh-CN" altLang="en-US" sz="4000" dirty="0">
                <a:solidFill>
                  <a:srgbClr val="FFFF00"/>
                </a:solidFill>
                <a:ea typeface="華康粗黑體" panose="020B0709000000000000" pitchFamily="49" charset="-120"/>
                <a:cs typeface="華康黑體(P)-GB5" panose="020B0500000000000000" pitchFamily="34" charset="-120"/>
              </a:rPr>
              <a:t>基督徒生活本身</a:t>
            </a:r>
            <a:r>
              <a:rPr lang="zh-TW" altLang="en-US" sz="2800" dirty="0">
                <a:solidFill>
                  <a:srgbClr val="FFFF00"/>
                </a:solidFill>
                <a:ea typeface="華康粗黑體" panose="020B0709000000000000" pitchFamily="49" charset="-120"/>
                <a:cs typeface="華康黑體(P)-GB5" panose="020B0500000000000000" pitchFamily="34" charset="-120"/>
              </a:rPr>
              <a:t>（即整個生命）</a:t>
            </a:r>
            <a:endParaRPr lang="zh-CN" altLang="zh-TW" sz="2800" dirty="0">
              <a:solidFill>
                <a:srgbClr val="FFFF00"/>
              </a:solidFill>
              <a:ea typeface="華康粗黑體" panose="020B0709000000000000" pitchFamily="49" charset="-120"/>
              <a:cs typeface="華康黑體(P)-GB5" panose="020B0500000000000000" pitchFamily="34" charset="-120"/>
            </a:endParaRPr>
          </a:p>
          <a:p>
            <a:pPr algn="ctr" eaLnBrk="1" hangingPunct="1">
              <a:buFontTx/>
              <a:buNone/>
              <a:defRPr/>
            </a:pPr>
            <a:r>
              <a:rPr lang="zh-CN" altLang="en-US" sz="3600" dirty="0">
                <a:solidFill>
                  <a:schemeClr val="bg1"/>
                </a:solidFill>
                <a:ea typeface="華康粗黑體" panose="020B0709000000000000" pitchFamily="49" charset="-120"/>
                <a:cs typeface="華康黑體(P)-GB5" panose="020B0500000000000000" pitchFamily="34" charset="-120"/>
              </a:rPr>
              <a:t>注重自己的</a:t>
            </a:r>
            <a:r>
              <a:rPr lang="zh-TW" altLang="en-US" sz="4400" u="sng" dirty="0">
                <a:solidFill>
                  <a:srgbClr val="FF0000"/>
                </a:solidFill>
                <a:highlight>
                  <a:srgbClr val="FFFF00"/>
                </a:highlight>
                <a:ea typeface="華康粗黑體" panose="020B0709000000000000" pitchFamily="49" charset="-120"/>
                <a:cs typeface="華康黑體(P)-GB5" panose="020B0500000000000000" pitchFamily="34" charset="-120"/>
              </a:rPr>
              <a:t>內</a:t>
            </a:r>
            <a:r>
              <a:rPr lang="zh-CN" altLang="en-US" sz="4400" u="sng" dirty="0">
                <a:solidFill>
                  <a:srgbClr val="FF0000"/>
                </a:solidFill>
                <a:highlight>
                  <a:srgbClr val="FFFF00"/>
                </a:highlight>
                <a:ea typeface="華康粗黑體" panose="020B0709000000000000" pitchFamily="49" charset="-120"/>
                <a:cs typeface="華康黑體(P)-GB5" panose="020B0500000000000000" pitchFamily="34" charset="-120"/>
              </a:rPr>
              <a:t>在</a:t>
            </a:r>
            <a:r>
              <a:rPr lang="zh-TW" altLang="en-US" sz="3600" u="sng" dirty="0">
                <a:solidFill>
                  <a:srgbClr val="00FF00"/>
                </a:solidFill>
                <a:ea typeface="華康粗黑體" panose="020B0709000000000000" pitchFamily="49" charset="-120"/>
                <a:cs typeface="華康黑體(P)-GB5" panose="020B0500000000000000" pitchFamily="34" charset="-120"/>
              </a:rPr>
              <a:t>經驗</a:t>
            </a:r>
            <a:r>
              <a:rPr lang="zh-CN" altLang="en-US" dirty="0">
                <a:solidFill>
                  <a:schemeClr val="bg1"/>
                </a:solidFill>
                <a:ea typeface="華康粗黑體" panose="020B0709000000000000" pitchFamily="49" charset="-120"/>
                <a:cs typeface="華康黑體(P)-GB5" panose="020B0500000000000000" pitchFamily="34" charset="-120"/>
              </a:rPr>
              <a:t>及與</a:t>
            </a:r>
            <a:r>
              <a:rPr lang="zh-CN" altLang="en-US" sz="4800" u="sng" dirty="0">
                <a:solidFill>
                  <a:srgbClr val="FF0000"/>
                </a:solidFill>
                <a:highlight>
                  <a:srgbClr val="FFFF00"/>
                </a:highlight>
                <a:ea typeface="華康粗黑體" panose="020B0709000000000000" pitchFamily="49" charset="-120"/>
                <a:cs typeface="華康黑體(P)-GB5" panose="020B0500000000000000" pitchFamily="34" charset="-120"/>
              </a:rPr>
              <a:t>外在</a:t>
            </a:r>
            <a:r>
              <a:rPr lang="zh-CN" altLang="en-US" sz="3600" u="sng" dirty="0">
                <a:solidFill>
                  <a:srgbClr val="00FF00"/>
                </a:solidFill>
                <a:ea typeface="華康粗黑體" panose="020B0709000000000000" pitchFamily="49" charset="-120"/>
                <a:cs typeface="華康黑體(P)-GB5" panose="020B0500000000000000" pitchFamily="34" charset="-120"/>
              </a:rPr>
              <a:t>世界</a:t>
            </a:r>
            <a:r>
              <a:rPr lang="zh-CN" altLang="en-US" sz="3600" dirty="0">
                <a:solidFill>
                  <a:schemeClr val="bg1"/>
                </a:solidFill>
                <a:ea typeface="華康粗黑體" panose="020B0709000000000000" pitchFamily="49" charset="-120"/>
                <a:cs typeface="華康黑體(P)-GB5" panose="020B0500000000000000" pitchFamily="34" charset="-120"/>
              </a:rPr>
              <a:t>的接觸</a:t>
            </a:r>
            <a:endParaRPr lang="zh-CN" altLang="zh-TW" sz="3600" dirty="0">
              <a:solidFill>
                <a:schemeClr val="bg1"/>
              </a:solidFill>
              <a:ea typeface="華康粗黑體" panose="020B0709000000000000" pitchFamily="49" charset="-120"/>
              <a:cs typeface="華康黑體(P)-GB5" panose="020B0500000000000000" pitchFamily="34" charset="-120"/>
            </a:endParaRPr>
          </a:p>
          <a:p>
            <a:pPr algn="ctr" eaLnBrk="1" hangingPunct="1">
              <a:buFontTx/>
              <a:buNone/>
              <a:defRPr/>
            </a:pPr>
            <a:r>
              <a:rPr lang="zh-CN" altLang="en-US" sz="3600" dirty="0">
                <a:solidFill>
                  <a:srgbClr val="FFFF00"/>
                </a:solidFill>
                <a:ea typeface="華康粗黑體" panose="020B0709000000000000" pitchFamily="49" charset="-120"/>
                <a:cs typeface="華康黑體(P)-GB5" panose="020B0500000000000000" pitchFamily="34" charset="-120"/>
              </a:rPr>
              <a:t>在</a:t>
            </a:r>
            <a:r>
              <a:rPr lang="zh-TW" altLang="en-US" sz="3600" dirty="0">
                <a:solidFill>
                  <a:srgbClr val="00FF00"/>
                </a:solidFill>
                <a:ea typeface="華康粗黑體" panose="020B0709000000000000" pitchFamily="49" charset="-120"/>
                <a:cs typeface="華康黑體(P)-GB5" panose="020B0500000000000000" pitchFamily="34" charset="-120"/>
              </a:rPr>
              <a:t>祈禱</a:t>
            </a:r>
            <a:r>
              <a:rPr lang="zh-CN" altLang="en-US" sz="3600" u="sng" dirty="0">
                <a:solidFill>
                  <a:srgbClr val="FFFF00"/>
                </a:solidFill>
                <a:ea typeface="華康粗黑體" panose="020B0709000000000000" pitchFamily="49" charset="-120"/>
                <a:cs typeface="華康黑體(P)-GB5" panose="020B0500000000000000" pitchFamily="34" charset="-120"/>
              </a:rPr>
              <a:t>及</a:t>
            </a:r>
            <a:r>
              <a:rPr lang="zh-TW" altLang="en-US" sz="3600" dirty="0">
                <a:solidFill>
                  <a:srgbClr val="00FF00"/>
                </a:solidFill>
                <a:ea typeface="華康粗黑體" panose="020B0709000000000000" pitchFamily="49" charset="-120"/>
                <a:cs typeface="華康黑體(P)-GB5" panose="020B0500000000000000" pitchFamily="34" charset="-120"/>
              </a:rPr>
              <a:t>日常生活</a:t>
            </a:r>
            <a:r>
              <a:rPr lang="zh-TW" altLang="en-US" sz="3600" dirty="0">
                <a:solidFill>
                  <a:srgbClr val="FFFF00"/>
                </a:solidFill>
                <a:ea typeface="華康粗黑體" panose="020B0709000000000000" pitchFamily="49" charset="-120"/>
                <a:cs typeface="華康黑體(P)-GB5" panose="020B0500000000000000" pitchFamily="34" charset="-120"/>
              </a:rPr>
              <a:t>中與天主交往；</a:t>
            </a:r>
            <a:endParaRPr lang="zh-CN" altLang="zh-TW" sz="3600" dirty="0">
              <a:solidFill>
                <a:srgbClr val="FFFF00"/>
              </a:solidFill>
              <a:ea typeface="華康粗黑體" panose="020B0709000000000000" pitchFamily="49" charset="-120"/>
              <a:cs typeface="華康黑體(P)-GB5" panose="020B0500000000000000" pitchFamily="34" charset="-120"/>
            </a:endParaRPr>
          </a:p>
          <a:p>
            <a:pPr algn="ctr" eaLnBrk="1" hangingPunct="1">
              <a:buFontTx/>
              <a:buNone/>
              <a:defRPr/>
            </a:pPr>
            <a:r>
              <a:rPr lang="zh-CN" altLang="en-US" sz="3600" dirty="0">
                <a:highlight>
                  <a:srgbClr val="FFFF00"/>
                </a:highlight>
                <a:ea typeface="華康粗黑體" panose="020B0709000000000000" pitchFamily="49" charset="-120"/>
                <a:cs typeface="華康黑體(P)-GB5" panose="020B0500000000000000" pitchFamily="34" charset="-120"/>
              </a:rPr>
              <a:t>在</a:t>
            </a:r>
            <a:r>
              <a:rPr lang="zh-CN" altLang="en-US" sz="4000" dirty="0">
                <a:solidFill>
                  <a:srgbClr val="FF0000"/>
                </a:solidFill>
                <a:highlight>
                  <a:srgbClr val="FFFF00"/>
                </a:highlight>
                <a:ea typeface="華康粗黑體" panose="020B0709000000000000" pitchFamily="49" charset="-120"/>
                <a:cs typeface="華康黑體(P)-GB5" panose="020B0500000000000000" pitchFamily="34" charset="-120"/>
              </a:rPr>
              <a:t>萬事萬物</a:t>
            </a:r>
            <a:r>
              <a:rPr lang="zh-CN" altLang="en-US" sz="3600" dirty="0">
                <a:highlight>
                  <a:srgbClr val="FFFF00"/>
                </a:highlight>
                <a:ea typeface="華康粗黑體" panose="020B0709000000000000" pitchFamily="49" charset="-120"/>
                <a:cs typeface="華康黑體(P)-GB5" panose="020B0500000000000000" pitchFamily="34" charset="-120"/>
              </a:rPr>
              <a:t>中</a:t>
            </a:r>
            <a:r>
              <a:rPr lang="zh-TW" altLang="en-US" sz="3600" dirty="0">
                <a:highlight>
                  <a:srgbClr val="FFFF00"/>
                </a:highlight>
                <a:ea typeface="華康粗黑體" panose="020B0709000000000000" pitchFamily="49" charset="-120"/>
                <a:cs typeface="華康黑體(P)-GB5" panose="020B0500000000000000" pitchFamily="34" charset="-120"/>
              </a:rPr>
              <a:t>發現</a:t>
            </a:r>
            <a:r>
              <a:rPr lang="zh-CN" altLang="en-US" sz="3600" dirty="0">
                <a:highlight>
                  <a:srgbClr val="FFFF00"/>
                </a:highlight>
                <a:ea typeface="華康粗黑體" panose="020B0709000000000000" pitchFamily="49" charset="-120"/>
                <a:cs typeface="華康黑體(P)-GB5" panose="020B0500000000000000" pitchFamily="34" charset="-120"/>
              </a:rPr>
              <a:t>天主</a:t>
            </a:r>
            <a:endParaRPr lang="zh-CN" altLang="zh-TW" sz="3600" dirty="0">
              <a:highlight>
                <a:srgbClr val="FFFF00"/>
              </a:highlight>
              <a:ea typeface="華康粗黑體" panose="020B0709000000000000" pitchFamily="49" charset="-120"/>
              <a:cs typeface="華康黑體(P)-GB5" panose="020B0500000000000000" pitchFamily="34" charset="-120"/>
            </a:endParaRPr>
          </a:p>
          <a:p>
            <a:pPr algn="ctr" eaLnBrk="1" hangingPunct="1">
              <a:buFontTx/>
              <a:buNone/>
              <a:defRPr/>
            </a:pPr>
            <a:r>
              <a:rPr lang="zh-TW" altLang="en-US" sz="3600" dirty="0">
                <a:solidFill>
                  <a:schemeClr val="bg1"/>
                </a:solidFill>
                <a:ea typeface="華康粗黑體" panose="020B0709000000000000" pitchFamily="49" charset="-120"/>
                <a:cs typeface="華康黑體(P)-GB5" panose="020B0500000000000000" pitchFamily="34" charset="-120"/>
              </a:rPr>
              <a:t>忠於傳統，敢於創新</a:t>
            </a:r>
            <a:endParaRPr lang="zh-TW" altLang="zh-TW" sz="3600" dirty="0">
              <a:solidFill>
                <a:schemeClr val="bg1"/>
              </a:solidFill>
              <a:ea typeface="華康粗黑體" panose="020B0709000000000000" pitchFamily="49" charset="-120"/>
              <a:cs typeface="華康黑體(P)-GB5" panose="020B0500000000000000" pitchFamily="34" charset="-120"/>
            </a:endParaRPr>
          </a:p>
          <a:p>
            <a:pPr algn="ctr" eaLnBrk="1" hangingPunct="1">
              <a:buFontTx/>
              <a:buNone/>
              <a:defRPr/>
            </a:pPr>
            <a:r>
              <a:rPr lang="zh-TW" altLang="en-US" i="1" dirty="0">
                <a:solidFill>
                  <a:srgbClr val="FFFF00"/>
                </a:solidFill>
                <a:ea typeface="華康粗黑體" panose="020B0709000000000000" pitchFamily="49" charset="-120"/>
                <a:cs typeface="華康黑體(P)-GB5" panose="020B0500000000000000" pitchFamily="34" charset="-120"/>
              </a:rPr>
              <a:t>（扎</a:t>
            </a:r>
            <a:r>
              <a:rPr lang="zh-CN" altLang="zh-TW" i="1" dirty="0">
                <a:solidFill>
                  <a:srgbClr val="FFFF00"/>
                </a:solidFill>
                <a:ea typeface="華康粗黑體" panose="020B0709000000000000" pitchFamily="49" charset="-120"/>
                <a:cs typeface="華康黑體(P)-GB5" panose="020B0500000000000000" pitchFamily="34" charset="-120"/>
              </a:rPr>
              <a:t>根</a:t>
            </a:r>
            <a:r>
              <a:rPr lang="zh-CN" altLang="en-US" i="1" dirty="0">
                <a:solidFill>
                  <a:srgbClr val="FFFF00"/>
                </a:solidFill>
                <a:ea typeface="華康粗黑體" panose="020B0709000000000000" pitchFamily="49" charset="-120"/>
                <a:cs typeface="華康黑體(P)-GB5" panose="020B0500000000000000" pitchFamily="34" charset="-120"/>
              </a:rPr>
              <a:t>傳</a:t>
            </a:r>
            <a:r>
              <a:rPr lang="zh-CN" altLang="zh-TW" i="1" dirty="0">
                <a:solidFill>
                  <a:srgbClr val="FFFF00"/>
                </a:solidFill>
                <a:ea typeface="華康粗黑體" panose="020B0709000000000000" pitchFamily="49" charset="-120"/>
                <a:cs typeface="華康黑體(P)-GB5" panose="020B0500000000000000" pitchFamily="34" charset="-120"/>
              </a:rPr>
              <a:t>統</a:t>
            </a:r>
            <a:r>
              <a:rPr lang="zh-CN" altLang="en-US" i="1" dirty="0">
                <a:solidFill>
                  <a:srgbClr val="FFFF00"/>
                </a:solidFill>
                <a:ea typeface="華康粗黑體" panose="020B0709000000000000" pitchFamily="49" charset="-120"/>
                <a:cs typeface="華康黑體(P)-GB5" panose="020B0500000000000000" pitchFamily="34" charset="-120"/>
              </a:rPr>
              <a:t>，</a:t>
            </a:r>
            <a:r>
              <a:rPr lang="zh-CN" altLang="zh-TW" i="1" dirty="0">
                <a:solidFill>
                  <a:srgbClr val="FFFF00"/>
                </a:solidFill>
                <a:ea typeface="華康粗黑體" panose="020B0709000000000000" pitchFamily="49" charset="-120"/>
                <a:cs typeface="華康黑體(P)-GB5" panose="020B0500000000000000" pitchFamily="34" charset="-120"/>
              </a:rPr>
              <a:t>創</a:t>
            </a:r>
            <a:r>
              <a:rPr lang="zh-CN" altLang="en-US" i="1" dirty="0">
                <a:solidFill>
                  <a:srgbClr val="FFFF00"/>
                </a:solidFill>
                <a:ea typeface="華康粗黑體" panose="020B0709000000000000" pitchFamily="49" charset="-120"/>
                <a:cs typeface="華康黑體(P)-GB5" panose="020B0500000000000000" pitchFamily="34" charset="-120"/>
              </a:rPr>
              <a:t>造</a:t>
            </a:r>
            <a:r>
              <a:rPr lang="zh-CN" altLang="zh-TW" i="1" dirty="0">
                <a:solidFill>
                  <a:srgbClr val="FFFF00"/>
                </a:solidFill>
                <a:ea typeface="華康粗黑體" panose="020B0709000000000000" pitchFamily="49" charset="-120"/>
                <a:cs typeface="華康黑體(P)-GB5" panose="020B0500000000000000" pitchFamily="34" charset="-120"/>
              </a:rPr>
              <a:t>新</a:t>
            </a:r>
            <a:r>
              <a:rPr lang="zh-CN" altLang="en-US" i="1" dirty="0">
                <a:solidFill>
                  <a:srgbClr val="FFFF00"/>
                </a:solidFill>
                <a:ea typeface="華康粗黑體" panose="020B0709000000000000" pitchFamily="49" charset="-120"/>
                <a:cs typeface="華康黑體(P)-GB5" panose="020B0500000000000000" pitchFamily="34" charset="-120"/>
              </a:rPr>
              <a:t>人</a:t>
            </a:r>
            <a:r>
              <a:rPr lang="zh-CN" altLang="zh-TW" i="1" dirty="0">
                <a:solidFill>
                  <a:srgbClr val="FFFF00"/>
                </a:solidFill>
                <a:ea typeface="華康粗黑體" panose="020B0709000000000000" pitchFamily="49" charset="-120"/>
                <a:cs typeface="華康黑體(P)-GB5" panose="020B0500000000000000" pitchFamily="34" charset="-120"/>
              </a:rPr>
              <a:t>新</a:t>
            </a:r>
            <a:r>
              <a:rPr lang="zh-CN" altLang="en-US" i="1" dirty="0">
                <a:solidFill>
                  <a:srgbClr val="FFFF00"/>
                </a:solidFill>
                <a:ea typeface="華康粗黑體" panose="020B0709000000000000" pitchFamily="49" charset="-120"/>
                <a:cs typeface="華康黑體(P)-GB5" panose="020B0500000000000000" pitchFamily="34" charset="-120"/>
              </a:rPr>
              <a:t>事</a:t>
            </a:r>
            <a:r>
              <a:rPr lang="zh-TW" altLang="en-US" i="1" dirty="0">
                <a:solidFill>
                  <a:srgbClr val="FFFF00"/>
                </a:solidFill>
                <a:ea typeface="華康粗黑體" panose="020B0709000000000000" pitchFamily="49" charset="-120"/>
                <a:cs typeface="華康黑體(P)-GB5" panose="020B0500000000000000" pitchFamily="34" charset="-120"/>
              </a:rPr>
              <a:t>）</a:t>
            </a:r>
            <a:r>
              <a:rPr lang="en-US" altLang="zh-TW" sz="2800" i="1" dirty="0">
                <a:solidFill>
                  <a:srgbClr val="FFFF00"/>
                </a:solidFill>
                <a:ea typeface="華康粗黑體" panose="020B0709000000000000" pitchFamily="49" charset="-120"/>
                <a:cs typeface="華康黑體(P)-GB5" panose="020B0500000000000000" pitchFamily="34" charset="-120"/>
              </a:rPr>
              <a:t>(</a:t>
            </a:r>
            <a:r>
              <a:rPr lang="zh-TW" altLang="en-US" sz="2800" i="1" dirty="0">
                <a:solidFill>
                  <a:srgbClr val="FFFF00"/>
                </a:solidFill>
                <a:ea typeface="華康粗黑體" panose="020B0709000000000000" pitchFamily="49" charset="-120"/>
                <a:cs typeface="華康黑體(P)-GB5" panose="020B0500000000000000" pitchFamily="34" charset="-120"/>
              </a:rPr>
              <a:t>徐錦堯</a:t>
            </a:r>
            <a:r>
              <a:rPr lang="en-US" altLang="zh-TW" sz="2800" i="1" dirty="0">
                <a:solidFill>
                  <a:srgbClr val="FFFF00"/>
                </a:solidFill>
                <a:ea typeface="華康粗黑體" panose="020B0709000000000000" pitchFamily="49" charset="-120"/>
                <a:cs typeface="華康黑體(P)-GB5" panose="020B0500000000000000" pitchFamily="34" charset="-12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1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BFEEEF16-70F6-4E33-88D4-02DFF021CEF9}"/>
              </a:ext>
            </a:extLst>
          </p:cNvPr>
          <p:cNvGraphicFramePr>
            <a:graphicFrameLocks noGrp="1"/>
          </p:cNvGraphicFramePr>
          <p:nvPr/>
        </p:nvGraphicFramePr>
        <p:xfrm>
          <a:off x="357188" y="571500"/>
          <a:ext cx="8572500" cy="6038850"/>
        </p:xfrm>
        <a:graphic>
          <a:graphicData uri="http://schemas.openxmlformats.org/drawingml/2006/table">
            <a:tbl>
              <a:tblPr/>
              <a:tblGrid>
                <a:gridCol w="3571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00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2638">
                <a:tc>
                  <a:txBody>
                    <a:bodyPr/>
                    <a:lstStyle>
                      <a:lvl1pPr marL="150813" indent="-1508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150813" marR="0" lvl="0" indent="-150813" algn="ctr" defTabSz="914400" rtl="0" eaLnBrk="1" fontAlgn="base" latinLnBrk="0" hangingPunct="0">
                        <a:lnSpc>
                          <a:spcPts val="4000"/>
                        </a:lnSpc>
                        <a:spcBef>
                          <a:spcPts val="125"/>
                        </a:spcBef>
                        <a:spcAft>
                          <a:spcPts val="1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華康粗黑體" pitchFamily="49" charset="-120"/>
                          <a:cs typeface="Arial" pitchFamily="34" charset="0"/>
                        </a:rPr>
                        <a:t>生活準則</a:t>
                      </a:r>
                      <a:endParaRPr kumimoji="0" lang="zh-TW" altLang="zh-HK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全真新細明"/>
                        <a:cs typeface="Times New Roman" pitchFamily="18" charset="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ts val="4000"/>
                        </a:lnSpc>
                        <a:spcBef>
                          <a:spcPts val="125"/>
                        </a:spcBef>
                        <a:spcAft>
                          <a:spcPts val="1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HK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華康粗黑體" pitchFamily="49" charset="-120"/>
                          <a:cs typeface="Arial" pitchFamily="34" charset="0"/>
                        </a:rPr>
                        <a:t>理</a:t>
                      </a:r>
                      <a:r>
                        <a:rPr kumimoji="0" lang="en-US" altLang="zh-HK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華康粗黑體" pitchFamily="49" charset="-120"/>
                          <a:cs typeface="Times New Roman" pitchFamily="18" charset="0"/>
                        </a:rPr>
                        <a:t>       </a:t>
                      </a:r>
                      <a:r>
                        <a:rPr kumimoji="0" lang="zh-TW" altLang="zh-HK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華康粗黑體" pitchFamily="49" charset="-120"/>
                          <a:cs typeface="Arial" pitchFamily="34" charset="0"/>
                        </a:rPr>
                        <a:t>由</a:t>
                      </a:r>
                      <a:endParaRPr kumimoji="0" lang="zh-TW" altLang="zh-HK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全真新細明"/>
                        <a:cs typeface="Times New Roman" pitchFamily="18" charset="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82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ts val="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華康粗黑體" pitchFamily="49" charset="-120"/>
                          <a:cs typeface="Times New Roman" pitchFamily="18" charset="0"/>
                        </a:rPr>
                        <a:t> 1.</a:t>
                      </a: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pitchFamily="34" charset="0"/>
                        </a:rPr>
                        <a:t>基督徒要</a:t>
                      </a:r>
                      <a:r>
                        <a:rPr kumimoji="0" lang="zh-TW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pitchFamily="34" charset="0"/>
                        </a:rPr>
                        <a:t>忠</a:t>
                      </a: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pitchFamily="34" charset="0"/>
                        </a:rPr>
                        <a:t>於工</a:t>
                      </a:r>
                      <a:endParaRPr kumimoji="0" lang="en-US" altLang="zh-TW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華康粗黑體" pitchFamily="49" charset="-120"/>
                        <a:ea typeface="華康粗黑體" pitchFamily="49" charset="-12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ts val="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pitchFamily="34" charset="0"/>
                        </a:rPr>
                        <a:t>  </a:t>
                      </a: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pitchFamily="34" charset="0"/>
                        </a:rPr>
                        <a:t>作</a:t>
                      </a:r>
                      <a:r>
                        <a:rPr kumimoji="0" lang="zh-TW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pitchFamily="34" charset="0"/>
                        </a:rPr>
                        <a:t>，</a:t>
                      </a: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pitchFamily="34" charset="0"/>
                        </a:rPr>
                        <a:t>誠懇</a:t>
                      </a:r>
                      <a:r>
                        <a:rPr kumimoji="0" lang="zh-TW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pitchFamily="34" charset="0"/>
                        </a:rPr>
                        <a:t>待</a:t>
                      </a: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pitchFamily="34" charset="0"/>
                        </a:rPr>
                        <a:t>人</a:t>
                      </a:r>
                      <a:r>
                        <a:rPr kumimoji="0" lang="zh-TW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pitchFamily="34" charset="0"/>
                        </a:rPr>
                        <a:t>， </a:t>
                      </a:r>
                      <a:endParaRPr kumimoji="0" lang="en-US" altLang="zh-TW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粗黑體" pitchFamily="49" charset="-120"/>
                        <a:ea typeface="華康粗黑體" pitchFamily="49" charset="-12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ts val="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pitchFamily="34" charset="0"/>
                        </a:rPr>
                        <a:t>  </a:t>
                      </a: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pitchFamily="34" charset="0"/>
                        </a:rPr>
                        <a:t>學習關懷</a:t>
                      </a:r>
                      <a:r>
                        <a:rPr kumimoji="0" lang="zh-TW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pitchFamily="34" charset="0"/>
                        </a:rPr>
                        <a:t>，</a:t>
                      </a: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pitchFamily="34" charset="0"/>
                        </a:rPr>
                        <a:t>寬恕</a:t>
                      </a:r>
                      <a:r>
                        <a:rPr kumimoji="0" lang="en-US" altLang="zh-TW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pitchFamily="34" charset="0"/>
                        </a:rPr>
                        <a:t>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ts val="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pitchFamily="34" charset="0"/>
                        </a:rPr>
                        <a:t>  </a:t>
                      </a: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pitchFamily="34" charset="0"/>
                        </a:rPr>
                        <a:t>與容忍。</a:t>
                      </a:r>
                      <a:endParaRPr kumimoji="0" lang="zh-TW" altLang="zh-HK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粗黑體" pitchFamily="49" charset="-120"/>
                        <a:ea typeface="華康粗黑體" pitchFamily="49" charset="-120"/>
                        <a:cs typeface="Times New Roman" pitchFamily="18" charset="0"/>
                      </a:endParaRP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179388" marR="0" lvl="0" indent="0" algn="just" defTabSz="914400" rtl="0" eaLnBrk="1" fontAlgn="base" latinLnBrk="0" hangingPunct="0">
                        <a:lnSpc>
                          <a:spcPts val="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pitchFamily="34" charset="0"/>
                        </a:rPr>
                        <a:t>沒有行為的信仰是死的</a:t>
                      </a: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pitchFamily="34" charset="0"/>
                        </a:rPr>
                        <a:t>；信徒必須不斷「學習」去</a:t>
                      </a: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pitchFamily="34" charset="0"/>
                        </a:rPr>
                        <a:t>使信仰化為生活</a:t>
                      </a: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pitchFamily="34" charset="0"/>
                        </a:rPr>
                        <a:t>，使生活沾染信仰的光輝。</a:t>
                      </a:r>
                      <a:endParaRPr kumimoji="0" lang="zh-TW" altLang="zh-HK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粗黑體" pitchFamily="49" charset="-120"/>
                        <a:ea typeface="華康粗黑體" pitchFamily="49" charset="-120"/>
                        <a:cs typeface="Times New Roman" pitchFamily="18" charset="0"/>
                      </a:endParaRP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799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dist" defTabSz="914400" rtl="0" eaLnBrk="1" fontAlgn="base" latinLnBrk="0" hangingPunct="0">
                        <a:lnSpc>
                          <a:spcPts val="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HK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華康粗黑體" pitchFamily="49" charset="-120"/>
                        <a:cs typeface="Times New Roman" pitchFamily="18" charset="0"/>
                      </a:endParaRP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179388" marR="0" lvl="0" indent="0" algn="just" defTabSz="914400" rtl="0" eaLnBrk="1" fontAlgn="base" latinLnBrk="0" hangingPunct="0">
                        <a:lnSpc>
                          <a:spcPts val="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HK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粗黑體" pitchFamily="49" charset="-120"/>
                        <a:ea typeface="華康粗黑體" pitchFamily="49" charset="-120"/>
                        <a:cs typeface="Arial" pitchFamily="34" charset="0"/>
                      </a:endParaRP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文字方塊 1">
            <a:extLst>
              <a:ext uri="{FF2B5EF4-FFF2-40B4-BE49-F238E27FC236}">
                <a16:creationId xmlns:a16="http://schemas.microsoft.com/office/drawing/2014/main" id="{E67C4508-A395-4102-8523-91978A486BF8}"/>
              </a:ext>
            </a:extLst>
          </p:cNvPr>
          <p:cNvSpPr txBox="1"/>
          <p:nvPr/>
        </p:nvSpPr>
        <p:spPr>
          <a:xfrm rot="21271627">
            <a:off x="448757" y="3828693"/>
            <a:ext cx="8350021" cy="2015936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 eaLnBrk="1" hangingPunct="1">
              <a:spcAft>
                <a:spcPts val="1800"/>
              </a:spcAft>
              <a:defRPr/>
            </a:pPr>
            <a:r>
              <a:rPr lang="zh-TW" altLang="en-US" sz="3000" spc="-150" dirty="0">
                <a:latin typeface="+mn-lt"/>
                <a:ea typeface="華康正顏楷體W7" panose="03000709000000000000" pitchFamily="65" charset="-120"/>
              </a:rPr>
              <a:t>梵蒂岡第二屆大公會議</a:t>
            </a:r>
            <a:r>
              <a:rPr lang="en-US" altLang="zh-TW" sz="3000" spc="-150" dirty="0">
                <a:latin typeface="+mn-lt"/>
                <a:ea typeface="華康正顏楷體W7" panose="03000709000000000000" pitchFamily="65" charset="-120"/>
              </a:rPr>
              <a:t>《</a:t>
            </a:r>
            <a:r>
              <a:rPr lang="zh-TW" altLang="en-US" sz="3000" spc="-150" dirty="0">
                <a:latin typeface="+mn-lt"/>
                <a:ea typeface="華康正顏楷體W7" panose="03000709000000000000" pitchFamily="65" charset="-120"/>
              </a:rPr>
              <a:t>教會憲章</a:t>
            </a:r>
            <a:r>
              <a:rPr lang="en-US" altLang="zh-TW" sz="3000" spc="-150" dirty="0">
                <a:latin typeface="+mn-lt"/>
                <a:ea typeface="華康正顏楷體W7" panose="03000709000000000000" pitchFamily="65" charset="-120"/>
              </a:rPr>
              <a:t>》</a:t>
            </a:r>
            <a:r>
              <a:rPr lang="zh-TW" altLang="en-US" sz="3000" spc="-150" dirty="0">
                <a:latin typeface="+mn-lt"/>
                <a:ea typeface="華康正顏楷體W7" panose="03000709000000000000" pitchFamily="65" charset="-120"/>
              </a:rPr>
              <a:t>第五章</a:t>
            </a:r>
            <a:r>
              <a:rPr lang="en-US" altLang="zh-TW" sz="3000" spc="-150" dirty="0">
                <a:latin typeface="+mn-lt"/>
                <a:ea typeface="華康正顏楷體W7" panose="03000709000000000000" pitchFamily="65" charset="-120"/>
              </a:rPr>
              <a:t>,41</a:t>
            </a:r>
            <a:r>
              <a:rPr lang="zh-TW" altLang="en-US" sz="3000" spc="-150" dirty="0">
                <a:latin typeface="+mn-lt"/>
                <a:ea typeface="華康正顏楷體W7" panose="03000709000000000000" pitchFamily="65" charset="-120"/>
              </a:rPr>
              <a:t>節</a:t>
            </a:r>
            <a:endParaRPr lang="en-US" altLang="zh-TW" sz="3000" spc="-150" dirty="0">
              <a:latin typeface="+mn-lt"/>
              <a:ea typeface="華康正顏楷體W7" panose="03000709000000000000" pitchFamily="65" charset="-120"/>
            </a:endParaRPr>
          </a:p>
          <a:p>
            <a:pPr algn="ctr" eaLnBrk="1" hangingPunct="1">
              <a:defRPr/>
            </a:pPr>
            <a:r>
              <a:rPr lang="zh-TW" altLang="en-US" sz="4000" dirty="0">
                <a:latin typeface="+mn-lt"/>
                <a:ea typeface="華康正顏楷體W7" panose="03000709000000000000" pitchFamily="65" charset="-120"/>
              </a:rPr>
              <a:t>基督徒要</a:t>
            </a:r>
            <a:r>
              <a:rPr lang="zh-TW" altLang="en-US" sz="4000" dirty="0">
                <a:solidFill>
                  <a:srgbClr val="FF0000"/>
                </a:solidFill>
                <a:latin typeface="+mn-lt"/>
                <a:ea typeface="華康正顏楷體W7" panose="03000709000000000000" pitchFamily="65" charset="-120"/>
              </a:rPr>
              <a:t>努力</a:t>
            </a:r>
            <a:r>
              <a:rPr lang="zh-TW" altLang="en-US" sz="4000" dirty="0">
                <a:latin typeface="+mn-lt"/>
                <a:ea typeface="華康正顏楷體W7" panose="03000709000000000000" pitchFamily="65" charset="-120"/>
              </a:rPr>
              <a:t>工作</a:t>
            </a:r>
            <a:r>
              <a:rPr lang="en-US" altLang="zh-TW" sz="4000" dirty="0">
                <a:latin typeface="+mn-lt"/>
                <a:ea typeface="華康正顏楷體W7" panose="03000709000000000000" pitchFamily="65" charset="-120"/>
              </a:rPr>
              <a:t>,</a:t>
            </a:r>
            <a:r>
              <a:rPr lang="zh-TW" altLang="en-US" sz="4000" dirty="0">
                <a:solidFill>
                  <a:srgbClr val="FF0000"/>
                </a:solidFill>
                <a:latin typeface="+mn-lt"/>
                <a:ea typeface="華康正顏楷體W7" panose="03000709000000000000" pitchFamily="65" charset="-120"/>
              </a:rPr>
              <a:t>愛上</a:t>
            </a:r>
            <a:r>
              <a:rPr lang="zh-TW" altLang="en-US" sz="4000" dirty="0">
                <a:latin typeface="+mn-lt"/>
                <a:ea typeface="華康正顏楷體W7" panose="03000709000000000000" pitchFamily="65" charset="-120"/>
              </a:rPr>
              <a:t>工作</a:t>
            </a:r>
            <a:r>
              <a:rPr lang="en-US" altLang="zh-TW" sz="4000" dirty="0">
                <a:latin typeface="+mn-lt"/>
                <a:ea typeface="華康正顏楷體W7" panose="03000709000000000000" pitchFamily="65" charset="-120"/>
              </a:rPr>
              <a:t>,</a:t>
            </a:r>
          </a:p>
          <a:p>
            <a:pPr algn="ctr" eaLnBrk="1" hangingPunct="1">
              <a:defRPr/>
            </a:pPr>
            <a:r>
              <a:rPr lang="zh-TW" altLang="en-US" sz="4000" dirty="0">
                <a:solidFill>
                  <a:srgbClr val="FF0000"/>
                </a:solidFill>
                <a:latin typeface="+mn-lt"/>
                <a:ea typeface="華康正顏楷體W7" panose="03000709000000000000" pitchFamily="65" charset="-120"/>
              </a:rPr>
              <a:t>享受</a:t>
            </a:r>
            <a:r>
              <a:rPr lang="zh-TW" altLang="en-US" sz="4000" dirty="0">
                <a:latin typeface="+mn-lt"/>
                <a:ea typeface="華康正顏楷體W7" panose="03000709000000000000" pitchFamily="65" charset="-120"/>
              </a:rPr>
              <a:t>工作</a:t>
            </a:r>
            <a:r>
              <a:rPr lang="en-US" altLang="zh-TW" sz="4000" dirty="0">
                <a:latin typeface="+mn-lt"/>
                <a:ea typeface="華康正顏楷體W7" panose="03000709000000000000" pitchFamily="65" charset="-120"/>
              </a:rPr>
              <a:t>, </a:t>
            </a:r>
            <a:r>
              <a:rPr lang="zh-TW" altLang="en-US" sz="4000" dirty="0">
                <a:solidFill>
                  <a:schemeClr val="bg1"/>
                </a:solidFill>
                <a:highlight>
                  <a:srgbClr val="FF0000"/>
                </a:highlight>
                <a:latin typeface="+mn-lt"/>
                <a:ea typeface="華康正顏楷體W7" panose="03000709000000000000" pitchFamily="65" charset="-120"/>
              </a:rPr>
              <a:t>在工作中成聖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4A72FD1A-8E9F-41F4-A0CE-B6BBD4DCEF5D}"/>
              </a:ext>
            </a:extLst>
          </p:cNvPr>
          <p:cNvGraphicFramePr>
            <a:graphicFrameLocks noGrp="1"/>
          </p:cNvGraphicFramePr>
          <p:nvPr/>
        </p:nvGraphicFramePr>
        <p:xfrm>
          <a:off x="285750" y="692150"/>
          <a:ext cx="8572500" cy="4267200"/>
        </p:xfrm>
        <a:graphic>
          <a:graphicData uri="http://schemas.openxmlformats.org/drawingml/2006/table">
            <a:tbl>
              <a:tblPr/>
              <a:tblGrid>
                <a:gridCol w="3571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00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2813">
                <a:tc>
                  <a:txBody>
                    <a:bodyPr/>
                    <a:lstStyle>
                      <a:lvl1pPr marL="150813" indent="-1508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150813" marR="0" lvl="0" indent="-150813" algn="ctr" defTabSz="914400" rtl="0" eaLnBrk="1" fontAlgn="base" latinLnBrk="0" hangingPunct="0">
                        <a:lnSpc>
                          <a:spcPts val="4000"/>
                        </a:lnSpc>
                        <a:spcBef>
                          <a:spcPts val="125"/>
                        </a:spcBef>
                        <a:spcAft>
                          <a:spcPts val="1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華康粗黑體" pitchFamily="49" charset="-120"/>
                          <a:cs typeface="Arial" pitchFamily="34" charset="0"/>
                        </a:rPr>
                        <a:t>生活準則</a:t>
                      </a:r>
                      <a:endParaRPr kumimoji="0" lang="zh-TW" altLang="zh-HK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全真新細明"/>
                        <a:cs typeface="Times New Roman" pitchFamily="18" charset="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ts val="4000"/>
                        </a:lnSpc>
                        <a:spcBef>
                          <a:spcPts val="125"/>
                        </a:spcBef>
                        <a:spcAft>
                          <a:spcPts val="1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HK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華康粗黑體" pitchFamily="49" charset="-120"/>
                          <a:cs typeface="Arial" pitchFamily="34" charset="0"/>
                        </a:rPr>
                        <a:t>理</a:t>
                      </a:r>
                      <a:r>
                        <a:rPr kumimoji="0" lang="en-US" altLang="zh-HK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華康粗黑體" pitchFamily="49" charset="-120"/>
                          <a:cs typeface="Times New Roman" pitchFamily="18" charset="0"/>
                        </a:rPr>
                        <a:t>       </a:t>
                      </a:r>
                      <a:r>
                        <a:rPr kumimoji="0" lang="zh-TW" altLang="zh-HK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華康粗黑體" pitchFamily="49" charset="-120"/>
                          <a:cs typeface="Arial" pitchFamily="34" charset="0"/>
                        </a:rPr>
                        <a:t>由</a:t>
                      </a:r>
                      <a:endParaRPr kumimoji="0" lang="zh-TW" altLang="zh-HK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全真新細明"/>
                        <a:cs typeface="Times New Roman" pitchFamily="18" charset="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707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ts val="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HK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粗黑體" pitchFamily="49" charset="-120"/>
                        <a:ea typeface="華康粗黑體" pitchFamily="49" charset="-120"/>
                        <a:cs typeface="Times New Roman" pitchFamily="18" charset="0"/>
                      </a:endParaRP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179388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179388" marR="0" lvl="0" indent="0" algn="just" defTabSz="914400" rtl="0" eaLnBrk="1" fontAlgn="base" latinLnBrk="0" hangingPunct="0">
                        <a:lnSpc>
                          <a:spcPts val="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HK" sz="18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粗黑體" pitchFamily="49" charset="-120"/>
                        <a:ea typeface="華康粗黑體" pitchFamily="49" charset="-120"/>
                        <a:cs typeface="Times New Roman" pitchFamily="18" charset="0"/>
                      </a:endParaRP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68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dist" defTabSz="914400" rtl="0" eaLnBrk="1" fontAlgn="base" latinLnBrk="0" hangingPunct="0">
                        <a:lnSpc>
                          <a:spcPts val="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華康粗黑體" pitchFamily="49" charset="-120"/>
                          <a:cs typeface="Times New Roman" pitchFamily="18" charset="0"/>
                        </a:rPr>
                        <a:t> 2.</a:t>
                      </a: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華康粗黑體" pitchFamily="49" charset="-120"/>
                          <a:cs typeface="Times New Roman" pitchFamily="18" charset="0"/>
                        </a:rPr>
                        <a:t>深信</a:t>
                      </a: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華康粗黑體" pitchFamily="49" charset="-120"/>
                          <a:cs typeface="Times New Roman" pitchFamily="18" charset="0"/>
                        </a:rPr>
                        <a:t>基督化</a:t>
                      </a:r>
                      <a:r>
                        <a:rPr kumimoji="0" lang="zh-TW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華康粗黑體" pitchFamily="49" charset="-120"/>
                          <a:cs typeface="Times New Roman" pitchFamily="18" charset="0"/>
                        </a:rPr>
                        <a:t>家</a:t>
                      </a:r>
                      <a:endParaRPr kumimoji="0" lang="en-US" altLang="zh-TW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華康粗黑體" pitchFamily="49" charset="-12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0">
                        <a:lnSpc>
                          <a:spcPts val="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華康粗黑體" pitchFamily="49" charset="-120"/>
                          <a:cs typeface="Times New Roman" pitchFamily="18" charset="0"/>
                        </a:rPr>
                        <a:t>    </a:t>
                      </a:r>
                      <a:r>
                        <a:rPr kumimoji="0" lang="zh-TW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華康粗黑體" pitchFamily="49" charset="-120"/>
                          <a:cs typeface="Times New Roman" pitchFamily="18" charset="0"/>
                        </a:rPr>
                        <a:t>庭</a:t>
                      </a: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華康粗黑體" pitchFamily="49" charset="-120"/>
                          <a:cs typeface="Times New Roman" pitchFamily="18" charset="0"/>
                        </a:rPr>
                        <a:t>，是健全社會</a:t>
                      </a:r>
                      <a:endParaRPr kumimoji="0" lang="en-US" altLang="zh-TW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華康粗黑體" pitchFamily="49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ts val="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華康粗黑體" pitchFamily="49" charset="-120"/>
                          <a:cs typeface="Times New Roman" pitchFamily="18" charset="0"/>
                        </a:rPr>
                        <a:t>    </a:t>
                      </a: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華康粗黑體" pitchFamily="49" charset="-120"/>
                          <a:cs typeface="Times New Roman" pitchFamily="18" charset="0"/>
                        </a:rPr>
                        <a:t>的基礎，教會的</a:t>
                      </a:r>
                      <a:r>
                        <a:rPr kumimoji="0" lang="en-US" altLang="zh-TW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華康粗黑體" pitchFamily="49" charset="-12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ts val="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華康粗黑體" pitchFamily="49" charset="-120"/>
                          <a:cs typeface="Times New Roman" pitchFamily="18" charset="0"/>
                        </a:rPr>
                        <a:t>    </a:t>
                      </a: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華康粗黑體" pitchFamily="49" charset="-120"/>
                          <a:cs typeface="Times New Roman" pitchFamily="18" charset="0"/>
                        </a:rPr>
                        <a:t>活細胞。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179388" marR="0" lvl="0" indent="0" algn="just" defTabSz="914400" rtl="0" eaLnBrk="1" fontAlgn="base" latinLnBrk="0" hangingPunct="0">
                        <a:lnSpc>
                          <a:spcPts val="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pitchFamily="34" charset="0"/>
                        </a:rPr>
                        <a:t>「</a:t>
                      </a: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pitchFamily="34" charset="0"/>
                        </a:rPr>
                        <a:t>祭台與飯檯</a:t>
                      </a: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pitchFamily="34" charset="0"/>
                        </a:rPr>
                        <a:t>」是我們的口號：我們要重視堂區的禮儀生活，也不要忘記發展家庭的宗教生活，如家庭聚會、讀經、祈禱、分享等。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9AD1B4C4-87D1-48A6-A428-997BB3D28C40}"/>
              </a:ext>
            </a:extLst>
          </p:cNvPr>
          <p:cNvGraphicFramePr>
            <a:graphicFrameLocks noGrp="1"/>
          </p:cNvGraphicFramePr>
          <p:nvPr/>
        </p:nvGraphicFramePr>
        <p:xfrm>
          <a:off x="357188" y="428625"/>
          <a:ext cx="8501062" cy="5754688"/>
        </p:xfrm>
        <a:graphic>
          <a:graphicData uri="http://schemas.openxmlformats.org/drawingml/2006/table">
            <a:tbl>
              <a:tblPr/>
              <a:tblGrid>
                <a:gridCol w="342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72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6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ts val="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華康粗黑體" pitchFamily="49" charset="-120"/>
                          <a:cs typeface="Times New Roman" pitchFamily="18" charset="0"/>
                        </a:rPr>
                        <a:t> 3.</a:t>
                      </a: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華康粗黑體" pitchFamily="49" charset="-120"/>
                          <a:cs typeface="Times New Roman" pitchFamily="18" charset="0"/>
                        </a:rPr>
                        <a:t>正視</a:t>
                      </a: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華康粗黑體" pitchFamily="49" charset="-120"/>
                          <a:cs typeface="Times New Roman" pitchFamily="18" charset="0"/>
                        </a:rPr>
                        <a:t>社會的不公</a:t>
                      </a:r>
                      <a:endParaRPr kumimoji="0" lang="en-US" altLang="zh-TW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華康粗黑體" pitchFamily="49" charset="-12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ts val="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華康粗黑體" pitchFamily="49" charset="-120"/>
                          <a:cs typeface="Times New Roman" pitchFamily="18" charset="0"/>
                        </a:rPr>
                        <a:t>    </a:t>
                      </a: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華康粗黑體" pitchFamily="49" charset="-120"/>
                          <a:cs typeface="Times New Roman" pitchFamily="18" charset="0"/>
                        </a:rPr>
                        <a:t>平現象，培養個</a:t>
                      </a:r>
                      <a:endParaRPr kumimoji="0" lang="en-US" altLang="zh-TW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華康粗黑體" pitchFamily="49" charset="-12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ts val="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華康粗黑體" pitchFamily="49" charset="-120"/>
                          <a:cs typeface="Times New Roman" pitchFamily="18" charset="0"/>
                        </a:rPr>
                        <a:t>    </a:t>
                      </a: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華康粗黑體" pitchFamily="49" charset="-120"/>
                          <a:cs typeface="Times New Roman" pitchFamily="18" charset="0"/>
                        </a:rPr>
                        <a:t>人的</a:t>
                      </a: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Arial" pitchFamily="34" charset="0"/>
                          <a:ea typeface="華康粗黑體" pitchFamily="49" charset="-120"/>
                          <a:cs typeface="Times New Roman" pitchFamily="18" charset="0"/>
                        </a:rPr>
                        <a:t>正義感</a:t>
                      </a: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華康粗黑體" pitchFamily="49" charset="-120"/>
                          <a:cs typeface="Times New Roman" pitchFamily="18" charset="0"/>
                        </a:rPr>
                        <a:t>和</a:t>
                      </a: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Arial" pitchFamily="34" charset="0"/>
                          <a:ea typeface="華康粗黑體" pitchFamily="49" charset="-120"/>
                          <a:cs typeface="Times New Roman" pitchFamily="18" charset="0"/>
                        </a:rPr>
                        <a:t>承</a:t>
                      </a:r>
                      <a:endParaRPr kumimoji="0" lang="en-US" altLang="zh-TW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latin typeface="Arial" pitchFamily="34" charset="0"/>
                        <a:ea typeface="華康粗黑體" pitchFamily="49" charset="-12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ts val="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Arial" pitchFamily="34" charset="0"/>
                          <a:ea typeface="華康粗黑體" pitchFamily="49" charset="-120"/>
                          <a:cs typeface="Times New Roman" pitchFamily="18" charset="0"/>
                        </a:rPr>
                        <a:t>    </a:t>
                      </a: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Arial" pitchFamily="34" charset="0"/>
                          <a:ea typeface="華康粗黑體" pitchFamily="49" charset="-120"/>
                          <a:cs typeface="Times New Roman" pitchFamily="18" charset="0"/>
                        </a:rPr>
                        <a:t>擔感</a:t>
                      </a: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華康粗黑體" pitchFamily="49" charset="-120"/>
                          <a:cs typeface="Times New Roman" pitchFamily="18" charset="0"/>
                        </a:rPr>
                        <a:t>。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179388" marR="0" lvl="0" indent="0" algn="just" defTabSz="914400" rtl="0" eaLnBrk="1" fontAlgn="base" latinLnBrk="0" hangingPunct="0">
                        <a:lnSpc>
                          <a:spcPts val="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pitchFamily="34" charset="0"/>
                        </a:rPr>
                        <a:t>信徒要「</a:t>
                      </a: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pitchFamily="34" charset="0"/>
                        </a:rPr>
                        <a:t>扎根信仰</a:t>
                      </a:r>
                      <a:r>
                        <a:rPr kumimoji="0" lang="en-US" altLang="zh-TW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pitchFamily="34" charset="0"/>
                        </a:rPr>
                        <a:t>,</a:t>
                      </a:r>
                      <a:r>
                        <a:rPr kumimoji="0" lang="zh-TW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pitchFamily="34" charset="0"/>
                        </a:rPr>
                        <a:t>熱愛家庭</a:t>
                      </a:r>
                      <a:r>
                        <a:rPr kumimoji="0" lang="en-US" altLang="zh-TW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pitchFamily="34" charset="0"/>
                        </a:rPr>
                        <a:t>,</a:t>
                      </a: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pitchFamily="34" charset="0"/>
                        </a:rPr>
                        <a:t>投身社會</a:t>
                      </a:r>
                      <a:r>
                        <a:rPr kumimoji="0" lang="en-US" altLang="zh-TW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pitchFamily="34" charset="0"/>
                        </a:rPr>
                        <a:t>,</a:t>
                      </a: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pitchFamily="34" charset="0"/>
                        </a:rPr>
                        <a:t>胸懷祖國</a:t>
                      </a:r>
                      <a:r>
                        <a:rPr kumimoji="0" lang="en-US" altLang="zh-TW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pitchFamily="34" charset="0"/>
                        </a:rPr>
                        <a:t>,</a:t>
                      </a: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pitchFamily="34" charset="0"/>
                        </a:rPr>
                        <a:t>放眼世界。</a:t>
                      </a: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pitchFamily="34" charset="0"/>
                        </a:rPr>
                        <a:t>」要關懷身邊發生的一切，</a:t>
                      </a: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pitchFamily="34" charset="0"/>
                        </a:rPr>
                        <a:t>不做</a:t>
                      </a:r>
                      <a:r>
                        <a:rPr kumimoji="0" lang="zh-TW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pitchFamily="34" charset="0"/>
                        </a:rPr>
                        <a:t>旁觀者</a:t>
                      </a:r>
                      <a:r>
                        <a:rPr kumimoji="0" lang="zh-TW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pitchFamily="34" charset="0"/>
                        </a:rPr>
                        <a:t>。</a:t>
                      </a:r>
                      <a:r>
                        <a:rPr kumimoji="0" lang="en-US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pitchFamily="34" charset="0"/>
                        </a:rPr>
                        <a:t> </a:t>
                      </a:r>
                      <a:endParaRPr kumimoji="0" lang="zh-TW" altLang="zh-HK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粗黑體" pitchFamily="49" charset="-120"/>
                        <a:ea typeface="華康粗黑體" pitchFamily="49" charset="-120"/>
                        <a:cs typeface="Arial" pitchFamily="34" charset="0"/>
                      </a:endParaRP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8688">
                <a:tc>
                  <a:txBody>
                    <a:bodyPr/>
                    <a:lstStyle>
                      <a:lvl1pPr indent="-1508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-150813" algn="just" defTabSz="914400" rtl="0" eaLnBrk="0" fontAlgn="base" latinLnBrk="0" hangingPunct="0">
                        <a:lnSpc>
                          <a:spcPts val="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華康粗黑體" pitchFamily="49" charset="-120"/>
                          <a:cs typeface="Times New Roman" pitchFamily="18" charset="0"/>
                        </a:rPr>
                        <a:t> 4.</a:t>
                      </a: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華康粗黑體" pitchFamily="49" charset="-120"/>
                          <a:cs typeface="Times New Roman" pitchFamily="18" charset="0"/>
                        </a:rPr>
                        <a:t>劃出收入的一部</a:t>
                      </a:r>
                      <a:endParaRPr kumimoji="0" lang="en-US" altLang="zh-TW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華康粗黑體" pitchFamily="49" charset="-120"/>
                        <a:cs typeface="Times New Roman" pitchFamily="18" charset="0"/>
                      </a:endParaRPr>
                    </a:p>
                    <a:p>
                      <a:pPr marL="0" marR="0" lvl="0" indent="-150813" algn="just" defTabSz="914400" rtl="0" eaLnBrk="0" fontAlgn="base" latinLnBrk="0" hangingPunct="0">
                        <a:lnSpc>
                          <a:spcPts val="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華康粗黑體" pitchFamily="49" charset="-120"/>
                          <a:cs typeface="Times New Roman" pitchFamily="18" charset="0"/>
                        </a:rPr>
                        <a:t>    </a:t>
                      </a: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華康粗黑體" pitchFamily="49" charset="-120"/>
                          <a:cs typeface="Times New Roman" pitchFamily="18" charset="0"/>
                        </a:rPr>
                        <a:t>分去幫助他人</a:t>
                      </a: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華康粗黑體" pitchFamily="49" charset="-120"/>
                          <a:cs typeface="Times New Roman" pitchFamily="18" charset="0"/>
                        </a:rPr>
                        <a:t>，</a:t>
                      </a:r>
                      <a:endParaRPr kumimoji="0" lang="en-US" altLang="zh-TW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華康粗黑體" pitchFamily="49" charset="-120"/>
                        <a:cs typeface="Times New Roman" pitchFamily="18" charset="0"/>
                      </a:endParaRPr>
                    </a:p>
                    <a:p>
                      <a:pPr marL="0" marR="0" lvl="0" indent="-150813" algn="just" defTabSz="914400" rtl="0" eaLnBrk="0" fontAlgn="base" latinLnBrk="0" hangingPunct="0">
                        <a:lnSpc>
                          <a:spcPts val="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華康粗黑體" pitchFamily="49" charset="-120"/>
                          <a:cs typeface="Times New Roman" pitchFamily="18" charset="0"/>
                        </a:rPr>
                        <a:t>    </a:t>
                      </a: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華康粗黑體" pitchFamily="49" charset="-120"/>
                          <a:cs typeface="Times New Roman" pitchFamily="18" charset="0"/>
                        </a:rPr>
                        <a:t>因為天主願意假</a:t>
                      </a:r>
                      <a:endParaRPr kumimoji="0" lang="en-US" altLang="zh-TW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華康粗黑體" pitchFamily="49" charset="-120"/>
                        <a:cs typeface="Times New Roman" pitchFamily="18" charset="0"/>
                      </a:endParaRPr>
                    </a:p>
                    <a:p>
                      <a:pPr marL="0" marR="0" lvl="0" indent="-150813" algn="just" defTabSz="914400" rtl="0" eaLnBrk="0" fontAlgn="base" latinLnBrk="0" hangingPunct="0">
                        <a:lnSpc>
                          <a:spcPts val="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華康粗黑體" pitchFamily="49" charset="-120"/>
                          <a:cs typeface="Times New Roman" pitchFamily="18" charset="0"/>
                        </a:rPr>
                        <a:t>    </a:t>
                      </a: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華康粗黑體" pitchFamily="49" charset="-120"/>
                          <a:cs typeface="Times New Roman" pitchFamily="18" charset="0"/>
                        </a:rPr>
                        <a:t>你的手，去改善</a:t>
                      </a:r>
                      <a:endParaRPr kumimoji="0" lang="en-US" altLang="zh-TW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華康粗黑體" pitchFamily="49" charset="-120"/>
                        <a:cs typeface="Times New Roman" pitchFamily="18" charset="0"/>
                      </a:endParaRPr>
                    </a:p>
                    <a:p>
                      <a:pPr marL="0" marR="0" lvl="0" indent="-150813" algn="just" defTabSz="914400" rtl="0" eaLnBrk="0" fontAlgn="base" latinLnBrk="0" hangingPunct="0">
                        <a:lnSpc>
                          <a:spcPts val="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華康粗黑體" pitchFamily="49" charset="-120"/>
                          <a:cs typeface="Times New Roman" pitchFamily="18" charset="0"/>
                        </a:rPr>
                        <a:t>    </a:t>
                      </a: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華康粗黑體" pitchFamily="49" charset="-120"/>
                          <a:cs typeface="Times New Roman" pitchFamily="18" charset="0"/>
                        </a:rPr>
                        <a:t>別人的生活。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179388" marR="0" lvl="0" indent="0" algn="just" defTabSz="914400" rtl="0" eaLnBrk="1" fontAlgn="base" latinLnBrk="0" hangingPunct="0">
                        <a:lnSpc>
                          <a:spcPts val="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pitchFamily="34" charset="0"/>
                        </a:rPr>
                        <a:t>基督為了我們連生命也交出來，我們也要把我們所有的</a:t>
                      </a: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pitchFamily="34" charset="0"/>
                        </a:rPr>
                        <a:t>時間、金錢、才能和愛心與他人分享</a:t>
                      </a: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pitchFamily="34" charset="0"/>
                        </a:rPr>
                        <a:t>，使我們的社會成為一個「共融與共享」的大家庭。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7E6349AF-2E63-4EE3-B4B7-D3511795BC2D}"/>
              </a:ext>
            </a:extLst>
          </p:cNvPr>
          <p:cNvGraphicFramePr>
            <a:graphicFrameLocks noGrp="1"/>
          </p:cNvGraphicFramePr>
          <p:nvPr/>
        </p:nvGraphicFramePr>
        <p:xfrm>
          <a:off x="285750" y="428625"/>
          <a:ext cx="8572500" cy="5930900"/>
        </p:xfrm>
        <a:graphic>
          <a:graphicData uri="http://schemas.openxmlformats.org/drawingml/2006/table">
            <a:tbl>
              <a:tblPr/>
              <a:tblGrid>
                <a:gridCol w="3500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72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622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ts val="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華康粗黑體" pitchFamily="49" charset="-120"/>
                          <a:cs typeface="Times New Roman" pitchFamily="18" charset="0"/>
                        </a:rPr>
                        <a:t> 5.</a:t>
                      </a: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華康粗黑體" pitchFamily="49" charset="-120"/>
                          <a:cs typeface="Times New Roman" pitchFamily="18" charset="0"/>
                        </a:rPr>
                        <a:t>每日懷著感恩的</a:t>
                      </a:r>
                      <a:endParaRPr kumimoji="0" lang="en-US" altLang="zh-TW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華康粗黑體" pitchFamily="49" charset="-12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ts val="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華康粗黑體" pitchFamily="49" charset="-120"/>
                          <a:cs typeface="Times New Roman" pitchFamily="18" charset="0"/>
                        </a:rPr>
                        <a:t>    </a:t>
                      </a: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華康粗黑體" pitchFamily="49" charset="-120"/>
                          <a:cs typeface="Times New Roman" pitchFamily="18" charset="0"/>
                        </a:rPr>
                        <a:t>心</a:t>
                      </a: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華康粗黑體" pitchFamily="49" charset="-120"/>
                          <a:cs typeface="Times New Roman" pitchFamily="18" charset="0"/>
                        </a:rPr>
                        <a:t>祈禱、讀聖經</a:t>
                      </a:r>
                      <a:endParaRPr kumimoji="0" lang="en-US" altLang="zh-TW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華康粗黑體" pitchFamily="49" charset="-12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ts val="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華康粗黑體" pitchFamily="49" charset="-120"/>
                          <a:cs typeface="Times New Roman" pitchFamily="18" charset="0"/>
                        </a:rPr>
                        <a:t>    </a:t>
                      </a: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華康粗黑體" pitchFamily="49" charset="-120"/>
                          <a:cs typeface="Times New Roman" pitchFamily="18" charset="0"/>
                        </a:rPr>
                        <a:t>和自我</a:t>
                      </a: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華康粗黑體" pitchFamily="49" charset="-120"/>
                          <a:cs typeface="Times New Roman" pitchFamily="18" charset="0"/>
                        </a:rPr>
                        <a:t>反省</a:t>
                      </a: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華康粗黑體" pitchFamily="49" charset="-120"/>
                          <a:cs typeface="Times New Roman" pitchFamily="18" charset="0"/>
                        </a:rPr>
                        <a:t>。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179388" marR="0" lvl="0" indent="0" algn="just" defTabSz="914400" rtl="0" eaLnBrk="1" fontAlgn="base" latinLnBrk="0" hangingPunct="0">
                        <a:lnSpc>
                          <a:spcPts val="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pitchFamily="34" charset="0"/>
                        </a:rPr>
                        <a:t>為自己確定一個</a:t>
                      </a: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pitchFamily="34" charset="0"/>
                        </a:rPr>
                        <a:t>固定的</a:t>
                      </a: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pitchFamily="34" charset="0"/>
                        </a:rPr>
                        <a:t>祈禱和讀聖經的時間，你的生活會變得更豐富、更有深度、更肖似基督。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868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ts val="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華康粗黑體" pitchFamily="49" charset="-120"/>
                          <a:cs typeface="Times New Roman" pitchFamily="18" charset="0"/>
                        </a:rPr>
                        <a:t> 6.</a:t>
                      </a: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華康粗黑體" pitchFamily="49" charset="-120"/>
                          <a:cs typeface="Times New Roman" pitchFamily="18" charset="0"/>
                        </a:rPr>
                        <a:t>從</a:t>
                      </a: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華康粗黑體" pitchFamily="49" charset="-120"/>
                          <a:cs typeface="Times New Roman" pitchFamily="18" charset="0"/>
                        </a:rPr>
                        <a:t>主日彌撒</a:t>
                      </a: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華康粗黑體" pitchFamily="49" charset="-120"/>
                          <a:cs typeface="Times New Roman" pitchFamily="18" charset="0"/>
                        </a:rPr>
                        <a:t>中汲</a:t>
                      </a:r>
                      <a:endParaRPr kumimoji="0" lang="en-US" altLang="zh-TW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華康粗黑體" pitchFamily="49" charset="-12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ts val="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華康粗黑體" pitchFamily="49" charset="-120"/>
                          <a:cs typeface="Times New Roman" pitchFamily="18" charset="0"/>
                        </a:rPr>
                        <a:t>    </a:t>
                      </a: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華康粗黑體" pitchFamily="49" charset="-120"/>
                          <a:cs typeface="Times New Roman" pitchFamily="18" charset="0"/>
                        </a:rPr>
                        <a:t>取基督化生活的</a:t>
                      </a:r>
                      <a:endParaRPr kumimoji="0" lang="en-US" altLang="zh-TW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華康粗黑體" pitchFamily="49" charset="-12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ts val="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華康粗黑體" pitchFamily="49" charset="-120"/>
                          <a:cs typeface="Times New Roman" pitchFamily="18" charset="0"/>
                        </a:rPr>
                        <a:t>    </a:t>
                      </a: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華康粗黑體" pitchFamily="49" charset="-120"/>
                          <a:cs typeface="Times New Roman" pitchFamily="18" charset="0"/>
                        </a:rPr>
                        <a:t>聖寵和力量，獻</a:t>
                      </a:r>
                      <a:endParaRPr kumimoji="0" lang="en-US" altLang="zh-TW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華康粗黑體" pitchFamily="49" charset="-12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ts val="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華康粗黑體" pitchFamily="49" charset="-120"/>
                          <a:cs typeface="Times New Roman" pitchFamily="18" charset="0"/>
                        </a:rPr>
                        <a:t>    </a:t>
                      </a: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華康粗黑體" pitchFamily="49" charset="-120"/>
                          <a:cs typeface="Times New Roman" pitchFamily="18" charset="0"/>
                        </a:rPr>
                        <a:t>上自己，作為聖</a:t>
                      </a:r>
                      <a:endParaRPr kumimoji="0" lang="en-US" altLang="zh-TW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華康粗黑體" pitchFamily="49" charset="-12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ts val="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華康粗黑體" pitchFamily="49" charset="-120"/>
                          <a:cs typeface="Times New Roman" pitchFamily="18" charset="0"/>
                        </a:rPr>
                        <a:t>    </a:t>
                      </a: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華康粗黑體" pitchFamily="49" charset="-120"/>
                          <a:cs typeface="Times New Roman" pitchFamily="18" charset="0"/>
                        </a:rPr>
                        <a:t>潔而悅樂天主的</a:t>
                      </a:r>
                      <a:endParaRPr kumimoji="0" lang="en-US" altLang="zh-TW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華康粗黑體" pitchFamily="49" charset="-12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ts val="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華康粗黑體" pitchFamily="49" charset="-120"/>
                          <a:cs typeface="Times New Roman" pitchFamily="18" charset="0"/>
                        </a:rPr>
                        <a:t>    </a:t>
                      </a: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華康粗黑體" pitchFamily="49" charset="-120"/>
                          <a:cs typeface="Times New Roman" pitchFamily="18" charset="0"/>
                        </a:rPr>
                        <a:t>祭品。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179388" marR="0" lvl="0" indent="0" algn="just" defTabSz="914400" rtl="0" eaLnBrk="1" fontAlgn="base" latinLnBrk="0" hangingPunct="0">
                        <a:lnSpc>
                          <a:spcPts val="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pitchFamily="34" charset="0"/>
                        </a:rPr>
                        <a:t>「聖言養育</a:t>
                      </a:r>
                      <a:r>
                        <a:rPr kumimoji="0" lang="en-US" altLang="zh-TW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pitchFamily="34" charset="0"/>
                        </a:rPr>
                        <a:t>,</a:t>
                      </a: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pitchFamily="34" charset="0"/>
                        </a:rPr>
                        <a:t>聖體團結」</a:t>
                      </a:r>
                      <a:r>
                        <a:rPr kumimoji="0" lang="en-US" altLang="zh-TW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pitchFamily="34" charset="0"/>
                        </a:rPr>
                        <a:t>,</a:t>
                      </a: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pitchFamily="34" charset="0"/>
                        </a:rPr>
                        <a:t>教會是</a:t>
                      </a: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pitchFamily="34" charset="0"/>
                        </a:rPr>
                        <a:t>天人合一，以及全體人類彼此團結的標記和工具</a:t>
                      </a: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pitchFamily="34" charset="0"/>
                        </a:rPr>
                        <a:t>，而聖體聖事便是這團結合一力量的「泉源」與「高峰」。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1023</TotalTime>
  <Words>1694</Words>
  <Application>Microsoft Office PowerPoint</Application>
  <PresentationFormat>如螢幕大小 (4:3)</PresentationFormat>
  <Paragraphs>133</Paragraphs>
  <Slides>17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17</vt:i4>
      </vt:variant>
    </vt:vector>
  </HeadingPairs>
  <TitlesOfParts>
    <vt:vector size="30" baseType="lpstr">
      <vt:lpstr>Arial</vt:lpstr>
      <vt:lpstr>新細明體</vt:lpstr>
      <vt:lpstr>Calibri</vt:lpstr>
      <vt:lpstr>華康粗黑體(P)</vt:lpstr>
      <vt:lpstr>華康粗黑體</vt:lpstr>
      <vt:lpstr>華康黑體(P)-GB5</vt:lpstr>
      <vt:lpstr>華康黑體-GB5</vt:lpstr>
      <vt:lpstr>Times New Roman</vt:lpstr>
      <vt:lpstr>全真新細明</vt:lpstr>
      <vt:lpstr>華康儷中黑</vt:lpstr>
      <vt:lpstr>預設簡報設計</vt:lpstr>
      <vt:lpstr>1_預設簡報設計</vt:lpstr>
      <vt:lpstr>2_預設簡報設計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cirs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基 督 宣 講 的 核 心</dc:title>
  <dc:creator>Tsui Kam Yiu</dc:creator>
  <cp:lastModifiedBy>CIRS6</cp:lastModifiedBy>
  <cp:revision>315</cp:revision>
  <dcterms:created xsi:type="dcterms:W3CDTF">2008-05-09T13:42:49Z</dcterms:created>
  <dcterms:modified xsi:type="dcterms:W3CDTF">2022-08-12T08:41:47Z</dcterms:modified>
</cp:coreProperties>
</file>