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sldIdLst>
    <p:sldId id="285" r:id="rId3"/>
    <p:sldId id="286" r:id="rId4"/>
    <p:sldId id="287" r:id="rId5"/>
    <p:sldId id="341" r:id="rId6"/>
    <p:sldId id="288" r:id="rId7"/>
    <p:sldId id="289" r:id="rId8"/>
    <p:sldId id="290" r:id="rId9"/>
    <p:sldId id="291" r:id="rId10"/>
    <p:sldId id="292" r:id="rId11"/>
    <p:sldId id="293" r:id="rId12"/>
    <p:sldId id="295" r:id="rId13"/>
    <p:sldId id="296" r:id="rId14"/>
    <p:sldId id="297" r:id="rId15"/>
    <p:sldId id="298" r:id="rId16"/>
    <p:sldId id="300" r:id="rId17"/>
    <p:sldId id="302" r:id="rId18"/>
    <p:sldId id="304" r:id="rId19"/>
    <p:sldId id="306" r:id="rId20"/>
    <p:sldId id="307" r:id="rId21"/>
    <p:sldId id="309" r:id="rId22"/>
    <p:sldId id="311" r:id="rId23"/>
    <p:sldId id="312" r:id="rId24"/>
    <p:sldId id="313" r:id="rId25"/>
    <p:sldId id="314" r:id="rId26"/>
    <p:sldId id="316" r:id="rId27"/>
    <p:sldId id="320" r:id="rId28"/>
    <p:sldId id="321" r:id="rId29"/>
    <p:sldId id="323" r:id="rId30"/>
    <p:sldId id="325" r:id="rId31"/>
    <p:sldId id="326" r:id="rId32"/>
    <p:sldId id="327" r:id="rId33"/>
    <p:sldId id="328" r:id="rId34"/>
    <p:sldId id="329" r:id="rId35"/>
    <p:sldId id="330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84F1B9B8-EA8E-4631-8451-1010FE682C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BC30F0C-2BC0-41B8-8D04-0C77DB05FC1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E9A4A0D8-1AB5-4214-B181-3388131ED14F}" type="datetimeFigureOut">
              <a:rPr lang="zh-HK" altLang="en-US"/>
              <a:pPr>
                <a:defRPr/>
              </a:pPr>
              <a:t>18/4/2023</a:t>
            </a:fld>
            <a:endParaRPr lang="zh-HK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9D9E74F9-26A7-4D00-8A98-53A2E0E35C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FDA9AC86-E11C-4E6A-B269-7EE7C4563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5F6AD9-5589-448A-92AD-522867C976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DD6F34-14D6-4BAE-A98B-3FADF22E37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24F571-E76C-4156-98E7-70B5514C847D}" type="slidenum">
              <a:rPr lang="zh-HK" altLang="en-US"/>
              <a:pPr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51476EB-1257-44AB-A630-6C6BB3B547A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C2E26F6-1992-4475-A4E7-D4BE3F4504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10543B1-C40F-44FC-8A93-7EE4206282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4898E33-72B3-4DB5-B02F-53D0B5BF9FD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EBCEDDC-203B-4DD7-BB3D-8C71EA669D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31279EB-B927-4C96-8A33-E06B952034E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F6570ED4-D9AA-40D4-8E70-CF47C175AA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A9DE610-89FF-4CB3-8A2A-39BC2F63D12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14E39BC-FD00-4A31-A548-8B4C7899B9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106D5A0-4BA6-49E2-808B-1998681EC58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6AD91BC-A69E-4580-B7DF-CF6AEB6E04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33883FC-5F67-481C-B250-9B8BAB7F62B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F7C4C551-7007-4739-9580-A52893132C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EBDF3FD-D073-4A32-A3CA-2563BA0005F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F1F0D71D-E28A-40E5-8DA4-4F30BDF675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667FF36-5199-4674-B06D-018669FF11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3434F35-D3AB-402E-B4D5-BD6A6ED242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4057E77-30BB-4ADE-B317-BAACA511C6C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398A50E4-B95C-4D11-8EF9-6DC2C95F6F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F1EAB10-E524-4DE1-86D6-75F5C49F282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770B8CA8-88E9-4EBD-91C0-C214477A60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CBA8F199-0D55-4CDB-B0CB-65CCDB77698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6BC83DD-1CB2-4DD0-95FB-CA2C25C013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C56B3E6-2545-440C-9D97-246183BC36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64DF53B-CA39-43AD-92CE-A667AB48DA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FD2072D-2761-4968-9651-1A929FDB3BC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E8EF226-199C-48F7-9E99-1621954B68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47933AC5-8A55-47B2-A086-A381019E2E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A8E7833-DB6A-4EF2-BDE8-8114B21447D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B4DD412-30A6-4674-B597-89E9CE37E8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E3F94E1-7BE8-45EA-BBFB-69844A1AB8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0EE3924-D38C-4777-AD11-B79CC37E510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B5CC418-51B9-4F92-992F-45F91E56A4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21AE705-66EF-4A28-AA8E-71E2D5CB605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E209D163-E619-4701-95F9-0C7D07D8B1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84A47E4-1C9B-4645-A838-941B3B2540A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1289DD73-7A68-4835-9867-D0D3CEA49D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ADA2CEF-E434-4CF8-9366-AFC71B0F32B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A6512363-BF1C-4A3C-B9EF-F7D98F534B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1C95CAD-CDE6-4BF6-992F-05A6E30975E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228579B6-3636-44F9-AD12-7CC472EA16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0D8A939-EFBC-4412-947E-F70AA19EB65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1D14518-39D6-4F0A-A20D-A5D7DD9ABF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B503637-5F13-4229-A4AA-1BA034EDDCD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E57C22C-7C4A-4EEB-A95D-1E8C6F9BED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43B631B-ADC8-4B0D-993C-ED892B303E6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70ED05F-2D21-42C1-88E0-A1C0B7399B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F11B805-AB26-4748-A9A7-E680DAA730C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CA16E61-44AF-4437-BDAA-33A876B23A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D658B18-A0CA-4BEB-A079-F418501C34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1C038CF-AF4E-4006-AC0D-E7C0E2787A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EB42FFD-F46B-40F0-B3FD-796C5067010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A9A47EF-250C-49C4-8805-D82D51F49A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FE90408-630F-4C0F-B071-7B490D8AF69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4424FC93-B346-4E27-970B-4233F37BE1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F3E5A3F-49CE-4CE1-BFE2-C13B6529F1F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1554F6E-AC16-4FFC-A122-48779D7BB7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869E1BC-AF38-4992-8A6C-65399678AD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7C9AD6-BFD7-42E5-893C-0BA04139A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1CBCAD-16BC-4BA9-85E6-51A81FD7E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A65974-6236-4B98-9837-5D3FBEC4A2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59B15-AE81-44D7-AC2A-64752737518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53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F3BB8-929E-4F29-8211-984D45F40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531F80-33B1-4E16-A8D5-0DA2520E2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D11096-7613-4591-A245-D2F02AC078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8B634-4800-4B18-AF7F-B1EDCCFC831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51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09A0D5-77C9-4B88-8676-C7174D1352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986C62-212D-4312-81B2-E6C87CABD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67546B-B2DC-442A-BEDA-CC6541FEF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DED4A-D842-4589-891F-E124CBC4D39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914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22711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68799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35874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16795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26564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708314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434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1962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2AEAF8-89B1-48CC-906F-B4E7A1F282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C4CF7-119E-4154-BE20-F35EAAD7E7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C35FB5-A917-4D2A-AC44-830236DF5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1CC5B-873D-463D-B377-764BB4B5911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615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22254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63662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1513" cy="59515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9515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1943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F3626A-F271-4BE6-9756-2C9A02FAB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24BE54-7E1D-4A64-BB47-3D3AB0315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B5471A-3B5A-4AFC-A0E9-C171521D2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58B3A-C1B5-4BEE-BC8E-870161B032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82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6F792-DD7B-4A03-9718-1C5FCDD58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FC2220-E44D-45A7-8B01-1E620CA047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E677A3-4516-4994-880E-94CB85AC36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642E1-EFD4-4C47-81F2-ED2FF2C0F2C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94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06A9C5-8547-40B3-8B95-1D4911B29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B7FE44-3B62-4223-B55F-FD484615A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71B15D4-F91E-49B7-BF8A-7F7A5EB316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B1152-9790-41FE-A854-CA67E8787A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70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A6E802-7229-472F-A9BC-F80F88459D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A6DE51-3223-46C5-A135-8DAAC875B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CD7F55-749E-4D4E-8523-AF9485A41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64760-91F2-4F73-A74B-8BA9C64137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657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A545DD-E958-4753-82F7-9A098F22A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A99BB-E7BD-4A67-9876-1CEE398DAA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7EC25C-889D-4B79-A87A-49F587620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BC651-8DBC-408A-A76D-95C84E9D25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477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2887F6-E37D-4C5E-979D-01AF0FE63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F1CDA2-A712-43CF-8B9F-5EB2CB33D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EEF32D-99D7-4E45-9DE3-35990C13E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4540F-D006-4132-8189-11AA1B72B6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124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B53600-ECB4-4D4C-9690-9D18417B4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76868E-673E-49D7-B175-D8EE968FC1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09F870-E9DB-4142-AF7F-2AA373B91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98ADF-783B-4B8D-9147-6193249B90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182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04D5B7-9CCA-45E4-AA98-861EDF5C8A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708331-1AF8-420B-86F9-6851B65A9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9A7A2F-CE54-45AC-A62F-5780439E11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72046F0-CF69-4CA3-B75B-D367B52DF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0BED09-97A1-493F-93E8-C571B78E10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BB84F1-E953-44A0-8512-140ADEBAA1D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>
            <a:extLst>
              <a:ext uri="{FF2B5EF4-FFF2-40B4-BE49-F238E27FC236}">
                <a16:creationId xmlns:a16="http://schemas.microsoft.com/office/drawing/2014/main" id="{581CA998-DAA9-433A-966B-29099C65D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kumimoji="0" lang="zh-TW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B4CD20FE-A7C1-472F-A0C2-C7CBC0CB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kumimoji="0" lang="zh-TW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E91DD894-99DC-48FF-A95C-24B2D52C5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0813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Κάντε κλικ εδώ για την επεξεργασία της μορφής του κειμένου του τίτλου</a:t>
            </a: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14685A4D-32D3-4F04-ABE4-A917F83A2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altLang="zh-TW"/>
              <a:t>Δεύτερο επίπεδο διάρθρωσης</a:t>
            </a:r>
          </a:p>
          <a:p>
            <a:pPr lvl="2"/>
            <a:r>
              <a:rPr lang="en-GB" altLang="zh-TW"/>
              <a:t>Τρίτο επίπεδο διάρθρωσης</a:t>
            </a:r>
          </a:p>
          <a:p>
            <a:pPr lvl="3"/>
            <a:r>
              <a:rPr lang="en-GB" altLang="zh-TW"/>
              <a:t>Τέταρτο επίπεδο διάρθρωσης</a:t>
            </a:r>
          </a:p>
          <a:p>
            <a:pPr lvl="4"/>
            <a:r>
              <a:rPr lang="en-GB" altLang="zh-TW"/>
              <a:t>Πέμπτο επίπεδο διάρθρωσης</a:t>
            </a:r>
          </a:p>
          <a:p>
            <a:pPr lvl="4"/>
            <a:r>
              <a:rPr lang="en-GB" altLang="zh-TW"/>
              <a:t>Έκτο επίπεδο διάρθρωσης</a:t>
            </a:r>
          </a:p>
          <a:p>
            <a:pPr lvl="4"/>
            <a:r>
              <a:rPr lang="en-GB" altLang="zh-TW"/>
              <a:t>Έβδομο επίπεδο διάρθρωσης</a:t>
            </a:r>
          </a:p>
          <a:p>
            <a:pPr lvl="4"/>
            <a:r>
              <a:rPr lang="en-GB" altLang="zh-TW"/>
              <a:t>Όγδοο επίπεδο διάρθρωσης</a:t>
            </a:r>
          </a:p>
          <a:p>
            <a:pPr lvl="4"/>
            <a:r>
              <a:rPr lang="en-GB" altLang="zh-TW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8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213771F9-F530-4422-8EE5-5DBC35F9D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46.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聖母、聖人、聖物、聖地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恭敬聖母、聖人；祝聖聖物、聖地、聖堂；視某些時間或日子為聖時、聖日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。這一切都是我們教會內的優良傳統，我們必須深入瞭解它們的真正意義。但另一方面也要小心別沾染上迷信的色彩。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一、天主的「聖」與其它的「聖」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任何受造物，本身都不能被稱為「聖」，因為聖的只有一位，就是上主。天使向上主高呼「聖、聖、聖」（依</a:t>
            </a:r>
            <a:r>
              <a:rPr lang="en-US" altLang="zh-TW">
                <a:ea typeface="華康粗黑體" panose="020B0709000000000000" pitchFamily="49" charset="-120"/>
              </a:rPr>
              <a:t>6</a:t>
            </a:r>
            <a:r>
              <a:rPr lang="en-US" altLang="en-US">
                <a:ea typeface="華康粗黑體" panose="020B0709000000000000" pitchFamily="49" charset="-120"/>
              </a:rPr>
              <a:t>:3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），彌撒中的榮福頌也向上主說：「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只有你是聖的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受造物分享上主本體時，才可被稱為「聖」。人與主共融時，彼此共用同一的生命，其親密程度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>
            <a:extLst>
              <a:ext uri="{FF2B5EF4-FFF2-40B4-BE49-F238E27FC236}">
                <a16:creationId xmlns:a16="http://schemas.microsoft.com/office/drawing/2014/main" id="{644CC652-62B7-467C-8F8A-6FD499064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208963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zh-TW" sz="4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粗黑體" pitchFamily="49" charset="-120"/>
                <a:cs typeface="Arial" pitchFamily="34" charset="0"/>
              </a:rPr>
              <a:t>Travel with NASA from the biggest to the smallest distance of the universe.</a:t>
            </a:r>
          </a:p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altLang="zh-TW" sz="4400" b="1" i="1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ea typeface="華康粗黑體" pitchFamily="49" charset="-120"/>
              <a:cs typeface="Arial" pitchFamily="34" charset="0"/>
            </a:endParaRPr>
          </a:p>
          <a:p>
            <a:pPr algn="ct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400" dirty="0">
                <a:solidFill>
                  <a:srgbClr val="FFFF66"/>
                </a:solidFill>
                <a:ea typeface="華康粗黑體" pitchFamily="49" charset="-120"/>
                <a:cs typeface="Arial" pitchFamily="34" charset="0"/>
              </a:rPr>
              <a:t>誠意邀請你走一遍宇宙中</a:t>
            </a:r>
          </a:p>
          <a:p>
            <a:pPr algn="ct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400" dirty="0">
                <a:solidFill>
                  <a:srgbClr val="FFFFFF"/>
                </a:solidFill>
                <a:ea typeface="華康粗黑體" pitchFamily="49" charset="-120"/>
                <a:cs typeface="Arial" pitchFamily="34" charset="0"/>
              </a:rPr>
              <a:t>最 遠</a:t>
            </a:r>
            <a:r>
              <a:rPr kumimoji="0" lang="zh-TW" altLang="en-GB" sz="4400" dirty="0">
                <a:solidFill>
                  <a:srgbClr val="FFFF66"/>
                </a:solidFill>
                <a:ea typeface="華康粗黑體" pitchFamily="49" charset="-120"/>
                <a:cs typeface="Arial" pitchFamily="34" charset="0"/>
              </a:rPr>
              <a:t> 和</a:t>
            </a:r>
          </a:p>
          <a:p>
            <a:pPr algn="ct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400" dirty="0">
                <a:solidFill>
                  <a:srgbClr val="FFFFFF"/>
                </a:solidFill>
                <a:ea typeface="華康粗黑體" pitchFamily="49" charset="-120"/>
                <a:cs typeface="Arial" pitchFamily="34" charset="0"/>
              </a:rPr>
              <a:t>最 近 的 旅 程</a:t>
            </a:r>
          </a:p>
          <a:p>
            <a:pPr algn="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zh-TW" altLang="en-GB" sz="2400" dirty="0">
              <a:solidFill>
                <a:srgbClr val="FFFFFF"/>
              </a:solidFill>
              <a:ea typeface="華康粗黑體" pitchFamily="49" charset="-120"/>
              <a:cs typeface="Arial" pitchFamily="34" charset="0"/>
            </a:endParaRPr>
          </a:p>
          <a:p>
            <a:pPr algn="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zh-TW" altLang="en-GB" sz="2000" dirty="0">
              <a:solidFill>
                <a:srgbClr val="FFFFFF"/>
              </a:solidFill>
              <a:ea typeface="華康粗黑體" pitchFamily="49" charset="-120"/>
              <a:cs typeface="Arial" pitchFamily="34" charset="0"/>
            </a:endParaRPr>
          </a:p>
          <a:p>
            <a:pPr algn="r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2000" dirty="0">
                <a:solidFill>
                  <a:srgbClr val="FFFFFF"/>
                </a:solidFill>
                <a:ea typeface="華康粗黑體" pitchFamily="49" charset="-120"/>
                <a:cs typeface="Arial" pitchFamily="34" charset="0"/>
              </a:rPr>
              <a:t>徐錦堯提供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99139051-DEA6-472D-949D-6C5C1E448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07963"/>
            <a:ext cx="6661150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E93BBC32-0432-4E16-A734-92B055C61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33375"/>
            <a:ext cx="2790825" cy="513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32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起點</a:t>
            </a:r>
            <a:r>
              <a:rPr kumimoji="0" lang="en-US" altLang="zh-TW" sz="20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(</a:t>
            </a:r>
            <a:r>
              <a:rPr kumimoji="0" lang="zh-TW" altLang="en-US" sz="20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奔向地球</a:t>
            </a:r>
            <a:r>
              <a:rPr kumimoji="0" lang="en-US" altLang="zh-TW" sz="20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)</a:t>
            </a:r>
            <a:endParaRPr kumimoji="0" lang="zh-TW" altLang="en-GB" sz="3200" b="1" dirty="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0" hangingPunct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3200" b="1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一千萬光年</a:t>
            </a:r>
          </a:p>
          <a:p>
            <a:pPr algn="ctr" eaLnBrk="0" hangingPunct="0">
              <a:lnSpc>
                <a:spcPct val="93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TW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(</a:t>
            </a:r>
            <a:r>
              <a:rPr kumimoji="0" lang="zh-TW" altLang="en-GB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一千萬萬萬億公尺之外</a:t>
            </a:r>
            <a:r>
              <a:rPr kumimoji="0" lang="en-US" altLang="zh-TW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)</a:t>
            </a: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zh-TW" altLang="en-GB" sz="1050" dirty="0">
              <a:solidFill>
                <a:srgbClr val="FFFF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000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遙看銀河</a:t>
            </a: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zh-TW" altLang="en-GB" sz="4000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很矇矓</a:t>
            </a: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altLang="zh-TW" dirty="0">
              <a:solidFill>
                <a:srgbClr val="FFFFFF"/>
              </a:solidFill>
              <a:latin typeface="Arial" charset="0"/>
            </a:endParaRPr>
          </a:p>
          <a:p>
            <a:pPr algn="ctr" eaLnBrk="0" hangingPunct="0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zh-TW" dirty="0">
                <a:solidFill>
                  <a:srgbClr val="FFFFFF"/>
                </a:solidFill>
                <a:latin typeface="Arial" charset="0"/>
              </a:rPr>
              <a:t>10 million light years (10</a:t>
            </a:r>
            <a:r>
              <a:rPr kumimoji="0" lang="en-GB" altLang="zh-TW" baseline="30000" dirty="0">
                <a:solidFill>
                  <a:srgbClr val="FFFFFF"/>
                </a:solidFill>
                <a:latin typeface="Arial" charset="0"/>
              </a:rPr>
              <a:t>23</a:t>
            </a:r>
            <a:r>
              <a:rPr kumimoji="0" lang="en-GB" altLang="zh-TW" dirty="0">
                <a:solidFill>
                  <a:srgbClr val="FFFFFF"/>
                </a:solidFill>
                <a:latin typeface="Arial" charset="0"/>
              </a:rPr>
              <a:t>m) the distance to galaxy Milky-Way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3B75A893-4709-4714-906A-E6CF43BFA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8207375" cy="70167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36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100,000,000,000,000,000,000,000</a:t>
            </a:r>
            <a:r>
              <a:rPr lang="zh-TW" altLang="en-US" sz="40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205624E-929B-422B-BF97-2EC32CB1D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一千萬光年 </a:t>
            </a:r>
            <a:r>
              <a:rPr lang="en-US" altLang="zh-TW" sz="5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=</a:t>
            </a:r>
            <a:r>
              <a:rPr lang="en-US" altLang="zh-TW" sz="48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一千萬萬萬億公尺</a:t>
            </a:r>
          </a:p>
          <a:p>
            <a:pPr>
              <a:spcAft>
                <a:spcPct val="50000"/>
              </a:spcAft>
              <a:buFont typeface="Times New Roman" panose="02020603050405020304" pitchFamily="18" charset="0"/>
              <a:buNone/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</a:t>
            </a: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這有多遠？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黑體W7-GB5" pitchFamily="49" charset="-120"/>
              </a:rPr>
              <a:t> 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光走一秒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地球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7.5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圈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光走一日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648,000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圈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(64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萬圈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</a:t>
            </a:r>
            <a:r>
              <a:rPr lang="en-US" altLang="zh-TW" sz="24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</a:t>
            </a:r>
            <a:r>
              <a:rPr lang="zh-TW" altLang="en-US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香港北京來回</a:t>
            </a: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500</a:t>
            </a:r>
            <a:r>
              <a:rPr lang="zh-TW" altLang="en-US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萬次。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光走一年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 236,520,000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圈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(2.36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億圈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</a:t>
            </a:r>
            <a:r>
              <a:rPr lang="zh-TW" altLang="en-US" sz="24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=</a:t>
            </a:r>
            <a:r>
              <a:rPr lang="zh-TW" altLang="en-US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香港北京來回</a:t>
            </a:r>
            <a:r>
              <a:rPr lang="en-US" altLang="zh-TW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18</a:t>
            </a:r>
            <a:r>
              <a:rPr lang="zh-TW" altLang="en-US">
                <a:solidFill>
                  <a:srgbClr val="00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億次</a:t>
            </a:r>
            <a:endParaRPr lang="en-US" altLang="zh-TW">
              <a:solidFill>
                <a:srgbClr val="00FF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你坐著一架光速的飛機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也得有一千萬歲壽命才能到起點那裡</a:t>
            </a:r>
            <a:r>
              <a:rPr lang="en-US" altLang="zh-TW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﹗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B204CE33-DCC9-4154-A28E-8DE24A5A1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07963"/>
            <a:ext cx="6661150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6520C7BF-2255-470C-AFD2-8F65382B9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33375"/>
            <a:ext cx="296545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起點</a:t>
            </a:r>
            <a:r>
              <a:rPr kumimoji="0" lang="en-US" altLang="zh-TW" sz="20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US" sz="20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奔向地球</a:t>
            </a:r>
            <a:r>
              <a:rPr kumimoji="0" lang="en-US" altLang="zh-TW" sz="20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kumimoji="0" lang="zh-TW" altLang="en-GB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</a:p>
          <a:p>
            <a:pPr algn="ctr">
              <a:lnSpc>
                <a:spcPct val="93000"/>
              </a:lnSpc>
              <a:spcBef>
                <a:spcPts val="11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一千萬光年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spcAft>
                <a:spcPts val="12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一千萬萬萬億公尺之外！</a:t>
            </a:r>
            <a:r>
              <a:rPr kumimoji="0"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kumimoji="0" lang="zh-TW" altLang="en-GB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遙看銀河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spcAft>
                <a:spcPts val="18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很矇矓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 million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23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the distance to galaxy Milky-Way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1A20CB8C-D1C9-4110-BB3A-22A7EBB8A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9950"/>
            <a:ext cx="8207375" cy="70167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36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100,000,000,000,000,000,000,000</a:t>
            </a:r>
            <a:r>
              <a:rPr lang="zh-TW" altLang="en-US" sz="4000">
                <a:solidFill>
                  <a:srgbClr val="FFFFFF"/>
                </a:solidFill>
                <a:latin typeface="Arial" panose="020B0604020202020204" pitchFamily="34" charset="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BD77231F-ADB5-4360-9366-33A4D57BE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0"/>
            <a:ext cx="6811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F5C26ED6-8095-4691-92C2-5AFFB4C64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2928938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zh-TW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US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以後皆以十倍時間飛馳</a:t>
            </a:r>
            <a:r>
              <a:rPr kumimoji="0" lang="en-US" altLang="zh-TW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一百萬光年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一百萬萬萬億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公尺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剛看到銀河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華康黑體W7-GB5" pitchFamily="49" charset="-120"/>
              <a:ea typeface="華康黑體W7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million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22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The disc becomes visible.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E8A74DB1-81CD-4EE0-BB07-8D24442AA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>
            <a:extLst>
              <a:ext uri="{FF2B5EF4-FFF2-40B4-BE49-F238E27FC236}">
                <a16:creationId xmlns:a16="http://schemas.microsoft.com/office/drawing/2014/main" id="{EF8AF69C-EB36-4E13-B9F4-138947117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28688"/>
            <a:ext cx="2667000" cy="532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一萬光年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一萬萬萬億公尺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10.000 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20</a:t>
            </a:r>
            <a:r>
              <a:rPr kumimoji="0" lang="en-GB" altLang="zh-TW" sz="1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開始看到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銀河系中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的星星</a:t>
            </a:r>
            <a:endParaRPr kumimoji="0" lang="en-US" altLang="zh-TW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start to see the stars of our galaxy.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81AE949C-61D0-47EF-8FCD-BE6B360E2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CA7EDBAB-DF38-4C4C-8E30-D597AADE1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052513"/>
            <a:ext cx="2438400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4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一百光年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一百萬萬億公尺</a:t>
            </a:r>
            <a:endParaRPr kumimoji="0"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只有星！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light years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18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Nothing but stars.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3BAA6843-A94A-44BF-8A4F-357AE3AA4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0"/>
            <a:ext cx="7054850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126B0080-F1DF-43EF-808F-9F313EF68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2928938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一光年</a:t>
            </a: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一萬萬億公尺</a:t>
            </a:r>
            <a:endParaRPr kumimoji="0" lang="en-US" altLang="zh-TW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3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8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太陽</a:t>
            </a:r>
            <a:r>
              <a:rPr kumimoji="0" lang="zh-TW" altLang="en-US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出現了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8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</a:t>
            </a: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是個小點</a:t>
            </a:r>
          </a:p>
          <a:p>
            <a:pPr algn="ctr">
              <a:lnSpc>
                <a:spcPct val="93000"/>
              </a:lnSpc>
              <a:spcBef>
                <a:spcPts val="18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2800">
              <a:solidFill>
                <a:srgbClr val="FFFF00"/>
              </a:solidFill>
              <a:latin typeface="Arial" panose="020B0604020202020204" pitchFamily="34" charset="0"/>
              <a:ea typeface="華康黑體W7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light year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16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With a little attention you can see the sun.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8766ACBE-7E6B-4819-B910-AE6D0108B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7620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23DA616A-411D-4241-AC0D-5CED15EB8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2514600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一百萬億公尺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太</a:t>
            </a: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陽</a:t>
            </a: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系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出現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billion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14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Our solar system starts to show.</a:t>
            </a:r>
          </a:p>
          <a:p>
            <a:pPr algn="ctr"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600">
                <a:solidFill>
                  <a:srgbClr val="FFFFFF"/>
                </a:solidFill>
                <a:latin typeface="Arial" panose="020B0604020202020204" pitchFamily="34" charset="0"/>
              </a:rPr>
              <a:t>(The orbits of the planets have been painted)</a:t>
            </a:r>
            <a:endParaRPr kumimoji="0" lang="th-TH" altLang="zh-TW" sz="16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7C634CC9-D85C-41D1-910B-3D9B2B27C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225"/>
            <a:ext cx="6858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>
            <a:extLst>
              <a:ext uri="{FF2B5EF4-FFF2-40B4-BE49-F238E27FC236}">
                <a16:creationId xmlns:a16="http://schemas.microsoft.com/office/drawing/2014/main" id="{E57C6B67-32B6-4D4E-928E-F18171FD2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7825"/>
            <a:ext cx="2209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十萬億公尺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太陽系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zh-TW" altLang="en-GB" sz="4000">
              <a:solidFill>
                <a:srgbClr val="FFFF00"/>
              </a:solidFill>
              <a:latin typeface="Arial" panose="020B0604020202020204" pitchFamily="34" charset="0"/>
              <a:ea typeface="華康黑體W7-GB5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 billion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Our solar system.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A589C225-0E26-4282-98C8-D9448E230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237288"/>
            <a:ext cx="6913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zh-TW" altLang="en-US" sz="4400">
              <a:latin typeface="Arial" panose="020B0604020202020204" pitchFamily="34" charset="0"/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72DB282E-5A2D-49F6-A616-144BC2AC2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43625"/>
            <a:ext cx="4964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b="1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10,000,000,000,000</a:t>
            </a:r>
            <a:r>
              <a:rPr lang="zh-TW" altLang="en-US" b="1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>
            <a:extLst>
              <a:ext uri="{FF2B5EF4-FFF2-40B4-BE49-F238E27FC236}">
                <a16:creationId xmlns:a16="http://schemas.microsoft.com/office/drawing/2014/main" id="{40165190-4096-4900-A420-8D5A9213C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竟可用血統的觀念來互稱「父子」。新約中，保祿稱信徒為「聖徒」（羅</a:t>
            </a:r>
            <a:r>
              <a:rPr lang="en-US" altLang="zh-TW">
                <a:ea typeface="華康粗黑體" panose="020B0709000000000000" pitchFamily="49" charset="-120"/>
              </a:rPr>
              <a:t>1:7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；格前</a:t>
            </a:r>
            <a:r>
              <a:rPr lang="en-US" altLang="zh-TW">
                <a:ea typeface="華康粗黑體" panose="020B0709000000000000" pitchFamily="49" charset="-120"/>
              </a:rPr>
              <a:t>1:2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；格後</a:t>
            </a:r>
            <a:r>
              <a:rPr lang="en-US" altLang="zh-TW">
                <a:ea typeface="華康粗黑體" panose="020B0709000000000000" pitchFamily="49" charset="-120"/>
              </a:rPr>
              <a:t>1:1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  <a:r>
              <a:rPr lang="en-US" altLang="zh-TW">
                <a:ea typeface="華康粗黑體" panose="020B0709000000000000" pitchFamily="49" charset="-120"/>
              </a:rPr>
              <a:t>13:12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），因為他們分享了天主的生命。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神聖就是完整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Holiness is wholeness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），天主是最完整無缺的，我們的生命也必須「完整」。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靈修是生命的全部而非「局部」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二、敬禮聖母和聖人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一切在天堂上和天主共融的，都是「聖人」。其中有些經過「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立聖品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」（或「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封聖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」）的，則可受到教會公開的敬禮。天主教恭敬聖人，並在一切聖人中，首先恭敬聖母。又由於天主性與人性在基督內成了「一位」（即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兩性一位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），所以她也被稱為「天主之母」，這並非說她生了天主，而是說，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68FEC5F5-2E4A-4CAC-ADA6-1602DAF11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052513"/>
            <a:ext cx="2209800" cy="5140325"/>
          </a:xfrm>
          <a:prstGeom prst="rect">
            <a:avLst/>
          </a:prstGeom>
          <a:solidFill>
            <a:srgbClr val="00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4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一億公里</a:t>
            </a: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金星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地球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火星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ts val="4400"/>
              </a:lnSpc>
              <a:spcBef>
                <a:spcPct val="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的軌道</a:t>
            </a:r>
            <a:endParaRPr kumimoji="0" lang="zh-TW" altLang="en-GB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million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11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The orbits of Venus, Earth and Mars.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0171D765-10CE-495F-801E-E556D8F9A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7010400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E900CDDB-F86D-42B5-90FF-ECAB33FBA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76200"/>
            <a:ext cx="6811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>
            <a:extLst>
              <a:ext uri="{FF2B5EF4-FFF2-40B4-BE49-F238E27FC236}">
                <a16:creationId xmlns:a16="http://schemas.microsoft.com/office/drawing/2014/main" id="{DD1F6BEB-F2D4-4D6B-AF5D-527B1AED1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00125"/>
            <a:ext cx="2209800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一百萬公里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月球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軌道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million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can see the orbit of Moon. 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479E472F-EA05-4A32-BE16-459F6D444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>
            <a:extLst>
              <a:ext uri="{FF2B5EF4-FFF2-40B4-BE49-F238E27FC236}">
                <a16:creationId xmlns:a16="http://schemas.microsoft.com/office/drawing/2014/main" id="{4A8C0C56-8DCC-4F4E-829B-A0AA0CA7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357313"/>
            <a:ext cx="243840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00"/>
              </a:spcBef>
              <a:spcAft>
                <a:spcPct val="4000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十萬公里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看到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地球了</a:t>
            </a:r>
            <a:endParaRPr kumimoji="0" lang="en-GB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100.000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8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 Our Earth still small.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1B736AFB-7B26-4165-B8A4-36DAC4A60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734050"/>
            <a:ext cx="3605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000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  <a:cs typeface="Arial" panose="020B0604020202020204" pitchFamily="34" charset="0"/>
              </a:rPr>
              <a:t>100,000</a:t>
            </a: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  <a:cs typeface="Arial" panose="020B0604020202020204" pitchFamily="34" charset="0"/>
              </a:rPr>
              <a:t>公里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63DE89D8-3646-4E6C-81BF-A95D3F57E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76200"/>
            <a:ext cx="6811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>
            <a:extLst>
              <a:ext uri="{FF2B5EF4-FFF2-40B4-BE49-F238E27FC236}">
                <a16:creationId xmlns:a16="http://schemas.microsoft.com/office/drawing/2014/main" id="{1C77E1D1-4607-4019-A341-B43FACB55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08050"/>
            <a:ext cx="24384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一萬公里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黑體-GB5" pitchFamily="49" charset="-120"/>
              </a:rPr>
              <a:t>北半球</a:t>
            </a:r>
            <a:endParaRPr kumimoji="0" lang="en-GB" altLang="zh-TW" sz="1800">
              <a:solidFill>
                <a:srgbClr val="FFFFFF"/>
              </a:solidFill>
              <a:latin typeface="華康布丁體" panose="040B0C09000000000000" pitchFamily="81" charset="-120"/>
              <a:ea typeface="華康布丁體" panose="040B0C09000000000000" pitchFamily="81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10.000 Km(10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7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The northern hemisphere of Earth.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0A3FB480-9269-40B4-B2AC-8D95D5845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404F7E7A-46F2-41A2-8403-4003916A9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24384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一千公里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美國的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佛羅里達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1.000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6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Florida USA.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5B607802-C869-4D0B-AB46-8652477AD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>
            <a:extLst>
              <a:ext uri="{FF2B5EF4-FFF2-40B4-BE49-F238E27FC236}">
                <a16:creationId xmlns:a16="http://schemas.microsoft.com/office/drawing/2014/main" id="{FDD957AE-81B2-4AE2-BB79-1AACAF3C6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4313"/>
            <a:ext cx="2286000" cy="3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  <a:cs typeface="華康黑體-GB5" pitchFamily="49" charset="-120"/>
              </a:rPr>
              <a:t>十公里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>
                <a:solidFill>
                  <a:srgbClr val="FFFFFF"/>
                </a:solidFill>
                <a:latin typeface="華康布丁體" panose="040B0C09000000000000" pitchFamily="81" charset="-120"/>
                <a:ea typeface="華康布丁體" panose="040B0C09000000000000" pitchFamily="81" charset="-120"/>
                <a:cs typeface="華康黑體-GB5" pitchFamily="49" charset="-120"/>
              </a:rPr>
              <a:t>地面光景</a:t>
            </a:r>
            <a:endParaRPr kumimoji="0" lang="en-GB" altLang="zh-TW">
              <a:solidFill>
                <a:srgbClr val="FFFFFF"/>
              </a:solidFill>
              <a:latin typeface="華康布丁體" panose="040B0C09000000000000" pitchFamily="81" charset="-120"/>
              <a:ea typeface="華康布丁體" panose="040B0C09000000000000" pitchFamily="81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 Km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4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You start to distinct places.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082DB598-F84E-4199-B5D7-510C12C15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76200"/>
            <a:ext cx="67675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E31B917C-8783-4D9B-A976-B7FD9CC5A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22098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28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伸手的</a:t>
            </a:r>
            <a:endParaRPr kumimoji="0" lang="en-US" altLang="zh-TW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距離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 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0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What you see when you reach out your arms…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63B93044-0056-45BA-A4E2-F7573ECF0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"/>
            <a:ext cx="67818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B25FAA22-3612-4F17-85D7-4893F0681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205740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十分一公尺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十厘米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手握葉子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華康黑體-GB5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10 cm</a:t>
            </a:r>
            <a:b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</a:b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-1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  <a:cs typeface="華康黑體-GB5" pitchFamily="49" charset="-120"/>
              </a:rPr>
              <a:t>You can catch the leaves.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id="{4CB30AE5-B5F6-455B-B756-E49811BCB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8425"/>
            <a:ext cx="6858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52A639D2-B8D6-4724-8D0C-8B0B1B1CF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071563"/>
            <a:ext cx="189547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Arial" panose="020B0604020202020204" pitchFamily="34" charset="0"/>
                <a:ea typeface="華康黑體W7(P)-GB5" pitchFamily="34" charset="-120"/>
              </a:rPr>
              <a:t>千分一公尺</a:t>
            </a: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2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近看</a:t>
            </a:r>
            <a:endParaRPr kumimoji="0" lang="en-US" altLang="zh-TW" sz="36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葉紋</a:t>
            </a:r>
            <a:endParaRPr kumimoji="0" lang="en-GB" altLang="zh-TW" sz="18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 mm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Even closer.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D5AB9B6-46E3-4C61-9461-BC338EB25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734050"/>
            <a:ext cx="3527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1/1,000</a:t>
            </a:r>
            <a:r>
              <a:rPr lang="zh-TW" altLang="en-US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4DEE206A-42D9-4835-9114-7789A95A3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6934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>
            <a:extLst>
              <a:ext uri="{FF2B5EF4-FFF2-40B4-BE49-F238E27FC236}">
                <a16:creationId xmlns:a16="http://schemas.microsoft.com/office/drawing/2014/main" id="{ECBD8672-04B6-41AB-8799-7CBB689D8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341438"/>
            <a:ext cx="2200275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十萬分一公尺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 micron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-5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cells look clearer.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近看細胞</a:t>
            </a:r>
            <a:endParaRPr kumimoji="0" lang="zh-TW" altLang="th-TH" sz="36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7DABAE70-158D-4D8D-AC3D-1DAAB75B7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734050"/>
            <a:ext cx="43148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1/100,000</a:t>
            </a:r>
            <a:r>
              <a:rPr lang="zh-TW" altLang="en-US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F2E1FBF2-C22A-490F-832C-244A8F1D6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她生了耶穌，是耶穌的母親，而耶穌又是「真天主」，所以她也是「天主之母」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。她一生服從（路</a:t>
            </a:r>
            <a:r>
              <a:rPr lang="en-US" altLang="zh-TW">
                <a:ea typeface="華康粗黑體" panose="020B0709000000000000" pitchFamily="49" charset="-120"/>
              </a:rPr>
              <a:t>1:38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），就好像基督一樣。她為我們受了利刃剌心之苦（路</a:t>
            </a:r>
            <a:r>
              <a:rPr lang="en-US" altLang="zh-TW">
                <a:ea typeface="華康粗黑體" panose="020B0709000000000000" pitchFamily="49" charset="-120"/>
              </a:rPr>
              <a:t>2:35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），但仍至死忠於上主。在基督臨死前，她仍然堅強地站在十字架之下，為人類而慷慨地獻上了自己的唯一兒子（若</a:t>
            </a:r>
            <a:r>
              <a:rPr lang="en-US" altLang="zh-TW">
                <a:ea typeface="華康粗黑體" panose="020B0709000000000000" pitchFamily="49" charset="-120"/>
              </a:rPr>
              <a:t>19:25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）。為此，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天主寵愛了她，使她始胎無染原罪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，一生「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充滿恩寵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，與主同在」（路</a:t>
            </a:r>
            <a:r>
              <a:rPr lang="en-US" altLang="zh-TW">
                <a:ea typeface="華康粗黑體" panose="020B0709000000000000" pitchFamily="49" charset="-120"/>
              </a:rPr>
              <a:t>1:28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）。天主並且舉揚了她，使她死後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肉身靈魂升天</a:t>
            </a: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默</a:t>
            </a:r>
            <a:r>
              <a:rPr lang="en-US" altLang="zh-TW">
                <a:ea typeface="華康粗黑體" panose="020B0709000000000000" pitchFamily="49" charset="-120"/>
              </a:rPr>
              <a:t>12:1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。她便是那位在預許中，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「她的後裔」要踏碎毒蛇頭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的那個女人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TW">
                <a:ea typeface="華康粗黑體" panose="020B0709000000000000" pitchFamily="49" charset="-120"/>
              </a:rPr>
              <a:t>3:15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。她是我們的母親和模範，她「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貞女與母親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」的雙重身份，教我們要對天主忠貞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貞女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，也為天國誕生新人類、新生命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母親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65391658-DC19-4EE7-8EC1-1450F5D9F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7086600" cy="692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>
            <a:extLst>
              <a:ext uri="{FF2B5EF4-FFF2-40B4-BE49-F238E27FC236}">
                <a16:creationId xmlns:a16="http://schemas.microsoft.com/office/drawing/2014/main" id="{40154FDF-163E-46EF-A51F-BB0C182B0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19812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百萬分之一公尺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1 micron (10</a:t>
            </a:r>
            <a:r>
              <a:rPr kumimoji="0" lang="en-GB" altLang="zh-TW" sz="1800" baseline="300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-6</a:t>
            </a:r>
            <a:r>
              <a:rPr kumimoji="0" lang="en-GB" altLang="zh-TW" sz="18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m). 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華康黑體W7-GB5" pitchFamily="49" charset="-120"/>
                <a:ea typeface="華康黑體W7-GB5" pitchFamily="49" charset="-120"/>
              </a:rPr>
              <a:t>The cell itself.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細胞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本身</a:t>
            </a:r>
            <a:endParaRPr kumimoji="0" lang="zh-TW" altLang="th-TH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39F081F1-5F71-480B-9CA9-FAAE60461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734050"/>
            <a:ext cx="48244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1/1,000,000</a:t>
            </a:r>
            <a:r>
              <a:rPr lang="zh-TW" altLang="en-US" sz="44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:a16="http://schemas.microsoft.com/office/drawing/2014/main" id="{D26F8B8F-CF76-48B1-B76C-F1ED914CB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7620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>
            <a:extLst>
              <a:ext uri="{FF2B5EF4-FFF2-40B4-BE49-F238E27FC236}">
                <a16:creationId xmlns:a16="http://schemas.microsoft.com/office/drawing/2014/main" id="{4F2B30A1-BF61-46FC-B16A-8707E5D05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2016125" cy="33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千萬分一公尺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1.000 angstrom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-7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can see the chromosomes.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染色體</a:t>
            </a:r>
            <a:endParaRPr kumimoji="0" lang="zh-TW" altLang="th-TH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id="{10C6011F-C0DB-44E9-914C-17EB2E1BC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>
            <a:extLst>
              <a:ext uri="{FF2B5EF4-FFF2-40B4-BE49-F238E27FC236}">
                <a16:creationId xmlns:a16="http://schemas.microsoft.com/office/drawing/2014/main" id="{9685444A-105E-42A1-B065-033CA988C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1944688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angstrom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-8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一億分之一公尺</a:t>
            </a:r>
          </a:p>
          <a:p>
            <a:pPr algn="ctr">
              <a:lnSpc>
                <a:spcPct val="93000"/>
              </a:lnSpc>
              <a:spcBef>
                <a:spcPts val="17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7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基因鍊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You can see the DNA chain.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8D8C9DC1-2E70-480D-947A-AFC32CCAB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876925"/>
            <a:ext cx="5256213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:a16="http://schemas.microsoft.com/office/drawing/2014/main" id="{F6B26E45-7570-4544-8983-6D7602901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>
            <a:extLst>
              <a:ext uri="{FF2B5EF4-FFF2-40B4-BE49-F238E27FC236}">
                <a16:creationId xmlns:a16="http://schemas.microsoft.com/office/drawing/2014/main" id="{F9B80D26-FB12-4107-BEB9-86878BA8B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2017713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nanometre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-9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十億分之一公尺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染色體</a:t>
            </a:r>
            <a:endParaRPr kumimoji="0" lang="en-US" altLang="zh-TW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內部</a:t>
            </a:r>
            <a:endParaRPr kumimoji="0" lang="zh-TW" altLang="en-GB" sz="4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chromosomes parties.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4B0BD3CC-F2D2-401D-AD19-8CF273781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805488"/>
            <a:ext cx="5688012" cy="762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31F0A954-3EF7-4C3F-AA57-E8CCD98BF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2075"/>
            <a:ext cx="69342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>
            <a:extLst>
              <a:ext uri="{FF2B5EF4-FFF2-40B4-BE49-F238E27FC236}">
                <a16:creationId xmlns:a16="http://schemas.microsoft.com/office/drawing/2014/main" id="{91AAA379-24F5-43B9-BAA5-DB5F79023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1828800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angstrom     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-10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一百億分之一公尺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60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6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原子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 The atom of carbon. Life consists of it…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23B10108-E52A-40C0-9F20-399D6561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5953125"/>
            <a:ext cx="6116638" cy="76993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>
            <a:extLst>
              <a:ext uri="{FF2B5EF4-FFF2-40B4-BE49-F238E27FC236}">
                <a16:creationId xmlns:a16="http://schemas.microsoft.com/office/drawing/2014/main" id="{BB64EA6E-BE65-4DCB-B7CA-BBA6E336A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>
            <a:extLst>
              <a:ext uri="{FF2B5EF4-FFF2-40B4-BE49-F238E27FC236}">
                <a16:creationId xmlns:a16="http://schemas.microsoft.com/office/drawing/2014/main" id="{AFB6646F-C755-4ACF-A114-678A53AD2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28956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十萬億分之一公尺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100 Fermi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-13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inner of an atom.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3600">
              <a:solidFill>
                <a:srgbClr val="FFFF00"/>
              </a:solidFill>
              <a:latin typeface="Arial" panose="020B0604020202020204" pitchFamily="34" charset="0"/>
              <a:ea typeface="華康粗黑體" panose="020B0709000000000000" pitchFamily="49" charset="-120"/>
              <a:cs typeface="Angsana New" panose="02020603050405020304" pitchFamily="18" charset="-34"/>
            </a:endParaRP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400">
                <a:solidFill>
                  <a:srgbClr val="FFFF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ngsana New" panose="02020603050405020304" pitchFamily="18" charset="-34"/>
              </a:rPr>
              <a:t>原子內部</a:t>
            </a:r>
            <a:endParaRPr kumimoji="0" lang="zh-TW" altLang="th-TH" sz="4400">
              <a:solidFill>
                <a:srgbClr val="FFFFFF"/>
              </a:solidFill>
              <a:latin typeface="Arial" panose="020B0604020202020204" pitchFamily="34" charset="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C7767D26-BC5E-4F4F-84CD-F5D02B790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734050"/>
            <a:ext cx="7777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1/10,000,000,000,000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41082124-E0F0-4576-9ADD-6A394763B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7620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3">
            <a:extLst>
              <a:ext uri="{FF2B5EF4-FFF2-40B4-BE49-F238E27FC236}">
                <a16:creationId xmlns:a16="http://schemas.microsoft.com/office/drawing/2014/main" id="{3A2FF996-B507-4B6E-B40C-D4E86B18B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2700338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百萬億分之一公尺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10 Fermi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-14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  <a:b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Closer.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近看</a:t>
            </a:r>
            <a:endParaRPr kumimoji="0" lang="en-US" altLang="zh-TW" sz="40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4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原子內部</a:t>
            </a:r>
            <a:endParaRPr kumimoji="0" lang="en-US" altLang="zh-TW" sz="40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Angsana New" panose="02020603050405020304" pitchFamily="18" charset="-34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US" altLang="zh-TW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(</a:t>
            </a:r>
            <a:r>
              <a:rPr kumimoji="0" lang="zh-TW" altLang="en-US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仍有空隙</a:t>
            </a:r>
            <a:r>
              <a:rPr kumimoji="0" lang="en-US" altLang="zh-TW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Angsana New" panose="02020603050405020304" pitchFamily="18" charset="-34"/>
              </a:rPr>
              <a:t>)</a:t>
            </a:r>
            <a:endParaRPr kumimoji="0" lang="th-TH" altLang="zh-TW" sz="200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A4DE1656-5E22-4B92-98CF-BDD1BFC7D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5881688"/>
            <a:ext cx="7777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1/100,000,000,000,000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id="{F67756A6-D540-4E75-8A35-7D52CA0D0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76200"/>
            <a:ext cx="6789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>
            <a:extLst>
              <a:ext uri="{FF2B5EF4-FFF2-40B4-BE49-F238E27FC236}">
                <a16:creationId xmlns:a16="http://schemas.microsoft.com/office/drawing/2014/main" id="{55213721-CC1C-4415-A9FA-74580C70A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5175"/>
            <a:ext cx="17272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2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千萬億分之一公尺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1 Fermi        (10</a:t>
            </a:r>
            <a:r>
              <a:rPr kumimoji="0" lang="en-GB" altLang="zh-TW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-15</a:t>
            </a: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m)</a:t>
            </a: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US" altLang="zh-TW" sz="54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>
              <a:lnSpc>
                <a:spcPct val="93000"/>
              </a:lnSpc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5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中子</a:t>
            </a:r>
          </a:p>
          <a:p>
            <a:pPr algn="ctr">
              <a:spcBef>
                <a:spcPts val="1125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800">
                <a:solidFill>
                  <a:srgbClr val="FFFFFF"/>
                </a:solidFill>
                <a:latin typeface="Arial" panose="020B0604020202020204" pitchFamily="34" charset="0"/>
              </a:rPr>
              <a:t>The surface of a neutron.</a:t>
            </a:r>
            <a:endParaRPr kumimoji="0" lang="th-TH" altLang="zh-TW" sz="1800">
              <a:solidFill>
                <a:srgbClr val="FFFFFF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60A991DB-464F-4C50-999E-1C2A7435E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734050"/>
            <a:ext cx="8175625" cy="7699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1/1,000,000,000,000,000</a:t>
            </a:r>
            <a:r>
              <a:rPr lang="zh-TW" altLang="en-US" sz="44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>
            <a:extLst>
              <a:ext uri="{FF2B5EF4-FFF2-40B4-BE49-F238E27FC236}">
                <a16:creationId xmlns:a16="http://schemas.microsoft.com/office/drawing/2014/main" id="{09780475-CD61-4631-BB1A-D9A5FF843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25" y="0"/>
            <a:ext cx="6835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3">
            <a:extLst>
              <a:ext uri="{FF2B5EF4-FFF2-40B4-BE49-F238E27FC236}">
                <a16:creationId xmlns:a16="http://schemas.microsoft.com/office/drawing/2014/main" id="{580991CE-917C-40ED-B7E4-F3545AB80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2268538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夸克</a:t>
            </a:r>
          </a:p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2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kumimoji="0" lang="zh-TW" altLang="en-GB" sz="2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基本粒子</a:t>
            </a:r>
            <a:r>
              <a:rPr kumimoji="0" lang="en-GB" altLang="zh-TW" sz="2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</a:p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GB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一萬萬億分之一公尺</a:t>
            </a:r>
          </a:p>
          <a:p>
            <a:pPr algn="ctr">
              <a:lnSpc>
                <a:spcPct val="93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en-GB" altLang="zh-TW" sz="1600">
                <a:solidFill>
                  <a:srgbClr val="FFFFFF"/>
                </a:solidFill>
                <a:latin typeface="Arial" panose="020B0604020202020204" pitchFamily="34" charset="0"/>
              </a:rPr>
              <a:t>100 atom metre (10</a:t>
            </a:r>
            <a:r>
              <a:rPr kumimoji="0" lang="en-GB" altLang="zh-TW" sz="1600" baseline="30000">
                <a:solidFill>
                  <a:srgbClr val="FFFFFF"/>
                </a:solidFill>
                <a:latin typeface="Arial" panose="020B0604020202020204" pitchFamily="34" charset="0"/>
              </a:rPr>
              <a:t>-16</a:t>
            </a:r>
            <a:r>
              <a:rPr kumimoji="0" lang="en-GB" altLang="zh-TW" sz="1600">
                <a:solidFill>
                  <a:srgbClr val="FFFFFF"/>
                </a:solidFill>
                <a:latin typeface="Arial" panose="020B0604020202020204" pitchFamily="34" charset="0"/>
              </a:rPr>
              <a:t>m) we can see the quark.</a:t>
            </a:r>
          </a:p>
          <a:p>
            <a:pPr algn="ctr"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endParaRPr kumimoji="0" lang="en-GB" altLang="zh-TW" sz="16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>
              <a:spcBef>
                <a:spcPts val="1250"/>
              </a:spcBef>
              <a:buClr>
                <a:srgbClr val="FF3300"/>
              </a:buClr>
              <a:buFont typeface="Arial" panose="020B0604020202020204" pitchFamily="34" charset="0"/>
              <a:buNone/>
            </a:pPr>
            <a:r>
              <a:rPr kumimoji="0" lang="en-GB" altLang="zh-TW" sz="2400">
                <a:solidFill>
                  <a:srgbClr val="FFFFFF"/>
                </a:solidFill>
                <a:latin typeface="Arial" panose="020B0604020202020204" pitchFamily="34" charset="0"/>
              </a:rPr>
              <a:t>End of trip!</a:t>
            </a:r>
          </a:p>
          <a:p>
            <a:pPr algn="ctr"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kumimoji="0" lang="zh-TW" altLang="en-US" sz="54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ngsana New" panose="02020603050405020304" pitchFamily="18" charset="-34"/>
              </a:rPr>
              <a:t>終點站</a:t>
            </a:r>
            <a:endParaRPr kumimoji="0" lang="zh-TW" altLang="th-TH" sz="5400">
              <a:solidFill>
                <a:srgbClr val="FFFF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Angsana New" panose="02020603050405020304" pitchFamily="18" charset="-34"/>
            </a:endParaRP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6D71DDB7-98CB-44A0-8B07-DE3D1820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5805488"/>
            <a:ext cx="7858125" cy="70802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40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1/10,000,000,000,000,000</a:t>
            </a:r>
            <a:r>
              <a:rPr lang="zh-TW" altLang="en-US" sz="4000">
                <a:solidFill>
                  <a:srgbClr val="FFFFFF"/>
                </a:solidFill>
                <a:latin typeface="華康黑體W7(P)-GB5" pitchFamily="34" charset="-120"/>
                <a:ea typeface="華康黑體W7(P)-GB5" pitchFamily="34" charset="-120"/>
              </a:rPr>
              <a:t>公尺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09267B1B-61D1-4E27-966C-13FF61F41A8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9144000" cy="6524625"/>
          </a:xfrm>
        </p:spPr>
        <p:txBody>
          <a:bodyPr anchor="t"/>
          <a:lstStyle/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sz="40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走完這條路，請問：</a:t>
            </a:r>
          </a:p>
          <a:p>
            <a:pPr marL="341313" indent="-341313">
              <a:lnSpc>
                <a:spcPct val="110000"/>
              </a:lnSpc>
              <a:spcAft>
                <a:spcPct val="30000"/>
              </a:spcAft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sz="40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你有多大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比內宇宙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)</a:t>
            </a:r>
            <a:r>
              <a:rPr lang="zh-TW" altLang="en-GB" sz="40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？有多小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比外宇宙</a:t>
            </a:r>
            <a:r>
              <a:rPr lang="en-US" altLang="zh-TW" sz="24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) </a:t>
            </a:r>
            <a:r>
              <a:rPr lang="zh-TW" altLang="en-GB" sz="40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？</a:t>
            </a:r>
          </a:p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對於全能、全知、無限偉大、</a:t>
            </a:r>
          </a:p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無所不在</a:t>
            </a:r>
            <a:r>
              <a:rPr lang="zh-TW" altLang="en-US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、創造宇宙</a:t>
            </a:r>
            <a:r>
              <a:rPr lang="zh-TW" altLang="en-GB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的天主</a:t>
            </a:r>
          </a:p>
          <a:p>
            <a:pPr marL="341313" indent="-341313">
              <a:lnSpc>
                <a:spcPct val="110000"/>
              </a:lnSpc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你明白多少？</a:t>
            </a:r>
          </a:p>
          <a:p>
            <a:pPr marL="341313" indent="-341313">
              <a:lnSpc>
                <a:spcPct val="110000"/>
              </a:lnSpc>
              <a:spcAft>
                <a:spcPct val="30000"/>
              </a:spcAft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zh-TW" altLang="en-GB" sz="6600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你又能明白多少</a:t>
            </a:r>
            <a:r>
              <a:rPr lang="zh-TW" altLang="en-GB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？</a:t>
            </a:r>
          </a:p>
          <a:p>
            <a:pPr marL="341313" indent="-341313">
              <a:lnSpc>
                <a:spcPct val="93000"/>
              </a:lnSpc>
              <a:spcBef>
                <a:spcPts val="800"/>
              </a:spcBef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zh-TW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After this journey ask yourself:</a:t>
            </a:r>
          </a:p>
          <a:p>
            <a:pPr marL="341313" indent="-341313">
              <a:spcBef>
                <a:spcPts val="800"/>
              </a:spcBef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zh-TW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粗黑體" pitchFamily="49" charset="-120"/>
                <a:ea typeface="華康粗黑體" pitchFamily="49" charset="-120"/>
                <a:cs typeface="Arial" pitchFamily="34" charset="0"/>
              </a:rPr>
              <a:t>Can you say whether you are big or small?</a:t>
            </a:r>
            <a:endParaRPr lang="zh-TW" altLang="en-GB" sz="3200" b="1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粗黑體" pitchFamily="49" charset="-120"/>
              <a:ea typeface="華康粗黑體" pitchFamily="49" charset="-12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2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2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2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2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2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99FEBC0F-45A6-4FB8-AAC1-DCB01D9FC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zh-HK" altLang="en-US"/>
          </a:p>
        </p:txBody>
      </p:sp>
      <p:pic>
        <p:nvPicPr>
          <p:cNvPr id="6147" name="Picture 2" descr="F:\# 繁體正視-錄像用-手指2018\46徐神父的聖母像a.jpg">
            <a:extLst>
              <a:ext uri="{FF2B5EF4-FFF2-40B4-BE49-F238E27FC236}">
                <a16:creationId xmlns:a16="http://schemas.microsoft.com/office/drawing/2014/main" id="{30B43A94-CAD9-4932-998C-B44D705FD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0"/>
            <a:ext cx="533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>
            <a:extLst>
              <a:ext uri="{FF2B5EF4-FFF2-40B4-BE49-F238E27FC236}">
                <a16:creationId xmlns:a16="http://schemas.microsoft.com/office/drawing/2014/main" id="{F2CFCE9B-32CD-4984-B817-AF17275DF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85800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endParaRPr lang="en-US" altLang="zh-TW" sz="2400">
              <a:solidFill>
                <a:srgbClr val="FFFF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 sz="4000">
                <a:solidFill>
                  <a:srgbClr val="FFFF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所以下面都可能：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一粒種子可以變為一個樹林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一個人類受精卵變為一個人類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從一粒沙看世界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宇宙被壓縮在一個小石卵中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人有無限潛能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6.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人人都可以成聖成賢，人人都可以：</a:t>
            </a:r>
          </a:p>
          <a:p>
            <a:pPr>
              <a:buFont typeface="Times New Roman" panose="02020603050405020304" pitchFamily="18" charset="0"/>
              <a:buNone/>
            </a:pP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和聖保祿</a:t>
            </a: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聖德蘭</a:t>
            </a: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聖方濟等相比</a:t>
            </a:r>
            <a:r>
              <a:rPr lang="en-US" altLang="zh-TW" sz="4000">
                <a:solidFill>
                  <a:schemeClr val="bg1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276DB79F-986E-4416-8338-B48D1923E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5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聖母和聖人的特點是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9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向外</a:t>
            </a:r>
            <a:r>
              <a:rPr lang="zh-TW" altLang="en-US" sz="4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找到最偉大的天主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9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向內</a:t>
            </a:r>
            <a:r>
              <a:rPr lang="zh-TW" altLang="en-US" sz="48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找到自己生命的豐盛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zh-TW" altLang="en-US" sz="5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和</a:t>
            </a:r>
            <a:r>
              <a:rPr lang="zh-TW" altLang="en-US" sz="8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在這生命中</a:t>
            </a:r>
            <a:r>
              <a:rPr lang="zh-TW" altLang="en-US" sz="5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的天主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9C051A5-5A0F-4518-9EC8-4BC8485E3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你可以做什麼？該做什麼？</a:t>
            </a:r>
            <a:endParaRPr lang="en-US" altLang="zh-TW" sz="36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ts val="600"/>
              </a:spcBef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從外：</a:t>
            </a:r>
            <a:endParaRPr lang="en-US" altLang="zh-TW" sz="44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登東山而小魯</a:t>
            </a:r>
            <a:r>
              <a:rPr lang="en-US" altLang="zh-TW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登泰山而小天下</a:t>
            </a:r>
            <a:endParaRPr lang="en-US" altLang="zh-TW" sz="44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登上上主的山</a:t>
            </a:r>
            <a:r>
              <a:rPr lang="en-US" altLang="zh-TW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用天主的眼睛去看</a:t>
            </a:r>
            <a:endParaRPr lang="en-US" altLang="zh-TW" sz="4400">
              <a:solidFill>
                <a:srgbClr val="00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不做井底蛙：多看書</a:t>
            </a:r>
            <a:r>
              <a:rPr lang="en-US" altLang="zh-TW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多接觸</a:t>
            </a:r>
            <a:endParaRPr lang="en-US" altLang="zh-TW" sz="44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從內：</a:t>
            </a:r>
            <a:endParaRPr lang="en-US" altLang="zh-TW" sz="44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默想、默觀、默存在心中</a:t>
            </a:r>
            <a:endParaRPr lang="en-US" altLang="zh-TW" sz="44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lnSpc>
                <a:spcPts val="5800"/>
              </a:lnSpc>
              <a:spcBef>
                <a:spcPct val="0"/>
              </a:spcBef>
            </a:pPr>
            <a:r>
              <a:rPr lang="zh-TW" altLang="en-US" sz="44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向天主、向人、向大自然</a:t>
            </a:r>
            <a:r>
              <a:rPr lang="zh-TW" altLang="en-US" sz="440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開放</a:t>
            </a:r>
            <a:endParaRPr lang="zh-TW" altLang="en-US" sz="3600">
              <a:solidFill>
                <a:srgbClr val="00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D1E74A1C-CD14-4B91-932C-690045A9D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教會憲章說：「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由於她兒子的功績，她在一種優越的方式下獲救，並且以一種緊密的聯繫和他相契，享有天主聖子之母的崇高任務和殊榮；為了這一特殊恩賜，她遠遠超出天上人間所有的其它一切受造物。公教會在聖神教導下，以兒女孝愛之忱，尊她為最摯愛的母親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」（節</a:t>
            </a:r>
            <a:r>
              <a:rPr lang="en-US" altLang="zh-TW">
                <a:ea typeface="華康粗黑體" panose="020B0709000000000000" pitchFamily="49" charset="-120"/>
              </a:rPr>
              <a:t>52</a:t>
            </a:r>
            <a:r>
              <a:rPr lang="zh-TW" altLang="en-US"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我們相信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基督是「唯一的中保」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，但聖母及聖人在主前的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代禱也是極有效的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。其實我們也是互為中保的，這便是我們要互相代禱的原因。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天主教並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不「拜」聖母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，也不「拜」聖人。我們恭敬聖母，朝拜、欽崇天主。這有三個理由：</a:t>
            </a:r>
            <a:r>
              <a:rPr lang="en-US" altLang="zh-TW">
                <a:ea typeface="華康粗黑體" panose="020B0709000000000000" pitchFamily="49" charset="-120"/>
              </a:rPr>
              <a:t>a.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天主教徒的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唯一宗教本分是彌撒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，而彌撒是欽崇天主的大禮。</a:t>
            </a:r>
            <a:r>
              <a:rPr lang="en-US" altLang="zh-TW">
                <a:ea typeface="華康粗黑體" panose="020B0709000000000000" pitchFamily="49" charset="-120"/>
              </a:rPr>
              <a:t>b.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我們遵守十誡的第一條：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欽崇一天主</a:t>
            </a: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CA71AD3F-8841-4FE0-83AA-F2E5F7CB9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在萬有之上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（當然也在聖母之上！）</a:t>
            </a:r>
            <a:r>
              <a:rPr lang="en-US" altLang="zh-TW">
                <a:ea typeface="華康粗黑體" panose="020B0709000000000000" pitchFamily="49" charset="-120"/>
              </a:rPr>
              <a:t>c.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連我們唸的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玫瑰經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，也是和聖母一起，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默想天主救人的事蹟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，是對天主的感恩。我們為聖母和聖人們的得救而歌頌天主，看到他們的成功而充滿希望和信心，看到他們在聖德路上的努力而感到莫大的鼓舞。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教會不單恭敬聖母及聖人，還用外在的標記與儀式表達：「敬之以禮」。我們對聖母、聖人的敬禮，絕不會奪去天主及耶穌在我們心中的地位。相反地，那是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光榮天主的另一形式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。因為在敬禮聖母或聖人時，我們不單「相信」耶穌是救主，我們還「看到」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救恩在聖母及聖人身上兌現了出來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。所以我們的口號就是：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偕同聖母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及聖人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2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步武基督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5716EC3D-3DBE-4939-A175-47D9771FA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三、聖物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建築物、樹枝、水、十字架、人像、地方、時間、日期等等只是代表著某種作用，並無永久性的存在意義。其作用若能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助人成聖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，則亦可被稱為是「聖」的。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當教會指定某日為「聖日」時，我們是在相信，「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一日是聖日，日日是聖日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」；當教會相信天主臨于聖堂時，我們是在相信天主無所不在。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珍惜那些對我們信仰有幫助的東西是合理的，因為人需要可見的標記的提醒。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提醒我們對聖人的敬禮，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聖枝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是我們歡迎基督的記號，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聖水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使我們回憶曾受洗歸於基督，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聖灰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使我們感到自己的卑微，念珠是我們祈禱和默想的工具，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十字架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更是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D8CA324C-76B7-4396-9712-2E85B4C87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我們榮譽的標記。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對聖物的珍惜就是對信仰的重視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，但千萬不可認為這些東西具有「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法力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」或可以僻邪等，這種想法是迷信的！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基督是天主的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活聖殿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，而教會是基督的身體，所以信徒的團體就是新的聖殿（伯前</a:t>
            </a:r>
            <a:r>
              <a:rPr lang="en-US" altLang="zh-TW">
                <a:ea typeface="華康粗黑體" panose="020B0709000000000000" pitchFamily="49" charset="-120"/>
              </a:rPr>
              <a:t>2:4-5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；弗</a:t>
            </a:r>
            <a:r>
              <a:rPr lang="en-US" altLang="zh-TW">
                <a:ea typeface="華康粗黑體" panose="020B0709000000000000" pitchFamily="49" charset="-120"/>
              </a:rPr>
              <a:t>2:19-22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；格後</a:t>
            </a:r>
            <a:r>
              <a:rPr lang="en-US" altLang="zh-TW">
                <a:ea typeface="華康粗黑體" panose="020B0709000000000000" pitchFamily="49" charset="-120"/>
              </a:rPr>
              <a:t>6:16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不是地方使人成聖，而是人使地方成了聖的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的意義是表示這個家庭要成為一個父慈子孝、兄友弟恭的培育場所，要成為上主臨在該區的標記，而且要成為鄰人良好家庭生活的模範。請神父去聖屋其實是一種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宣信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，也是在上主前的一種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許諾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：我們要成為一個聖家！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6.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有一次，德日進神父想獻彌撒，又缺乏彌撒的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13B4C90E-081C-4F46-BF77-6FCB22034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38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用具，他突然想到要以地球為祭台，以生命為祭品。這確是本課最佳的註釋。</a:t>
            </a:r>
          </a:p>
          <a:p>
            <a:pPr algn="just" eaLnBrk="1">
              <a:lnSpc>
                <a:spcPts val="38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7.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「祝聖」有「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分別開來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」和「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賦與特殊用途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雙重意義。例如祝聖木十字架：木本來可作燃料、可做椅子等，但成了十字架後，便從一般木頭中被分別出來了。從此它有一種新用途，它要提醒人紀念救主的愛。所以祝聖十字架的經文大意會是這樣：「上主，求你祝福這十字架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使配戴它的人，能常常記憶你為他們所顯示的慈愛，並蒙受你的祝福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。因父、及子、及聖神之名。亞孟。」</a:t>
            </a:r>
          </a:p>
          <a:p>
            <a:pPr algn="just" eaLnBrk="1">
              <a:lnSpc>
                <a:spcPts val="38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8.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有些基督教徒認為恭敬聖像和聖物是「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拜偶像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」。其實，一切能激勵我們、增加我們信德的，都絕不能稱為「偶像」。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偶像是那些使我們與天主疏遠的東西。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SA-t">
  <a:themeElements>
    <a:clrScheme name="NASA-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SA-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SA-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SA-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SA-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2410</Words>
  <Application>Microsoft Office PowerPoint</Application>
  <PresentationFormat>如螢幕大小 (4:3)</PresentationFormat>
  <Paragraphs>270</Paragraphs>
  <Slides>42</Slides>
  <Notes>29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42</vt:i4>
      </vt:variant>
    </vt:vector>
  </HeadingPairs>
  <TitlesOfParts>
    <vt:vector size="56" baseType="lpstr">
      <vt:lpstr>Arial</vt:lpstr>
      <vt:lpstr>新細明體</vt:lpstr>
      <vt:lpstr>Calibri</vt:lpstr>
      <vt:lpstr>Times New Roman</vt:lpstr>
      <vt:lpstr>華康粗黑體</vt:lpstr>
      <vt:lpstr>Wingdings</vt:lpstr>
      <vt:lpstr>華康黑體W7(P)-GB5</vt:lpstr>
      <vt:lpstr>華康黑體W7-GB5</vt:lpstr>
      <vt:lpstr>Angsana New</vt:lpstr>
      <vt:lpstr>華康黑體-GB5</vt:lpstr>
      <vt:lpstr>華康布丁體</vt:lpstr>
      <vt:lpstr>華康儷中黑</vt:lpstr>
      <vt:lpstr>預設簡報設計</vt:lpstr>
      <vt:lpstr>NASA-t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394</cp:revision>
  <dcterms:created xsi:type="dcterms:W3CDTF">2008-05-09T13:42:49Z</dcterms:created>
  <dcterms:modified xsi:type="dcterms:W3CDTF">2023-04-18T04:02:20Z</dcterms:modified>
</cp:coreProperties>
</file>