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FF0000"/>
    <a:srgbClr val="990033"/>
    <a:srgbClr val="003366"/>
    <a:srgbClr val="66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8" autoAdjust="0"/>
    <p:restoredTop sz="94660"/>
  </p:normalViewPr>
  <p:slideViewPr>
    <p:cSldViewPr>
      <p:cViewPr varScale="1">
        <p:scale>
          <a:sx n="59" d="100"/>
          <a:sy n="59" d="100"/>
        </p:scale>
        <p:origin x="141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88027B-F116-4305-AF6A-5990612045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D5A737-610F-41C0-8414-D06D58B73F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262005-015C-4921-91EB-52EF2B3D3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00362-E438-4D64-BBA8-33A827DC58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415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A2187C-77E9-46F3-9E5C-5BEA7B8C24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D327A5-C47A-4DBF-B238-4C9917CD4E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487FAD-391B-47F4-A751-C660485058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E2B77-46BC-4557-A34C-E2211C23C0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274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6D453A-64DE-4FE0-ADD2-A8CAAECF6B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C1A209-ADF5-4883-A9C5-8EBDB1AE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6C4C44-1A86-4E3D-8C96-BD1FA3A344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0E7AC-FC5F-4926-A85D-C5F585375E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109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5E9320-4334-4F33-B9EE-4462DE9324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403061-CFB0-4943-82E2-C9FE11D305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7ACB69-2689-41B9-8931-6D78A18FD4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492C7-6573-42DD-9131-CF11A27F8F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853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498FF2-D594-49E8-A62C-6DDB924384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D3C688-2BB4-4EC2-A32B-DD44F65177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6BF610-9D7B-4DC7-9D20-0A68CE675F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F91AA-500E-4687-AD7F-92A463C864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5156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838DE0-3C54-4E25-AC51-452236ED1B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2ACB0-6A07-4E7C-9291-B49144D93E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745A74-0BDA-4AC0-8B8C-FDD82A75D2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19EBC-78EA-4A24-AB2D-879BAF4045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198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9FFCC1-F73D-4B7F-9FC3-A360BB333A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7D2CA4-EAF5-47AF-90E9-9F32BC8A96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F1638D8-3F98-4517-AEF1-91B9A7884B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340E9-44BB-4128-9534-20B833DDDB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135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5E5020B-48EF-43F8-B482-FC6EBE2D9B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369B2B-2B8B-4738-8244-8866CE21BA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4D84386-3091-429D-B14D-BD570E24CC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268CA-E5A0-449A-BC1E-1177DD6FCE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528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90236C5-38B7-4802-BDC8-2B819DC70B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DFF511C-FD3F-43E3-9B40-D613D12A05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BAFFBD3-5602-4407-948D-995BE5BBD2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3B170-7E52-40C3-B905-B465D97F68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996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A5624C-E75C-42F4-AE87-D76D6791B4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EACB72-BF81-4F39-BA7F-86D98CE385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23CFC3-E666-46E0-8D74-5B72565A72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7EE76-63C5-4859-AC79-97BD6C9C8D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425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34C700-F721-4D4C-8905-B514B62AA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D1FF6E-7EA7-4E7B-8C5D-D54ADA5E8A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9F3DB9-D71F-4422-B39E-C8A6F0909B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16129-34A5-46A6-B96C-5C82E6C8DD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043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7B83611-8DA3-4BB5-9FA9-F95ECAFAF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68B94BB-672C-4603-8444-D8E605885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61B7DE1-6521-452B-AB5E-887FE874255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338A8F4-62FD-49BB-A37B-BBB3A8DE3E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06B175-C1D4-4BCD-B873-CF9B0CE38AD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B2345F8-7BEB-46AF-A693-7BC467B00C2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副標題 2">
            <a:extLst>
              <a:ext uri="{FF2B5EF4-FFF2-40B4-BE49-F238E27FC236}">
                <a16:creationId xmlns:a16="http://schemas.microsoft.com/office/drawing/2014/main" id="{44160DE6-B1BA-4671-8B6B-26CA66B08B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>
              <a:lnSpc>
                <a:spcPts val="5500"/>
              </a:lnSpc>
              <a:spcBef>
                <a:spcPct val="0"/>
              </a:spcBef>
            </a:pP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en-US" altLang="zh-TW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44.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天主十誡</a:t>
            </a:r>
            <a:r>
              <a:rPr lang="en-US" altLang="zh-HK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Symbol" panose="05050102010706020507" pitchFamily="18" charset="2"/>
              </a:rPr>
              <a:t>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第六、七、九、十誡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第六誡、第九誡：保護身心的純潔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天主是造物主，他以愛心和智慧創造了人類。他造了男人和女人（創</a:t>
            </a:r>
            <a:r>
              <a:rPr lang="en-US" altLang="zh-TW">
                <a:ea typeface="華康粗黑體" panose="020B0709000000000000" pitchFamily="49" charset="-120"/>
              </a:rPr>
              <a:t>1:27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），願意人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分享他的創造力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。男女在運用性能力和生育能力時，也在反映出天主的愛心與智能。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青年人應接受正確的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性教育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，明白男女在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生理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心理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思想方式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上之不同，懂得互相尊重，為未來的幸福家庭作準備。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基督徒應該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尊重肉體及性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，無論思、言、行為，都要保持純潔的心靈和高貴的操守。（格前</a:t>
            </a:r>
            <a:r>
              <a:rPr lang="en-US" altLang="zh-TW">
                <a:ea typeface="華康粗黑體" panose="020B0709000000000000" pitchFamily="49" charset="-120"/>
              </a:rPr>
              <a:t>6:15-20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4.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性是神聖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且正當的，故此人應極力避免那些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標題 2">
            <a:extLst>
              <a:ext uri="{FF2B5EF4-FFF2-40B4-BE49-F238E27FC236}">
                <a16:creationId xmlns:a16="http://schemas.microsoft.com/office/drawing/2014/main" id="{F371E604-F4C2-4048-BFE4-08DDAD33E0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能玷辱人格，及只是滿足個人私欲的一切行為。這些行為包括一切邪淫的言談舉動，或心內私戀、喜歡和願意淫亂之事。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5.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在第六誡毋行邪淫及第九誡毋願他人妻中，我們應該：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尊重自己以及他人的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身體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按照天主的旨意運用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性的本能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避免一切妄用性本能的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思想和行為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‧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非禮勿視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、非禮勿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聽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、非禮勿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言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、非禮勿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動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非禮勿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思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我們重視思想的純正和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聖潔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，不要讓思想像脫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韁的野馬，使自己時常想入非非，因為發於中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必形於外。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副標題 2">
            <a:extLst>
              <a:ext uri="{FF2B5EF4-FFF2-40B4-BE49-F238E27FC236}">
                <a16:creationId xmlns:a16="http://schemas.microsoft.com/office/drawing/2014/main" id="{ACB26376-8D69-4832-A735-006B83043B3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在這方面如遇有重大困難，不妨請教父母、師長，或向「神師」傾訴。</a:t>
            </a:r>
            <a:r>
              <a:rPr lang="en-US" altLang="zh-TW" i="1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i="1">
                <a:latin typeface="華康粗黑體" panose="020B0709000000000000" pitchFamily="49" charset="-120"/>
                <a:ea typeface="華康粗黑體" panose="020B0709000000000000" pitchFamily="49" charset="-120"/>
              </a:rPr>
              <a:t>青年人不要只請教同輩！</a:t>
            </a:r>
            <a:r>
              <a:rPr lang="en-US" altLang="zh-TW" i="1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6.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但我們絕不可對性或有關性方面的罪產生過份的恐懼，也別讓「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罪惡感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」不斷騷擾我們。基督徒應依賴上主、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恭敬聖母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，度更積極、更成全、更豐盛的生活，而非整天思量如何才能「不犯罪」。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記著兩條神修的原則：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    甲、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多種菜，不怕雜草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    乙、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他愛得多，所以獲得的寬赦也多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7.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每一條誡命都有積極的一面，同時也是該誡命的中心思想。第六和第九誡的主要用意，是要我們度一個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健康的愛的生活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。瞭解甚麼是愛和怎麼去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副標題 2">
            <a:extLst>
              <a:ext uri="{FF2B5EF4-FFF2-40B4-BE49-F238E27FC236}">
                <a16:creationId xmlns:a16="http://schemas.microsoft.com/office/drawing/2014/main" id="{44EF005A-9665-4834-903A-EC440F94FF1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愛，以回應天主給人類性本能的這份禮物。事實上，基督徒的性生活，也和生活中其它事情一樣，必須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受無私的愛所管轄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。所以，基督徒的信仰十分強調：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人在婚姻生活中、藉性的關係，將自己完全交給對方，這個給予是整個人的、毫無保留的，並願與對方共負責任。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我們可以想像到，成熟的愛可以使一個人跳出自私的我而朝向另一個人，為他交出自己。當我們能在無私中去愛時，我們才能體驗到愛的真諦，和更自由地度愛的生活。</a:t>
            </a:r>
          </a:p>
          <a:p>
            <a:pPr eaLnBrk="1">
              <a:lnSpc>
                <a:spcPts val="5500"/>
              </a:lnSpc>
              <a:spcBef>
                <a:spcPts val="1200"/>
              </a:spcBef>
            </a:pPr>
            <a:r>
              <a:rPr lang="en-US" altLang="zh-HK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Wingdings" panose="05000000000000000000" pitchFamily="2" charset="2"/>
              </a:rPr>
              <a:t>  </a:t>
            </a:r>
            <a:r>
              <a:rPr lang="zh-TW" altLang="en-US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打破人類最大的罪：自我中心！</a:t>
            </a:r>
            <a:endParaRPr lang="zh-TW" altLang="en-US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副標題 2">
            <a:extLst>
              <a:ext uri="{FF2B5EF4-FFF2-40B4-BE49-F238E27FC236}">
                <a16:creationId xmlns:a16="http://schemas.microsoft.com/office/drawing/2014/main" id="{948AF5D9-997E-472A-BAA6-43AC6BDC4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eaLnBrk="1">
              <a:lnSpc>
                <a:spcPts val="4000"/>
              </a:lnSpc>
              <a:spcBef>
                <a:spcPct val="0"/>
              </a:spcBef>
              <a:defRPr/>
            </a:pP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  總括這兩條誡命，一個基督徒應有以下的基本態度：</a:t>
            </a:r>
          </a:p>
          <a:p>
            <a:pPr marL="360000" indent="-457200" algn="l" eaLnBrk="1">
              <a:lnSpc>
                <a:spcPts val="4000"/>
              </a:lnSpc>
              <a:spcBef>
                <a:spcPct val="0"/>
              </a:spcBef>
              <a:defRPr/>
            </a:pPr>
            <a:r>
              <a:rPr lang="en-US" altLang="zh-TW" dirty="0">
                <a:latin typeface="華康粗黑體" pitchFamily="49" charset="-120"/>
                <a:ea typeface="華康粗黑體" pitchFamily="49" charset="-120"/>
              </a:rPr>
              <a:t>*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尊重自己和他人的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身體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，按照天主的旨意運用性本能；</a:t>
            </a:r>
          </a:p>
          <a:p>
            <a:pPr marL="360000" indent="-457200" algn="l" eaLnBrk="1">
              <a:lnSpc>
                <a:spcPts val="4000"/>
              </a:lnSpc>
              <a:spcBef>
                <a:spcPct val="0"/>
              </a:spcBef>
              <a:defRPr/>
            </a:pPr>
            <a:r>
              <a:rPr lang="en-US" altLang="zh-TW" dirty="0">
                <a:latin typeface="華康粗黑體" pitchFamily="49" charset="-120"/>
                <a:ea typeface="華康粗黑體" pitchFamily="49" charset="-120"/>
              </a:rPr>
              <a:t>*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避免一切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妄用性本能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的思想和行為；</a:t>
            </a:r>
          </a:p>
          <a:p>
            <a:pPr marL="360000" indent="-457200" algn="l" eaLnBrk="1">
              <a:lnSpc>
                <a:spcPts val="4000"/>
              </a:lnSpc>
              <a:spcBef>
                <a:spcPct val="0"/>
              </a:spcBef>
              <a:defRPr/>
            </a:pPr>
            <a:r>
              <a:rPr lang="en-US" altLang="zh-TW" dirty="0">
                <a:latin typeface="華康粗黑體" pitchFamily="49" charset="-120"/>
                <a:ea typeface="華康粗黑體" pitchFamily="49" charset="-120"/>
              </a:rPr>
              <a:t>*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只有在愛和婚姻中才發生性關性；無條件地拒絕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婚前性行為和任何婚外情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；</a:t>
            </a:r>
            <a:br>
              <a:rPr lang="en-US" altLang="zh-TW" dirty="0">
                <a:latin typeface="華康粗黑體" pitchFamily="49" charset="-120"/>
                <a:ea typeface="華康粗黑體" pitchFamily="49" charset="-120"/>
              </a:rPr>
            </a:br>
            <a:r>
              <a:rPr lang="en-US" altLang="zh-HK" dirty="0"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i="1" dirty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欽崇一天主在萬有之上！</a:t>
            </a:r>
            <a:endParaRPr lang="zh-TW" altLang="en-US" dirty="0">
              <a:solidFill>
                <a:srgbClr val="0000FF"/>
              </a:solidFill>
              <a:latin typeface="華康粗黑體" pitchFamily="49" charset="-120"/>
              <a:ea typeface="華康粗黑體" pitchFamily="49" charset="-120"/>
            </a:endParaRPr>
          </a:p>
          <a:p>
            <a:pPr marL="360000" indent="-457200" algn="l" eaLnBrk="1">
              <a:lnSpc>
                <a:spcPts val="4000"/>
              </a:lnSpc>
              <a:spcBef>
                <a:spcPct val="0"/>
              </a:spcBef>
              <a:defRPr/>
            </a:pPr>
            <a:r>
              <a:rPr lang="en-US" altLang="zh-TW" dirty="0">
                <a:latin typeface="華康粗黑體" pitchFamily="49" charset="-120"/>
                <a:ea typeface="華康粗黑體" pitchFamily="49" charset="-120"/>
              </a:rPr>
              <a:t>*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在生活中發揮愛的力量，邁向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性的成熟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，做一個身心健全的人。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  <a:defRPr/>
            </a:pP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第七誡、第十誡：尊重他人的財物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  <a:defRPr/>
            </a:pPr>
            <a:r>
              <a:rPr lang="en-US" altLang="zh-HK" dirty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en-US" altLang="zh-TW" dirty="0">
                <a:ea typeface="華康粗黑體" pitchFamily="49" charset="-120"/>
              </a:rPr>
              <a:t>1.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七毋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偷盜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；毋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貪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他人財物。世界上的財富是天主賜給全人類的，每人都有權享有一部分，以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保障</a:t>
            </a:r>
            <a:endParaRPr lang="zh-TW" altLang="en-US" dirty="0"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副標題 2">
            <a:extLst>
              <a:ext uri="{FF2B5EF4-FFF2-40B4-BE49-F238E27FC236}">
                <a16:creationId xmlns:a16="http://schemas.microsoft.com/office/drawing/2014/main" id="{008B4C18-68BE-435C-9A68-9CB163997E5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各人的自由及安定的家庭生活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。這種私產權同時能鼓勵勤奮，和促進社會繁榮。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私產權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須以合理方法獲取，如勞動、購買、交換、贈送、繼承等。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不義而獲取，如偷、搶、賄賂、欺騙、豪賭、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售假貨、偷工減料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、不守契約等，甚至走私、漏稅、瞞稅等，均屬違反第七誡。基督徒憎惡各式各樣的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賄賂和貪污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，也有責任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舉報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這些影響公益的卑劣行為。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 i="1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一切的豆腐渣工程，都是由一個貪腐網絡造成的，包括最上級的決策者和最低級的施工工人！</a:t>
            </a:r>
            <a:r>
              <a:rPr lang="en-US" altLang="zh-HK" i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i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所以要「舉報」！</a:t>
            </a:r>
            <a:endParaRPr lang="zh-TW" altLang="en-US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我們的財物同時也是天主的。其實財富和物質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副標題 2">
            <a:extLst>
              <a:ext uri="{FF2B5EF4-FFF2-40B4-BE49-F238E27FC236}">
                <a16:creationId xmlns:a16="http://schemas.microsoft.com/office/drawing/2014/main" id="{70526CD8-A568-432A-9D17-8FE118EA3C6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的真正主人是天主，我們只是天主所賜給我們的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財物的「管家」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，所以我們須妥善運用財富，不可侈奢浪費，卻要樂善好施，同時也應小心與國家及社會的產權取得協調，以達成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財產的公平分配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4.</a:t>
            </a:r>
            <a:r>
              <a:rPr lang="zh-TW" altLang="en-US">
                <a:ea typeface="華康粗黑體" panose="020B0709000000000000" pitchFamily="49" charset="-120"/>
              </a:rPr>
              <a:t>一切貪婪、剝削、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向「錢」看</a:t>
            </a:r>
            <a:r>
              <a:rPr lang="zh-TW" altLang="en-US">
                <a:ea typeface="華康粗黑體" panose="020B0709000000000000" pitchFamily="49" charset="-120"/>
              </a:rPr>
              <a:t>等行徑皆在禁止之列，因為這些都是不正義之道。孔子說：「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不義而富且貴，於我如浮雲。</a:t>
            </a:r>
            <a:r>
              <a:rPr lang="zh-TW" altLang="en-US">
                <a:ea typeface="華康粗黑體" panose="020B0709000000000000" pitchFamily="49" charset="-120"/>
              </a:rPr>
              <a:t>」孟子也說：「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富與貴，是人之所欲也；不以其道得之，不取也。</a:t>
            </a:r>
            <a:r>
              <a:rPr lang="zh-TW" altLang="en-US">
                <a:ea typeface="華康粗黑體" panose="020B0709000000000000" pitchFamily="49" charset="-120"/>
              </a:rPr>
              <a:t>」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5.</a:t>
            </a:r>
            <a:r>
              <a:rPr lang="zh-TW" altLang="en-US">
                <a:ea typeface="華康粗黑體" panose="020B0709000000000000" pitchFamily="49" charset="-120"/>
              </a:rPr>
              <a:t>聖盎博說：「</a:t>
            </a:r>
            <a:r>
              <a:rPr lang="zh-TW" altLang="en-US">
                <a:solidFill>
                  <a:srgbClr val="9900CC"/>
                </a:solidFill>
                <a:ea typeface="華康粗黑體" panose="020B0709000000000000" pitchFamily="49" charset="-120"/>
              </a:rPr>
              <a:t>你所施與窮人的，不是你的財物，而是將屬於他們的還給他們</a:t>
            </a:r>
            <a:r>
              <a:rPr lang="zh-TW" altLang="en-US">
                <a:ea typeface="華康粗黑體" panose="020B0709000000000000" pitchFamily="49" charset="-120"/>
              </a:rPr>
              <a:t>。因為你所占的，是給眾人公共使用的。土地是給眾人，而不是單給富人的。」這就是說，私產並非為個人建立一種無條件而絕對的權利。別人有維持生活的急需時，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副標題 2">
            <a:extLst>
              <a:ext uri="{FF2B5EF4-FFF2-40B4-BE49-F238E27FC236}">
                <a16:creationId xmlns:a16="http://schemas.microsoft.com/office/drawing/2014/main" id="{0CAE78F3-4231-41C4-A841-B9C6A07E14D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ea typeface="華康粗黑體" panose="020B0709000000000000" pitchFamily="49" charset="-120"/>
              </a:rPr>
              <a:t>無人可以將多餘財物保留為自己專一的使用。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 6.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發展不是簡單地歸結到經濟的進步</a:t>
            </a:r>
            <a:r>
              <a:rPr lang="zh-TW" altLang="en-US">
                <a:ea typeface="華康粗黑體" panose="020B0709000000000000" pitchFamily="49" charset="-120"/>
              </a:rPr>
              <a:t>而已。真正的發展該是全面的，即振興全體人類，振興整個人性。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 </a:t>
            </a:r>
            <a:r>
              <a:rPr lang="en-US" altLang="zh-TW">
                <a:ea typeface="華康粗黑體" panose="020B0709000000000000" pitchFamily="49" charset="-120"/>
              </a:rPr>
              <a:t>7.</a:t>
            </a:r>
            <a:r>
              <a:rPr lang="zh-TW" altLang="en-US">
                <a:ea typeface="華康粗黑體" panose="020B0709000000000000" pitchFamily="49" charset="-120"/>
              </a:rPr>
              <a:t>財富供給人生活的必需品，同時也可以改善人的生活。但是，人的欲望是無止境的，假若要不斷的迎合它，人便失去了自主的自由，只為物欲而生活。「安貧樂道」是基督教導我們的生活準則。他說：「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人縱然賺得了全世界，卻賠上了自己的靈魂，為他有甚麼益處？</a:t>
            </a:r>
            <a:r>
              <a:rPr lang="zh-TW" altLang="en-US">
                <a:ea typeface="華康粗黑體" panose="020B0709000000000000" pitchFamily="49" charset="-120"/>
              </a:rPr>
              <a:t>」（瑪</a:t>
            </a:r>
            <a:r>
              <a:rPr lang="en-US" altLang="zh-TW">
                <a:ea typeface="華康粗黑體" panose="020B0709000000000000" pitchFamily="49" charset="-120"/>
              </a:rPr>
              <a:t>16:26</a:t>
            </a:r>
            <a:r>
              <a:rPr lang="zh-TW" altLang="en-US">
                <a:ea typeface="華康粗黑體" panose="020B0709000000000000" pitchFamily="49" charset="-120"/>
              </a:rPr>
              <a:t>）。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</a:t>
            </a:r>
            <a:r>
              <a:rPr lang="zh-TW" altLang="en-US">
                <a:ea typeface="華康粗黑體" panose="020B0709000000000000" pitchFamily="49" charset="-120"/>
              </a:rPr>
              <a:t>總觀以上兩條誡命，禁止人用一切不正當的、相反公義的途徑攫取財物；要抱著欣賞、分享和「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惜福</a:t>
            </a:r>
            <a:r>
              <a:rPr lang="zh-TW" altLang="en-US">
                <a:ea typeface="華康粗黑體" panose="020B0709000000000000" pitchFamily="49" charset="-120"/>
              </a:rPr>
              <a:t>」的心態，來享用天主在生活中所賜予的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副標題 2">
            <a:extLst>
              <a:ext uri="{FF2B5EF4-FFF2-40B4-BE49-F238E27FC236}">
                <a16:creationId xmlns:a16="http://schemas.microsoft.com/office/drawing/2014/main" id="{2B85052D-23D8-4F83-9CBE-C147EEA7F7C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endParaRPr lang="en-US" altLang="zh-TW"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ea typeface="華康粗黑體" panose="020B0709000000000000" pitchFamily="49" charset="-120"/>
              </a:rPr>
              <a:t>一切；並運用它來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幫助那些有困難的人</a:t>
            </a:r>
            <a:r>
              <a:rPr lang="zh-TW" altLang="en-US">
                <a:ea typeface="華康粗黑體" panose="020B0709000000000000" pitchFamily="49" charset="-120"/>
              </a:rPr>
              <a:t>，度一個成全、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愛的生活。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1346</Words>
  <Application>Microsoft Office PowerPoint</Application>
  <PresentationFormat>如螢幕大小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Arial</vt:lpstr>
      <vt:lpstr>新細明體</vt:lpstr>
      <vt:lpstr>Calibri</vt:lpstr>
      <vt:lpstr>華康粗黑體</vt:lpstr>
      <vt:lpstr>Symbol</vt:lpstr>
      <vt:lpstr>Wingdings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 督 宣 講 的 核 心</dc:title>
  <dc:creator>Tsui Kam Yiu</dc:creator>
  <cp:lastModifiedBy>user</cp:lastModifiedBy>
  <cp:revision>378</cp:revision>
  <dcterms:created xsi:type="dcterms:W3CDTF">2008-05-09T13:42:49Z</dcterms:created>
  <dcterms:modified xsi:type="dcterms:W3CDTF">2023-04-04T12:05:51Z</dcterms:modified>
</cp:coreProperties>
</file>