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6" r:id="rId4"/>
    <p:sldId id="256" r:id="rId5"/>
    <p:sldId id="257" r:id="rId6"/>
    <p:sldId id="258" r:id="rId7"/>
    <p:sldId id="259" r:id="rId8"/>
    <p:sldId id="287" r:id="rId9"/>
    <p:sldId id="288" r:id="rId10"/>
    <p:sldId id="289" r:id="rId11"/>
    <p:sldId id="260" r:id="rId12"/>
    <p:sldId id="261" r:id="rId13"/>
    <p:sldId id="262" r:id="rId14"/>
    <p:sldId id="264" r:id="rId15"/>
    <p:sldId id="265" r:id="rId16"/>
    <p:sldId id="263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93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137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271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143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323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91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20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666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058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370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186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6496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4013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227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5772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06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95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86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4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45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77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3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3081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93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64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02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635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870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168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764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434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490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0289-11B7-469C-86A4-F05038D0C0D2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1CD7-7480-497D-9DC2-F037A46526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89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4D7D-E1FF-4D94-8760-A9DEC1AF4075}" type="datetimeFigureOut">
              <a:rPr lang="zh-HK" altLang="en-US" smtClean="0"/>
              <a:t>19/12/2022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409CD-CBFF-41DD-8D27-F585EBF5D3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19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5099-9852-4D42-AD2F-7A4005E9331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B588-B789-44C2-83AD-E3EC9694498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80%B6%E5%92%8C%E8%8F%A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.wikipedia.org/wiki/%E4%BB%A5%E8%89%B2%E5%88%97%E4%BA%BA" TargetMode="External"/><Relationship Id="rId4" Type="http://schemas.openxmlformats.org/officeDocument/2006/relationships/hyperlink" Target="https://zh.wikipedia.org/wiki/%E4%BB%A5%E8%89%B2%E5%88%9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86581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5400" dirty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</a:rPr>
              <a:t>公教教研中心</a:t>
            </a:r>
            <a:endParaRPr lang="en-US" altLang="zh-TW" sz="5400" dirty="0">
              <a:solidFill>
                <a:srgbClr val="0000FF"/>
              </a:solidFill>
              <a:latin typeface="華康粗黑體" pitchFamily="49" charset="-120"/>
              <a:ea typeface="華康粗黑體" pitchFamily="49" charset="-120"/>
            </a:endParaRP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54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慕道班 </a:t>
            </a:r>
            <a:r>
              <a:rPr lang="zh-TW" altLang="en-US" sz="48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第</a:t>
            </a:r>
            <a:r>
              <a:rPr lang="en-US" altLang="zh-TW" sz="48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27</a:t>
            </a:r>
            <a:r>
              <a:rPr lang="zh-TW" altLang="en-US" sz="48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課</a:t>
            </a:r>
            <a:endParaRPr lang="en-US" altLang="zh-TW" sz="4800" dirty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8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祈禱的不同形式</a:t>
            </a:r>
            <a:endParaRPr lang="en-US" altLang="zh-TW" sz="4800" dirty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92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也可以告訴他：為什麼我會逃避痛苦？我也可以去問問伯多祿：為什麼他會那麼軟弱？我也可以激發善情，例如：跪在耶穌前，或抱著他，感謝他為我們所做的一切，許下要永遠忠於他，並答應以後在朋友遇到困難時，要設法支持他，就好像支持耶穌一樣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……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善情祈禱做得好，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可以改變我們的氣質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，使我們能在潛移默化之中，漸漸感染到基督自己的心情、思想和價值觀念，使我們更肖似基督。</a:t>
            </a:r>
          </a:p>
          <a:p>
            <a:pPr marL="0" marR="0" lvl="0" indent="0" algn="l" defTabSz="9144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四、聖經祈禱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最好的讀經必須加入祈禱，才算是真正的讀經。否則，讀經可能只是一些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概念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上的灌輸，未必能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影響一個人的信念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。    </a:t>
            </a: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粗黑體" panose="020B0709000000000000" pitchFamily="49" charset="-120"/>
              <a:ea typeface="華康粗黑體" panose="020B07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02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95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孔子說：「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知之者不如好之者，好之者不如樂之者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」。聖經祈禱，是使我們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由認識聖經到喜愛聖經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的重要方法。</a:t>
            </a:r>
          </a:p>
          <a:p>
            <a:pPr marL="0" marR="0" lvl="0" indent="0" algn="l" defTabSz="9144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五、玫瑰經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玫瑰經是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口禱和默想的混合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。它在天主教的傳統中是「恭敬聖母」的行為，但其實卻是和聖母一起，默想天主救恩的奧跡：他的降生、傳道、受難和復活。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玫瑰經通常分四份，習慣上是逢星期一、六念「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歡喜五端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」，紀念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基督的降生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；星期四念「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光明五端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」，紀念耶穌的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公開生活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；星期二、五念「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痛苦五端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」，紀念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基督的受難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；星期三、日念「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榮福五端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」，紀念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基督的復活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0194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Documents and Settings\luke tsui\桌面\27c玫瑰經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914"/>
            <a:ext cx="9144000" cy="6872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05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Documents and Settings\luke tsui\桌面\27c玫瑰經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307" y="-26639"/>
            <a:ext cx="9224587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60" y="3402361"/>
            <a:ext cx="1172288" cy="182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18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在念玫瑰經時，我們利用口中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念一遍天主經、十遍聖母經及一遍聖三光榮經的時間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，去默想其中一端奧跡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例如：榮福一端，耶穌復活等等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。所以拿著念珠念經，作用差不多就是「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計時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」，重要點卻是「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默想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」基督的生活事蹟。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玫瑰經是教友最簡單，卻是十分重要的神修方法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。每日恒心地、熱心地誦念玫瑰經，能使我們步向最高的祈禱境界。近代聖母多次的顯現，目的多是為勸勉教友，為世界和平及罪人的悔改而多念玫瑰經。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家庭玫瑰經是全家共融團結的重要媒介，是鄰舍聚會中彼此聯繫的好方式。每年的五月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聖母月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及十月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玫瑰月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，都是教友加強念玫瑰經的聖月。</a:t>
            </a:r>
          </a:p>
        </p:txBody>
      </p:sp>
    </p:spTree>
    <p:extLst>
      <p:ext uri="{BB962C8B-B14F-4D97-AF65-F5344CB8AC3E}">
        <p14:creationId xmlns:p14="http://schemas.microsoft.com/office/powerpoint/2010/main" val="125302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6000"/>
              </a:lnSpc>
              <a:spcBef>
                <a:spcPct val="40000"/>
              </a:spcBef>
            </a:pPr>
            <a:r>
              <a:rPr lang="zh-TW" altLang="en-US" sz="4000" dirty="0">
                <a:solidFill>
                  <a:srgbClr val="FFFF00"/>
                </a:solidFill>
                <a:ea typeface="華康粗黑體(P)" pitchFamily="34" charset="-120"/>
              </a:rPr>
              <a:t>一個青年人送給胡振中樞機的禱文</a:t>
            </a:r>
          </a:p>
        </p:txBody>
      </p:sp>
      <p:pic>
        <p:nvPicPr>
          <p:cNvPr id="2052" name="Picture 4" descr="一個青年人的禱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908720"/>
            <a:ext cx="1130617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37486" y="1151871"/>
            <a:ext cx="360362" cy="1925473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92468" y="1124745"/>
            <a:ext cx="360362" cy="252027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89458" y="1124745"/>
            <a:ext cx="360362" cy="252027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1024" y="1124744"/>
            <a:ext cx="360362" cy="2520279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50257" y="1124744"/>
            <a:ext cx="360362" cy="18002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58398" y="1118695"/>
            <a:ext cx="360362" cy="1806249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39135" y="1118427"/>
            <a:ext cx="360362" cy="1958917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452320" y="1140997"/>
            <a:ext cx="360362" cy="1936347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6981" y="1124744"/>
            <a:ext cx="360362" cy="424847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49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6A90E4-3064-8299-457A-5F85E12C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1200"/>
              </a:spcBef>
            </a:pPr>
            <a:r>
              <a:rPr lang="zh-TW" altLang="en-US" sz="4800" dirty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+mn-cs"/>
              </a:rPr>
              <a:t>組長分享</a:t>
            </a:r>
            <a:r>
              <a:rPr lang="en-US" altLang="zh-TW" sz="4800" dirty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+mn-cs"/>
              </a:rPr>
              <a:t>: </a:t>
            </a:r>
            <a:r>
              <a:rPr lang="zh-TW" altLang="en-US" sz="4800" dirty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+mn-cs"/>
              </a:rPr>
              <a:t>阮錦輝</a:t>
            </a:r>
            <a:br>
              <a:rPr lang="zh-HK" altLang="en-US" sz="4800" dirty="0">
                <a:solidFill>
                  <a:srgbClr val="0000FF"/>
                </a:solidFill>
                <a:latin typeface="華康粗黑體" pitchFamily="49" charset="-120"/>
                <a:ea typeface="華康粗黑體" pitchFamily="49" charset="-120"/>
                <a:cs typeface="+mn-cs"/>
              </a:rPr>
            </a:br>
            <a:r>
              <a:rPr lang="en-US" altLang="zh-HK" dirty="0"/>
              <a:t>27</a:t>
            </a:r>
            <a:r>
              <a:rPr lang="zh-TW" altLang="en-US" dirty="0"/>
              <a:t>祈禱不同形式</a:t>
            </a:r>
            <a:endParaRPr lang="zh-HK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B4313B7-FD40-D800-EBD0-A9A2BB59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7216"/>
            <a:ext cx="7886700" cy="4351338"/>
          </a:xfrm>
        </p:spPr>
        <p:txBody>
          <a:bodyPr/>
          <a:lstStyle/>
          <a:p>
            <a:r>
              <a:rPr lang="zh-TW" altLang="en-US" sz="4000" dirty="0"/>
              <a:t>為甚麼要祈禱？</a:t>
            </a:r>
            <a:r>
              <a:rPr lang="en-US" altLang="zh-TW" sz="4000" dirty="0"/>
              <a:t>(</a:t>
            </a:r>
            <a:r>
              <a:rPr lang="zh-TW" altLang="en-US" sz="4000" dirty="0"/>
              <a:t>為甚麼要和父母溝通？</a:t>
            </a:r>
            <a:r>
              <a:rPr lang="en-US" altLang="zh-TW" sz="4000" dirty="0"/>
              <a:t>)</a:t>
            </a:r>
          </a:p>
          <a:p>
            <a:r>
              <a:rPr lang="zh-TW" altLang="en-US" sz="4000" dirty="0"/>
              <a:t>雅各伯</a:t>
            </a:r>
            <a:r>
              <a:rPr lang="en-US" altLang="zh-TW" sz="4000" dirty="0"/>
              <a:t>(</a:t>
            </a:r>
            <a:r>
              <a:rPr lang="zh-TW" altLang="en-US" sz="4000" dirty="0"/>
              <a:t>舊約的故事</a:t>
            </a:r>
            <a:r>
              <a:rPr lang="en-US" altLang="zh-TW" sz="4000" dirty="0"/>
              <a:t>)</a:t>
            </a:r>
          </a:p>
          <a:p>
            <a:r>
              <a:rPr lang="zh-TW" altLang="en-US" sz="4000" dirty="0"/>
              <a:t>不同形式</a:t>
            </a:r>
            <a:r>
              <a:rPr lang="en-US" altLang="zh-TW" sz="4000" dirty="0"/>
              <a:t>1(</a:t>
            </a:r>
            <a:r>
              <a:rPr lang="zh-TW" altLang="en-US" sz="4000" dirty="0"/>
              <a:t>默觀祈禱</a:t>
            </a:r>
            <a:r>
              <a:rPr lang="en-US" altLang="zh-TW" sz="4000" dirty="0"/>
              <a:t>)</a:t>
            </a:r>
          </a:p>
          <a:p>
            <a:r>
              <a:rPr lang="zh-TW" altLang="en-US" sz="4000" dirty="0"/>
              <a:t>不同形式</a:t>
            </a:r>
            <a:r>
              <a:rPr lang="en-US" altLang="zh-TW" sz="4000" dirty="0"/>
              <a:t>2(</a:t>
            </a:r>
            <a:r>
              <a:rPr lang="zh-TW" altLang="en-US" sz="4000" dirty="0"/>
              <a:t>玫瑰經</a:t>
            </a:r>
            <a:r>
              <a:rPr lang="en-US" altLang="zh-TW" sz="4000" dirty="0"/>
              <a:t>)</a:t>
            </a:r>
          </a:p>
          <a:p>
            <a:r>
              <a:rPr lang="zh-TW" altLang="en-US" sz="4000" dirty="0"/>
              <a:t>我的分享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017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8F1FEFA-0BAC-FCBD-F828-29C4602F8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4226" y="132347"/>
            <a:ext cx="2804403" cy="4092295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39283C4-CE14-5FE6-A3BB-1E35CD5E5A2B}"/>
              </a:ext>
            </a:extLst>
          </p:cNvPr>
          <p:cNvSpPr txBox="1"/>
          <p:nvPr/>
        </p:nvSpPr>
        <p:spPr>
          <a:xfrm flipH="1">
            <a:off x="4879911" y="4355060"/>
            <a:ext cx="426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以色列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與天使角力者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6B7C841-77FD-5F88-B24E-C8681DAD5346}"/>
              </a:ext>
            </a:extLst>
          </p:cNvPr>
          <p:cNvSpPr txBox="1"/>
          <p:nvPr/>
        </p:nvSpPr>
        <p:spPr>
          <a:xfrm>
            <a:off x="292611" y="5142329"/>
            <a:ext cx="8390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他用「一碗紅豆湯」買了哥哥</a:t>
            </a:r>
            <a:r>
              <a:rPr lang="zh-HK" altLang="en-US" sz="2800" b="0" i="0" dirty="0">
                <a:solidFill>
                  <a:srgbClr val="696969"/>
                </a:solidFill>
                <a:effectLst/>
                <a:latin typeface="Roboto" panose="020B0604020202020204" pitchFamily="2" charset="0"/>
              </a:rPr>
              <a:t>厄撒烏</a:t>
            </a:r>
            <a:r>
              <a:rPr lang="zh-TW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的長子名份。在他與</a:t>
            </a:r>
            <a:r>
              <a:rPr lang="zh-TW" altLang="en-US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耶和華"/>
              </a:rPr>
              <a:t>神</a:t>
            </a:r>
            <a:r>
              <a:rPr lang="zh-TW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摔跤後，被改名為</a:t>
            </a:r>
            <a:r>
              <a:rPr lang="zh-TW" altLang="en-US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以色列"/>
              </a:rPr>
              <a:t>以色列</a:t>
            </a:r>
            <a:r>
              <a:rPr lang="zh-TW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TW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創世記</a:t>
            </a:r>
            <a:r>
              <a:rPr lang="en-US" altLang="zh-TW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》32:23-30</a:t>
            </a:r>
            <a:r>
              <a:rPr lang="zh-TW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），他是</a:t>
            </a:r>
            <a:r>
              <a:rPr lang="zh-TW" altLang="en-US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以色列人"/>
              </a:rPr>
              <a:t>以色列人</a:t>
            </a:r>
            <a:r>
              <a:rPr lang="zh-TW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的祖先。</a:t>
            </a:r>
            <a:endParaRPr lang="zh-HK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80EF027-2677-8195-94EC-7F50A4A0FD50}"/>
              </a:ext>
            </a:extLst>
          </p:cNvPr>
          <p:cNvSpPr txBox="1"/>
          <p:nvPr/>
        </p:nvSpPr>
        <p:spPr>
          <a:xfrm>
            <a:off x="0" y="0"/>
            <a:ext cx="607422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年輕時的祈禱</a:t>
            </a:r>
            <a:r>
              <a:rPr lang="en-US" altLang="zh-TW" sz="2800" dirty="0"/>
              <a:t>︰</a:t>
            </a:r>
          </a:p>
          <a:p>
            <a:r>
              <a:rPr lang="zh-TW" altLang="en-US" sz="2800" i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若是天主與我同在，在我所走的路上護佑我，</a:t>
            </a:r>
            <a:r>
              <a:rPr lang="zh-TW" altLang="en-US" sz="2800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賜我豐衣足食</a:t>
            </a:r>
            <a:r>
              <a:rPr lang="zh-TW" altLang="en-US" sz="2800" i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使我平安回到父家</a:t>
            </a:r>
            <a:r>
              <a:rPr lang="zh-TW" altLang="en-US" sz="2800" i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，上主實在當是我的天主。</a:t>
            </a:r>
            <a:endParaRPr lang="en-US" altLang="zh-TW" sz="2800" i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/>
              <a:t>年老時的祈禱</a:t>
            </a:r>
            <a:r>
              <a:rPr lang="en-US" altLang="zh-TW" sz="2800" dirty="0"/>
              <a:t>︰</a:t>
            </a:r>
          </a:p>
          <a:p>
            <a:r>
              <a:rPr lang="zh-TW" altLang="en-US" sz="2800" i="1" dirty="0"/>
              <a:t>求你救我脫離</a:t>
            </a:r>
            <a:r>
              <a:rPr lang="zh-TW" altLang="en-US" sz="2800" i="1" u="sng" dirty="0">
                <a:solidFill>
                  <a:srgbClr val="FF0000"/>
                </a:solidFill>
              </a:rPr>
              <a:t>我哥哥</a:t>
            </a:r>
            <a:r>
              <a:rPr lang="zh-TW" altLang="en-US" sz="2800" i="1" dirty="0"/>
              <a:t>厄撒烏的手，因為</a:t>
            </a:r>
            <a:r>
              <a:rPr lang="zh-TW" altLang="en-US" sz="2800" i="1" u="sng" dirty="0">
                <a:solidFill>
                  <a:srgbClr val="FF0000"/>
                </a:solidFill>
              </a:rPr>
              <a:t>我怕</a:t>
            </a:r>
            <a:r>
              <a:rPr lang="zh-TW" altLang="en-US" sz="2800" i="1" dirty="0"/>
              <a:t>他來擊殺我，擊殺母親和孩子。你原來說過：我必要恩待你，使你的後代如海沙，多得不可勝數</a:t>
            </a:r>
            <a:r>
              <a:rPr lang="zh-TW" altLang="en-US" sz="2800" dirty="0"/>
              <a:t>。</a:t>
            </a:r>
            <a:r>
              <a:rPr lang="en-US" altLang="zh-TW" sz="2800" dirty="0"/>
              <a:t>…</a:t>
            </a:r>
            <a:r>
              <a:rPr lang="zh-TW" altLang="en-US" sz="2800" b="1" dirty="0">
                <a:solidFill>
                  <a:srgbClr val="FF0000"/>
                </a:solidFill>
              </a:rPr>
              <a:t>厄撒烏卻向他跑來，抱住他，撲在他頸上吻他，兩人都哭了。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179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4D625E-B14C-478D-53F0-0D567883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3127"/>
          </a:xfrm>
        </p:spPr>
        <p:txBody>
          <a:bodyPr/>
          <a:lstStyle/>
          <a:p>
            <a:r>
              <a:rPr lang="zh-TW" altLang="en-US" sz="4400" dirty="0"/>
              <a:t>不同形式</a:t>
            </a:r>
            <a:r>
              <a:rPr lang="en-US" altLang="zh-TW" sz="4400" dirty="0"/>
              <a:t>1(</a:t>
            </a:r>
            <a:r>
              <a:rPr lang="zh-TW" altLang="en-US" sz="4400" dirty="0"/>
              <a:t>默觀祈禱</a:t>
            </a:r>
            <a:r>
              <a:rPr lang="en-US" altLang="zh-TW" sz="4400" dirty="0"/>
              <a:t>)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B630F1-20B7-AEEE-BDB8-D38B215B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5" y="1517716"/>
            <a:ext cx="7731579" cy="870922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定和靜的力量，注意呼吸。</a:t>
            </a:r>
            <a:endParaRPr lang="zh-HK" altLang="en-US" sz="4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E37574A-0C51-0C63-DADA-711A47F4B9ED}"/>
              </a:ext>
            </a:extLst>
          </p:cNvPr>
          <p:cNvSpPr txBox="1">
            <a:spLocks/>
          </p:cNvSpPr>
          <p:nvPr/>
        </p:nvSpPr>
        <p:spPr>
          <a:xfrm>
            <a:off x="544675" y="3796325"/>
            <a:ext cx="6220019" cy="229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天主經</a:t>
            </a:r>
            <a:r>
              <a:rPr lang="en-US" altLang="zh-TW" dirty="0"/>
              <a:t>+10</a:t>
            </a:r>
            <a:r>
              <a:rPr lang="zh-TW" altLang="en-US" dirty="0"/>
              <a:t>篇聖母經</a:t>
            </a:r>
            <a:r>
              <a:rPr lang="en-US" altLang="zh-TW" dirty="0"/>
              <a:t>(</a:t>
            </a:r>
            <a:r>
              <a:rPr lang="zh-TW" altLang="en-US" dirty="0"/>
              <a:t>約</a:t>
            </a:r>
            <a:r>
              <a:rPr lang="en-US" altLang="zh-TW" dirty="0"/>
              <a:t>10</a:t>
            </a:r>
            <a:r>
              <a:rPr lang="zh-TW" altLang="en-US" dirty="0"/>
              <a:t>分鐘時間</a:t>
            </a:r>
            <a:r>
              <a:rPr lang="en-US" altLang="zh-TW" dirty="0"/>
              <a:t>)</a:t>
            </a:r>
            <a:r>
              <a:rPr lang="zh-TW" altLang="en-US" dirty="0"/>
              <a:t>，默想耶穌降生奧蹟。</a:t>
            </a:r>
            <a:endParaRPr lang="zh-HK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C99C718C-B0E3-DEB7-7DDA-860A0BBC3705}"/>
              </a:ext>
            </a:extLst>
          </p:cNvPr>
          <p:cNvGrpSpPr/>
          <p:nvPr/>
        </p:nvGrpSpPr>
        <p:grpSpPr>
          <a:xfrm>
            <a:off x="544675" y="2743198"/>
            <a:ext cx="8164972" cy="4020689"/>
            <a:chOff x="544675" y="2743198"/>
            <a:chExt cx="8164972" cy="4020689"/>
          </a:xfrm>
        </p:grpSpPr>
        <p:sp>
          <p:nvSpPr>
            <p:cNvPr id="4" name="標題 1">
              <a:extLst>
                <a:ext uri="{FF2B5EF4-FFF2-40B4-BE49-F238E27FC236}">
                  <a16:creationId xmlns:a16="http://schemas.microsoft.com/office/drawing/2014/main" id="{78FACAD8-F624-85A1-8294-BEED5310A6B4}"/>
                </a:ext>
              </a:extLst>
            </p:cNvPr>
            <p:cNvSpPr txBox="1">
              <a:spLocks/>
            </p:cNvSpPr>
            <p:nvPr/>
          </p:nvSpPr>
          <p:spPr>
            <a:xfrm>
              <a:off x="544675" y="2743198"/>
              <a:ext cx="7886700" cy="10531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dirty="0"/>
                <a:t>不同形式</a:t>
              </a:r>
              <a:r>
                <a:rPr lang="en-US" altLang="zh-TW" dirty="0"/>
                <a:t>2(</a:t>
              </a:r>
              <a:r>
                <a:rPr lang="zh-TW" altLang="en-US" dirty="0"/>
                <a:t>玫瑰經</a:t>
              </a:r>
              <a:r>
                <a:rPr lang="en-US" altLang="zh-TW" dirty="0"/>
                <a:t>)</a:t>
              </a:r>
              <a:endParaRPr lang="zh-HK" altLang="en-US" dirty="0"/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ED9D000-5AAD-EB80-7B96-D07B53BC6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7454" y="2962942"/>
              <a:ext cx="2262193" cy="3800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3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CB73AE-AA10-EE6A-A8FA-802052D0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我的分享</a:t>
            </a:r>
            <a:endParaRPr lang="zh-HK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6B25DD-21E5-293E-4750-4AE9E76D2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07" y="1564368"/>
            <a:ext cx="7886700" cy="4351338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有人說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「忙，所以没祈禱。」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我說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「忙，所以要祈禱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﹗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因主基督之名，阿孟。</a:t>
            </a:r>
            <a:endParaRPr lang="zh-HK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8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-44525"/>
            <a:ext cx="914400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27.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祈禱的不同形式</a:t>
            </a:r>
          </a:p>
          <a:p>
            <a:pPr marL="0" marR="0" lvl="0" indent="0" algn="just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一、每人都懂祈禱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都在祈禱</a:t>
            </a:r>
          </a:p>
          <a:p>
            <a:pPr marL="0" marR="0" lvl="0" indent="0" algn="just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祈禱是人與神之間的一種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接觸、對話和溝通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，是人跳出了自我而向永恆、向一位「不可知者」的自我開放。當一個人「問天」、「呼天」，或向著一個超越自我、不可捉摸，而又若有若無的「第三者」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表示仰望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的時候；又或當他在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靜觀生命的奧秘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，或在莊嚴的宇宙中懷著驚訝之情時，他已在作著一些無聲的祈禱。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粗黑體" panose="020B0709000000000000" pitchFamily="49" charset="-120"/>
              <a:ea typeface="華康粗黑體" panose="020B0709000000000000" pitchFamily="49" charset="-120"/>
              <a:cs typeface="+mn-cs"/>
            </a:endParaRPr>
          </a:p>
          <a:p>
            <a:pPr marL="0" marR="0" lvl="0" indent="0" algn="just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每人都懂得祈禱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，正如每個小孩子都懂得和父母交談一樣。因為上主，是一個進入了人類歷史，參與和分享了人類命運的大父。他無所不在，他在我們周圍，在我們心內。在生命中的每一個時刻，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8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57127"/>
            <a:ext cx="9144000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我們都可以向他傾訴。我們的祈禱可以長達一小時或大半天，也可以短至一句話、一個思想、或一聲歎息。</a:t>
            </a:r>
          </a:p>
          <a:p>
            <a:pPr marL="0" marR="0" lvl="0" indent="0" algn="l" defTabSz="9144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二、口禱</a:t>
            </a:r>
            <a:endParaRPr kumimoji="0" lang="en-US" altLang="zh-HK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粗黑體" panose="020B0709000000000000" pitchFamily="49" charset="-120"/>
              <a:ea typeface="華康粗黑體" panose="020B0709000000000000" pitchFamily="49" charset="-120"/>
              <a:cs typeface="+mn-cs"/>
            </a:endParaRPr>
          </a:p>
          <a:p>
            <a:pPr marL="0" marR="0" lvl="0" indent="0" algn="just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口禱是用言語去引領我們舉心向上的祈禱。它的要點在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口誦心維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，即心裡想著口中所念的。口禱的典型例子是天主經、聖母經、聖三光榮經、信經、彌撒中的各種經文等。</a:t>
            </a:r>
          </a:p>
          <a:p>
            <a:pPr marL="0" marR="0" lvl="0" indent="0" algn="just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口禱的缺點是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有口無心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，機械化地誦念。</a:t>
            </a:r>
          </a:p>
          <a:p>
            <a:pPr marL="0" marR="0" lvl="0" indent="0" algn="just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口禱的優點是：容易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引起思潮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及激發熱心；口禱也方便團體祈禱，例如在宴會前一起念天主經。在祈禱感到困難時，口禱顯得特別有用。</a:t>
            </a: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粗黑體" panose="020B0709000000000000" pitchFamily="49" charset="-120"/>
              <a:ea typeface="華康粗黑體" panose="020B07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8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57127"/>
            <a:ext cx="9144000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聖人的禱詞有豐富的內涵及富教育性，方濟各的祈禱便是一個好例子。</a:t>
            </a:r>
          </a:p>
          <a:p>
            <a:pPr marL="0" marR="0" lvl="0" indent="0" algn="l" defTabSz="914400" rtl="0" eaLnBrk="1" fontAlgn="auto" latinLnBrk="0" hangingPunct="0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三、默想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默想通常需要一個較寧靜的環境，要拋開一切的牽掛和焦慮，特別需要的是深呼吸、放鬆自己和「放下」一切。所需時間大約在十五分鐘至三十分鐘左右。它通常分為三部分：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1.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定像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用想像力去確定所默想的題材的「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環境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」。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例如：如果我們默想耶穌山園祈禱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瑪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26:36-46)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定像便是在自己的腦海中構思出一個「山園」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那裡有樹木、有石頭、有耶穌和門徒在祈禱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……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。</a:t>
            </a: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粗黑體" panose="020B0709000000000000" pitchFamily="49" charset="-120"/>
              <a:ea typeface="華康粗黑體" panose="020B07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4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52551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推理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利用記思維去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觀望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重演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所要默想的題材。這時最好利用聖經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慢慢地讀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然後稍微停頓，「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觀看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」山園祈禱的每一個情節：耶穌如何吩咐門徒祈禱，耶穌說話時的憂悶神情等等。然後細心「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聆聽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」耶穌祈禱時的聲調，沉思他所說每一個字的意思，嘗試去瞭解耶穌當時的內心世界。又看看伯多祿他們怎麼竟在耶穌祈禱時睡著了，他不久前不是說要和耶穌共赴患難嗎？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3.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交談（或善情祈禱）</a:t>
            </a:r>
          </a:p>
          <a:p>
            <a:pPr marL="0" marR="0" lvl="0" indent="0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  這是默想的最高峰，是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將自己完全投入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+mn-cs"/>
              </a:rPr>
              <a:t>於默想的故事中，例如在上述默想中，我可以陪伴耶穌，和他交談，問問他為什麼要受苦？他為誰受苦？</a:t>
            </a: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粗黑體" panose="020B0709000000000000" pitchFamily="49" charset="-120"/>
              <a:ea typeface="華康粗黑體" panose="020B07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99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1464</Words>
  <Application>Microsoft Office PowerPoint</Application>
  <PresentationFormat>如螢幕大小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Roboto</vt:lpstr>
      <vt:lpstr>華康粗黑體</vt:lpstr>
      <vt:lpstr>華康粗黑體(P)</vt:lpstr>
      <vt:lpstr>新細明體</vt:lpstr>
      <vt:lpstr>標楷體</vt:lpstr>
      <vt:lpstr>Arial</vt:lpstr>
      <vt:lpstr>Calibri</vt:lpstr>
      <vt:lpstr>Calibri Light</vt:lpstr>
      <vt:lpstr>Office 佈景主題</vt:lpstr>
      <vt:lpstr>1_Office 佈景主題</vt:lpstr>
      <vt:lpstr>2_Office 佈景主題</vt:lpstr>
      <vt:lpstr>PowerPoint 簡報</vt:lpstr>
      <vt:lpstr>組長分享: 阮錦輝 27祈禱不同形式</vt:lpstr>
      <vt:lpstr>PowerPoint 簡報</vt:lpstr>
      <vt:lpstr>不同形式1(默觀祈禱)</vt:lpstr>
      <vt:lpstr>我的分享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27祈禱不同形式</dc:title>
  <dc:creator>Yuen Kam Fai 阮錦輝</dc:creator>
  <cp:lastModifiedBy>user</cp:lastModifiedBy>
  <cp:revision>25</cp:revision>
  <dcterms:created xsi:type="dcterms:W3CDTF">2022-12-17T22:55:24Z</dcterms:created>
  <dcterms:modified xsi:type="dcterms:W3CDTF">2022-12-19T03:00:10Z</dcterms:modified>
</cp:coreProperties>
</file>