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7" r:id="rId15"/>
    <p:sldId id="276" r:id="rId16"/>
    <p:sldId id="271" r:id="rId17"/>
    <p:sldId id="278" r:id="rId18"/>
    <p:sldId id="290" r:id="rId19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3B5B5-E98C-41E2-A3C1-020579C6BE4F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0B9F4-D5FF-41D5-8764-B1CE4692CCA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0144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953AA4-14D1-4294-8389-81A3B5484DBA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60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0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202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501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AFC908-54E3-4B6D-99F9-355220224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205560-C1FA-4B76-832C-B8ECCA21DA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C53B66-E81C-4D90-BC4A-C99800903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26C5F-B334-4A75-A8F0-A0CC3C5F14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142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E69A0-7364-439F-83A9-39D8BC286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BDBA99-28DD-4987-A829-0AC2957EFB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147176-F61B-4C13-92ED-C301881CE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36AD2-5145-4798-AC3D-7153D3519F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5435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6E431-FB61-4BD7-8EA0-B36FDE6B67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84E396-D464-4B9A-9605-7E2B9017CD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F96E94-6FBA-45D8-A5C8-C9224E93B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C641F-259B-4308-84C8-24F3458D4E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81665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9F92E9-DA23-4715-8315-399D8ADCF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CF948D-AABE-4D88-8E4C-A500D2C73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A34894-1309-4B32-AC54-B77ECDAA43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641EB-E30A-486D-B1D9-8B85B2CCA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134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C6CD36-82BD-4037-B737-1E9BAB9880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733AC3E-1F7A-40B6-90D5-9D65D74CA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7BD2B5-9DA6-4CA3-89EB-B2C0755B0F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74642-05BB-488A-919E-92780A05D3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0318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3D50129-3E99-4A4B-BAF0-CAAA2AA5C3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0F53CB5-5656-4F7E-ADBD-EB046BA442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8CF88C-2782-4BD4-98AA-ED282AE49C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87305-F2F2-4986-AEE2-B4A776F10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1534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FE739CA-B081-415C-B9FA-D693703D8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17024D-B32C-45FE-AB32-6ED0C968A4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6EE53D-76AD-4965-8EC9-52AE5A750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12B4-390E-4CBE-A351-25ABE6D876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7919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AEBC8D-A5C4-4751-98A6-D1836F496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A2FC27-A4F6-42EA-9D55-3EAB7E428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6432A6-31D5-4A0D-9725-D691F00E61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8AC99-EC0C-4BB9-816E-5C7FFCB044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069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714393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9BE1FE-C0FC-4749-AEE6-03B4FED59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D5BC79-19FA-406C-B5B0-39CBE722C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EEC37D-A27A-49C4-9276-17E4521C0E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9C3DC-7509-4C83-9C0C-96EA4C9E2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06558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9937D6-1BE7-475C-A551-25EF3B864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876312-E8DE-4AE6-B254-E6DAD36D7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EA7267-71BB-4915-9A0A-A46E273F2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5E3AA-511E-4342-9932-36320E2E72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2691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D10FF8-4196-45A8-8334-85AEDF181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8DE48-ED69-47C4-A2DA-1E789239A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5EA064-8416-42C3-86A2-14192D444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70857-507B-4571-8470-33587D7B29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7808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2BE4D-0E34-4730-9A7E-C355B52B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A0E7-C333-428B-9CF0-71D63472144D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080D6-5CFA-4AD4-B927-99E8E614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3773F-17E0-463F-998E-EA3B7C20A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DB3EB-E494-4D07-9925-03441ED3B0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509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3EBCD-BCBF-409C-B749-775B0B5B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8A7E7-C7B8-4F87-AA4C-18BB68BECADD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0FE22-6632-4BD5-8C84-9A4195D8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7359F-4150-438A-B232-12259866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60F14-8985-4F7E-BDF0-18776D226E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4262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9E356-2910-46F6-B0D7-18485CB2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6DC9B-7699-4BFB-BA43-B8249C66CDAD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FED8A-A801-4CA5-8D9E-0E4A1199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26F14-67C3-4F28-B5F0-AE72465A1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63D3-B681-4CB6-B707-507B62CB5E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913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D8889A-C7A0-4CD2-9555-732B36D6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B2DE-A3D0-4B61-A01E-E3607C1EA3AE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42E8D-58D0-4210-AF5C-EA91BAF3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576FE7-88BA-4B33-88B1-AB3A5A9A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10FE-DEF7-40EF-8646-CE1E88F5D3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369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69DCD4-849A-4BB5-BB94-4F7B29ABC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37C0-DD67-4697-B216-6C2F43B7E100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98A675C-F38A-413C-B9E0-95EE7289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10F685B-E2EB-48F3-9093-3E09BFD2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66770-052A-400A-BF3E-6D74EE3CA6D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8562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FC68AD-9F83-4A85-8304-FCB84272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0AAEB-DC23-4943-B67C-86F48C6D2ED2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8B13EF-550D-49D3-8BCA-7A1AE2C11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C3C1B6-7607-4DA3-8C90-54225E18D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8DDA7-028E-457A-B3E8-EC2772E584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412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B89D217-BBD2-48E2-94B8-C8509DE6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239F-6E93-435B-AB1B-5DD415597E94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5E69631-E113-4282-B2CF-356D0EF3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13236E-074E-4056-B04A-A40A41F9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52F5B-F6C5-4B04-980A-716F1DCB87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75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756230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3511C1-5811-4CB1-9486-22A1A16C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1BACB-1424-476A-AE7D-C8BEA3E19364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C0A8C3E-CE6C-42BE-984B-36EC7267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A5DFB2-FA2A-4A8D-AEDC-EFE4F44B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50E0-9406-4CA5-85AF-D7E9E203DB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2236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347209-A44C-4DE9-9008-3367D749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40515-F4A3-4288-95F5-8788E3FECB53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EF11A5-8BA8-4627-950C-9923BB1E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E99CFA-FE50-4F07-A35C-99447318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99B0-05F4-4875-953C-11BBF9EF86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89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8A3AE-1A91-46FD-9C6A-C85AAF02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BEABA-2619-4147-BC81-D66B33DECC86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F567F-C0C9-422F-9704-0CFFC1137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AF6C1-A36C-4B48-9CC6-D2E81EB5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52AAC-6E5A-4CB3-AE89-1EAFE52F3B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8144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04CCD-B199-4EE0-9EA4-BFB4483C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1E27-4904-45A9-865A-D52689755223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2E52-9ED4-48CC-B25A-30EC7C6F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291A-2962-4993-BB7C-E4CA3BB5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9A1C-DECC-43F7-90C1-628B24DAF9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07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13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433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01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5297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624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2202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E85BB-6C19-41E7-A929-224597B9DBC9}" type="datetimeFigureOut">
              <a:rPr lang="zh-HK" altLang="en-US" smtClean="0"/>
              <a:t>29/11/2022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C884-9A79-42D8-A84D-A55E9C1B0D5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02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470DAF-D6CE-459C-A7EC-E1AA97D48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37AB66E-43E2-49D2-B74C-E66F7E6E6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5BA045-B1F4-4AD9-8FDB-ACEC33B656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CF855A-4ED7-4D3F-BD5D-89FD412BB3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BACC63-87F1-4C47-9AF0-344BAF4D40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DA854EA-D468-435B-A9C3-FCD8ECC79D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37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8E21C37-A127-4A15-A35D-AFEF634BC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D2651E7-BBFB-4F52-BD9F-A906F4290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7CFD0-9B0C-4FCC-BC49-16BB624277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29C86D-B017-4770-8943-4C30F81663E6}" type="datetimeFigureOut">
              <a:rPr lang="zh-TW" altLang="en-US"/>
              <a:pPr>
                <a:defRPr/>
              </a:pPr>
              <a:t>2022/11/29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0D54D-CFB4-40E0-82E7-AF17B2EE0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D123-44E9-4F9A-B867-8CF88D0B1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A3FAC0-60EC-4358-B0BC-A8ADAAB828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31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316"/>
            <a:ext cx="9144000" cy="6856683"/>
          </a:xfrm>
        </p:spPr>
        <p:txBody>
          <a:bodyPr>
            <a:noAutofit/>
          </a:bodyPr>
          <a:lstStyle/>
          <a:p>
            <a:pPr hangingPunct="0">
              <a:lnSpc>
                <a:spcPts val="5500"/>
              </a:lnSpc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25.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小組查經</a:t>
            </a:r>
          </a:p>
          <a:p>
            <a:pPr algn="just" hangingPunct="0">
              <a:lnSpc>
                <a:spcPts val="5500"/>
              </a:lnSpc>
              <a:spcBef>
                <a:spcPts val="0"/>
              </a:spcBef>
            </a:pP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一、查經是什麼？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查經是一小組人，在組長啟發性的問題帶領下，一同以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謙虛、客觀、互助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的態度，去「查考」上主的話，瞭解它的訊息，並接受它對我們生活的挑戰。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深信聖經是上主的聖言，是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上主「此時」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「此地」親自向「我」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說話。他要求我們按照他的話而修正思想、開拓生命的領域、建設美好人生。</a:t>
            </a:r>
          </a:p>
          <a:p>
            <a:pPr algn="just" hangingPunct="0">
              <a:lnSpc>
                <a:spcPts val="4000"/>
              </a:lnSpc>
              <a:spcBef>
                <a:spcPts val="0"/>
              </a:spcBef>
            </a:pPr>
            <a:r>
              <a:rPr lang="en-US" altLang="zh-TW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3.</a:t>
            </a:r>
            <a:r>
              <a:rPr lang="zh-TW" altLang="en-US" dirty="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在每次查經中，我們一定會有新的領悟。這是因為上主已進入了我們的心，聖神正在啟迪我們。這時，我們要：</a:t>
            </a:r>
            <a:endParaRPr lang="zh-HK" altLang="en-US" dirty="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46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722A6180-88FA-480F-8081-A3DA07C4A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spcAft>
                <a:spcPct val="20000"/>
              </a:spcAft>
              <a:buFontTx/>
              <a:buNone/>
              <a:defRPr/>
            </a:pPr>
            <a:endParaRPr lang="en-US" altLang="zh-TW" sz="1100" dirty="0">
              <a:solidFill>
                <a:srgbClr val="00CC00"/>
              </a:solidFill>
              <a:latin typeface="金梅毛張楷" panose="02010609000101010101" pitchFamily="49" charset="-120"/>
              <a:ea typeface="金梅毛張楷" panose="02010609000101010101" pitchFamily="49" charset="-120"/>
              <a:cs typeface="華康黑體(P)-GB5" panose="020B0500000000000000" pitchFamily="34" charset="-120"/>
            </a:endParaRPr>
          </a:p>
          <a:p>
            <a:pPr algn="ctr" eaLnBrk="1" hangingPunct="1">
              <a:spcAft>
                <a:spcPts val="240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基</a:t>
            </a:r>
            <a:r>
              <a:rPr lang="zh-TW" altLang="en-US" sz="6000" dirty="0">
                <a:solidFill>
                  <a:srgbClr val="3333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基</a:t>
            </a:r>
            <a:r>
              <a:rPr lang="zh-TW" altLang="en-US" sz="6000" dirty="0">
                <a:solidFill>
                  <a:srgbClr val="CC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團</a:t>
            </a:r>
            <a:r>
              <a:rPr lang="zh-TW" altLang="en-US" sz="4800" b="1" dirty="0">
                <a:solidFill>
                  <a:srgbClr val="CC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的</a:t>
            </a:r>
            <a:r>
              <a:rPr lang="zh-TW" altLang="en-US" sz="7200" b="1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危</a:t>
            </a:r>
            <a:r>
              <a:rPr lang="zh-TW" altLang="en-US" sz="4800" b="1" dirty="0">
                <a:solidFill>
                  <a:srgbClr val="CC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與</a:t>
            </a:r>
            <a:r>
              <a:rPr lang="zh-TW" altLang="en-US" sz="7200" b="1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機</a:t>
            </a:r>
            <a:endParaRPr lang="en-US" altLang="zh-TW" sz="7200" b="1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(P)-GB5" panose="020B0500000000000000" pitchFamily="34" charset="-120"/>
            </a:endParaRPr>
          </a:p>
          <a:p>
            <a:pPr algn="ctr" eaLnBrk="1" hangingPunct="1">
              <a:spcAft>
                <a:spcPts val="1200"/>
              </a:spcAft>
              <a:buFontTx/>
              <a:buNone/>
              <a:defRPr/>
            </a:pPr>
            <a:r>
              <a:rPr lang="zh-TW" altLang="en-US" sz="8800" dirty="0">
                <a:solidFill>
                  <a:srgbClr val="3333FF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(P)-GB5" panose="020B0500000000000000" pitchFamily="34" charset="-120"/>
              </a:rPr>
              <a:t>在福傳與分享中的</a:t>
            </a:r>
            <a:endParaRPr lang="en-US" altLang="zh-TW" sz="8800" dirty="0">
              <a:solidFill>
                <a:srgbClr val="3333FF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  <a:cs typeface="華康黑體(P)-GB5" panose="020B0500000000000000" pitchFamily="34" charset="-120"/>
            </a:endParaRPr>
          </a:p>
          <a:p>
            <a:pPr algn="ctr" eaLnBrk="1" hangingPunct="1">
              <a:spcBef>
                <a:spcPts val="0"/>
              </a:spcBef>
              <a:spcAft>
                <a:spcPct val="20000"/>
              </a:spcAft>
              <a:buFontTx/>
              <a:buNone/>
              <a:defRPr/>
            </a:pPr>
            <a:r>
              <a:rPr lang="zh-TW" altLang="en-US" sz="11000" spc="9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(P)-GB5" panose="020B0500000000000000" pitchFamily="34" charset="-120"/>
              </a:rPr>
              <a:t>自我培育</a:t>
            </a:r>
            <a:endParaRPr lang="en-US" altLang="zh-TW" sz="4000" spc="900" dirty="0">
              <a:solidFill>
                <a:srgbClr val="FF0000"/>
              </a:solidFill>
              <a:ea typeface="華康儷中黑" panose="020B0509000000000000" pitchFamily="49" charset="-120"/>
              <a:cs typeface="華康黑體(P)-GB5" panose="020B0500000000000000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6F74FFD-EB79-4AEB-9648-517321EB1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altLang="zh-TW" sz="4000" dirty="0">
                <a:ea typeface="華康正顏楷體W7(P)" panose="03000700000000000000" pitchFamily="66" charset="-120"/>
              </a:rPr>
              <a:t>《</a:t>
            </a:r>
            <a:r>
              <a:rPr lang="zh-TW" altLang="en-US" sz="4000" dirty="0">
                <a:solidFill>
                  <a:srgbClr val="0000FF"/>
                </a:solidFill>
                <a:ea typeface="華康正顏楷體W7(P)" panose="03000700000000000000" pitchFamily="66" charset="-120"/>
              </a:rPr>
              <a:t>救主的使命</a:t>
            </a:r>
            <a:r>
              <a:rPr lang="en-US" altLang="zh-TW" sz="4000" dirty="0">
                <a:ea typeface="華康正顏楷體W7(P)" panose="03000700000000000000" pitchFamily="66" charset="-120"/>
              </a:rPr>
              <a:t>》</a:t>
            </a:r>
            <a:r>
              <a:rPr lang="en-US" altLang="zh-TW" spc="-150" dirty="0">
                <a:ea typeface="華康正顏楷體W7(P)" panose="03000700000000000000" pitchFamily="66" charset="-120"/>
              </a:rPr>
              <a:t>(</a:t>
            </a:r>
            <a:r>
              <a:rPr lang="zh-TW" altLang="en-US" spc="-150" dirty="0">
                <a:ea typeface="華康正顏楷體W7(P)" panose="03000700000000000000" pitchFamily="66" charset="-120"/>
              </a:rPr>
              <a:t>聖教宗</a:t>
            </a:r>
            <a:r>
              <a:rPr lang="zh-TW" altLang="en-US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若望保祿</a:t>
            </a:r>
            <a:r>
              <a:rPr lang="zh-TW" altLang="en-US" spc="-150" dirty="0">
                <a:ea typeface="華康正顏楷體W7(P)" panose="03000700000000000000" pitchFamily="66" charset="-120"/>
              </a:rPr>
              <a:t>二世</a:t>
            </a:r>
            <a:r>
              <a:rPr lang="en-US" altLang="zh-TW" spc="-150" dirty="0">
                <a:ea typeface="華康正顏楷體W7(P)" panose="03000700000000000000" pitchFamily="66" charset="-120"/>
              </a:rPr>
              <a:t>)</a:t>
            </a:r>
          </a:p>
          <a:p>
            <a:pPr algn="ctr" eaLnBrk="1">
              <a:lnSpc>
                <a:spcPts val="50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200" dirty="0">
                <a:ea typeface="華康正顏楷體W7(P)" panose="03000700000000000000" pitchFamily="66" charset="-120"/>
              </a:rPr>
              <a:t>在新興教會裡有一種快速成長的現象</a:t>
            </a:r>
            <a:endParaRPr lang="en-US" altLang="zh-TW" sz="4200" dirty="0">
              <a:ea typeface="華康正顏楷體W7(P)" panose="03000700000000000000" pitchFamily="66" charset="-120"/>
            </a:endParaRPr>
          </a:p>
          <a:p>
            <a:pPr algn="ctr" eaLnBrk="1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4000" dirty="0">
                <a:ea typeface="華康正顏楷體W7(P)" panose="03000700000000000000" pitchFamily="66" charset="-120"/>
              </a:rPr>
              <a:t>即是</a:t>
            </a:r>
            <a:r>
              <a:rPr lang="en-US" altLang="zh-TW" sz="4400" dirty="0">
                <a:ea typeface="華康正顏楷體W7(P)" panose="03000700000000000000" pitchFamily="66" charset="-120"/>
              </a:rPr>
              <a:t>『</a:t>
            </a:r>
            <a:r>
              <a:rPr lang="zh-TW" altLang="en-US" sz="4400" spc="-15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教會基層團體</a:t>
            </a:r>
            <a:r>
              <a:rPr lang="en-US" altLang="zh-TW" sz="4400" dirty="0">
                <a:ea typeface="華康正顏楷體W7(P)" panose="03000700000000000000" pitchFamily="66" charset="-120"/>
              </a:rPr>
              <a:t>』</a:t>
            </a:r>
            <a:r>
              <a:rPr lang="en-US" altLang="zh-TW" sz="3600" dirty="0">
                <a:ea typeface="華康正顏楷體W7(P)" panose="03000700000000000000" pitchFamily="66" charset="-120"/>
              </a:rPr>
              <a:t>(</a:t>
            </a:r>
            <a:r>
              <a:rPr lang="zh-TW" altLang="en-US" sz="3600" dirty="0">
                <a:ea typeface="華康正顏楷體W7(P)" panose="03000700000000000000" pitchFamily="66" charset="-120"/>
              </a:rPr>
              <a:t>基基團</a:t>
            </a:r>
            <a:r>
              <a:rPr lang="en-US" altLang="zh-TW" sz="3600" dirty="0">
                <a:ea typeface="華康正顏楷體W7(P)" panose="03000700000000000000" pitchFamily="66" charset="-120"/>
              </a:rPr>
              <a:t>)</a:t>
            </a:r>
            <a:endParaRPr lang="en-US" altLang="zh-TW" sz="3600" i="1" dirty="0">
              <a:ea typeface="華康正顏楷體W7(P)" panose="03000700000000000000" pitchFamily="66" charset="-120"/>
            </a:endParaRPr>
          </a:p>
          <a:p>
            <a:pPr algn="ctr" eaLnBrk="1">
              <a:lnSpc>
                <a:spcPts val="54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ea typeface="華康正顏楷體W7(P)" panose="03000700000000000000" pitchFamily="66" charset="-120"/>
              </a:rPr>
              <a:t>情況正在顯示</a:t>
            </a:r>
            <a:r>
              <a:rPr lang="en-US" altLang="zh-TW" sz="4400" dirty="0">
                <a:ea typeface="華康正顏楷體W7(P)" panose="03000700000000000000" pitchFamily="66" charset="-120"/>
              </a:rPr>
              <a:t>, </a:t>
            </a:r>
            <a:r>
              <a:rPr lang="zh-TW" altLang="en-US" sz="4400" dirty="0">
                <a:ea typeface="華康正顏楷體W7(P)" panose="03000700000000000000" pitchFamily="66" charset="-120"/>
              </a:rPr>
              <a:t>這是基督徒的</a:t>
            </a:r>
            <a:endParaRPr lang="en-US" altLang="zh-TW" sz="4400" dirty="0">
              <a:ea typeface="華康正顏楷體W7(P)" panose="03000700000000000000" pitchFamily="66" charset="-120"/>
            </a:endParaRPr>
          </a:p>
          <a:p>
            <a:pPr algn="ctr" eaLnBrk="1">
              <a:lnSpc>
                <a:spcPts val="54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陶成</a:t>
            </a:r>
            <a:r>
              <a:rPr lang="zh-TW" altLang="en-US" sz="4400" dirty="0">
                <a:ea typeface="華康正顏楷體W7(P)" panose="03000700000000000000" pitchFamily="66" charset="-120"/>
              </a:rPr>
              <a:t>和往外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FF00"/>
                </a:highlight>
                <a:ea typeface="華康正顏楷體W7(P)" panose="03000700000000000000" pitchFamily="66" charset="-120"/>
              </a:rPr>
              <a:t>傳教</a:t>
            </a:r>
            <a:r>
              <a:rPr lang="zh-TW" altLang="en-US" sz="4400" dirty="0">
                <a:ea typeface="華康正顏楷體W7(P)" panose="03000700000000000000" pitchFamily="66" charset="-120"/>
              </a:rPr>
              <a:t>的良好所在</a:t>
            </a:r>
            <a:r>
              <a:rPr lang="en-US" altLang="zh-TW" sz="44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他們</a:t>
            </a:r>
            <a:endParaRPr lang="en-US" altLang="zh-TW" sz="4400" dirty="0">
              <a:ea typeface="華康正顏楷體W7(P)" panose="03000700000000000000" pitchFamily="66" charset="-120"/>
            </a:endParaRPr>
          </a:p>
          <a:p>
            <a:pPr algn="ctr" eaLnBrk="1">
              <a:lnSpc>
                <a:spcPts val="54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ea typeface="華康正顏楷體W7(P)" panose="03000700000000000000" pitchFamily="66" charset="-120"/>
              </a:rPr>
              <a:t>在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家中</a:t>
            </a:r>
            <a:r>
              <a:rPr lang="zh-TW" altLang="en-US" sz="4400" dirty="0">
                <a:ea typeface="華康正顏楷體W7(P)" panose="03000700000000000000" pitchFamily="66" charset="-120"/>
              </a:rPr>
              <a:t>或在相似的</a:t>
            </a:r>
            <a:r>
              <a:rPr lang="zh-TW" altLang="en-US" sz="4400" dirty="0">
                <a:solidFill>
                  <a:srgbClr val="FF0000"/>
                </a:solidFill>
                <a:ea typeface="華康正顏楷體W7(P)" panose="03000700000000000000" pitchFamily="66" charset="-120"/>
              </a:rPr>
              <a:t>局限埸所</a:t>
            </a:r>
            <a:r>
              <a:rPr lang="zh-TW" altLang="en-US" sz="4400" dirty="0">
                <a:ea typeface="華康正顏楷體W7(P)" panose="03000700000000000000" pitchFamily="66" charset="-120"/>
              </a:rPr>
              <a:t>相聚</a:t>
            </a:r>
            <a:endParaRPr lang="en-US" altLang="zh-TW" sz="4400" dirty="0">
              <a:ea typeface="華康正顏楷體W7(P)" panose="03000700000000000000" pitchFamily="66" charset="-120"/>
            </a:endParaRPr>
          </a:p>
          <a:p>
            <a:pPr algn="ctr" eaLnBrk="1">
              <a:lnSpc>
                <a:spcPts val="54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spc="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祈禱</a:t>
            </a:r>
            <a:r>
              <a:rPr lang="en-US" altLang="zh-TW" sz="4400" spc="6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閱讀</a:t>
            </a:r>
            <a:r>
              <a:rPr lang="zh-TW" altLang="en-US" sz="4400" spc="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聖經</a:t>
            </a:r>
            <a:r>
              <a:rPr lang="en-US" altLang="zh-TW" sz="4400" spc="600" dirty="0">
                <a:ea typeface="華康正顏楷體W7(P)" panose="03000700000000000000" pitchFamily="66" charset="-120"/>
              </a:rPr>
              <a:t>,</a:t>
            </a:r>
            <a:r>
              <a:rPr lang="zh-TW" altLang="en-US" sz="4400" dirty="0">
                <a:ea typeface="華康正顏楷體W7(P)" panose="03000700000000000000" pitchFamily="66" charset="-120"/>
              </a:rPr>
              <a:t>學習</a:t>
            </a:r>
            <a:r>
              <a:rPr lang="zh-TW" altLang="en-US" sz="4400" spc="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教理</a:t>
            </a:r>
            <a:endParaRPr lang="en-US" altLang="zh-TW" sz="4400" spc="600" dirty="0">
              <a:ea typeface="華康正顏楷體W7(P)" panose="03000700000000000000" pitchFamily="66" charset="-120"/>
            </a:endParaRPr>
          </a:p>
          <a:p>
            <a:pPr algn="ctr" eaLnBrk="1">
              <a:lnSpc>
                <a:spcPts val="54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sz="4400" dirty="0">
                <a:ea typeface="華康正顏楷體W7(P)" panose="03000700000000000000" pitchFamily="66" charset="-120"/>
              </a:rPr>
              <a:t>討論</a:t>
            </a:r>
            <a:r>
              <a:rPr lang="zh-TW" altLang="en-US" sz="4400" spc="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人</a:t>
            </a:r>
            <a:r>
              <a:rPr lang="zh-TW" altLang="en-US" sz="4400" spc="600" dirty="0">
                <a:ea typeface="華康正顏楷體W7(P)" panose="03000700000000000000" pitchFamily="66" charset="-120"/>
              </a:rPr>
              <a:t>和</a:t>
            </a:r>
            <a:r>
              <a:rPr lang="zh-TW" altLang="en-US" sz="4400" spc="600" dirty="0">
                <a:solidFill>
                  <a:srgbClr val="FFFF00"/>
                </a:solidFill>
                <a:highlight>
                  <a:srgbClr val="FF0000"/>
                </a:highlight>
                <a:ea typeface="華康正顏楷體W7(P)" panose="03000700000000000000" pitchFamily="66" charset="-120"/>
              </a:rPr>
              <a:t>教會</a:t>
            </a:r>
            <a:r>
              <a:rPr lang="zh-TW" altLang="en-US" sz="4400" dirty="0">
                <a:ea typeface="華康正顏楷體W7(P)" panose="03000700000000000000" pitchFamily="66" charset="-120"/>
              </a:rPr>
              <a:t>的問題 </a:t>
            </a:r>
            <a:r>
              <a:rPr lang="en-US" altLang="zh-TW" dirty="0">
                <a:solidFill>
                  <a:srgbClr val="FF0000"/>
                </a:solidFill>
                <a:highlight>
                  <a:srgbClr val="00FFFF"/>
                </a:highlight>
                <a:ea typeface="華康正顏楷體W7(P)" panose="03000700000000000000" pitchFamily="66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highlight>
                  <a:srgbClr val="00FFFF"/>
                </a:highlight>
                <a:ea typeface="華康正顏楷體W7(P)" panose="03000700000000000000" pitchFamily="66" charset="-120"/>
              </a:rPr>
              <a:t>不只讀聖經</a:t>
            </a:r>
            <a:r>
              <a:rPr lang="en-US" altLang="zh-TW" dirty="0">
                <a:solidFill>
                  <a:srgbClr val="FF0000"/>
                </a:solidFill>
                <a:highlight>
                  <a:srgbClr val="00FFFF"/>
                </a:highlight>
                <a:ea typeface="華康正顏楷體W7(P)" panose="03000700000000000000" pitchFamily="66" charset="-120"/>
              </a:rPr>
              <a:t>)</a:t>
            </a:r>
          </a:p>
          <a:p>
            <a:pPr algn="ctr" eaLnBrk="1">
              <a:lnSpc>
                <a:spcPts val="5400"/>
              </a:lnSpc>
              <a:spcBef>
                <a:spcPts val="0"/>
              </a:spcBef>
              <a:buFontTx/>
              <a:buNone/>
              <a:defRPr/>
            </a:pPr>
            <a:r>
              <a:rPr lang="en-US" altLang="zh-TW" sz="4000" spc="-150" dirty="0">
                <a:highlight>
                  <a:srgbClr val="FFFF00"/>
                </a:highlight>
                <a:ea typeface="華康魏碑體(P)" panose="03000700000000000000" pitchFamily="66" charset="-120"/>
              </a:rPr>
              <a:t>(</a:t>
            </a:r>
            <a:r>
              <a:rPr lang="zh-TW" altLang="en-US" sz="4000" spc="-150" dirty="0">
                <a:highlight>
                  <a:srgbClr val="FFFF00"/>
                </a:highlight>
                <a:ea typeface="華康魏碑體(P)" panose="03000700000000000000" pitchFamily="66" charset="-120"/>
              </a:rPr>
              <a:t>教會應全力推行和發展這種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魏碑體(P)" panose="03000700000000000000" pitchFamily="66" charset="-120"/>
              </a:rPr>
              <a:t>基層團體</a:t>
            </a:r>
            <a:r>
              <a:rPr lang="en-US" altLang="zh-TW" sz="4000" spc="-150" dirty="0">
                <a:highlight>
                  <a:srgbClr val="FFFF00"/>
                </a:highlight>
                <a:ea typeface="華康魏碑體(P)" panose="03000700000000000000" pitchFamily="66" charset="-120"/>
              </a:rPr>
              <a:t>)</a:t>
            </a:r>
            <a:endParaRPr lang="zh-TW" altLang="en-US" sz="4000" spc="-150" dirty="0">
              <a:highlight>
                <a:srgbClr val="FFFF00"/>
              </a:highlight>
              <a:ea typeface="華康魏碑體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281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D0A2CA1-C223-4D73-BE58-93DF1F320A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 rtlCol="0">
            <a:noAutofit/>
          </a:bodyPr>
          <a:lstStyle/>
          <a:p>
            <a:pPr marL="540000" indent="-540000" algn="l" eaLnBrk="1" fontAlgn="auto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基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層</a:t>
            </a:r>
            <a:r>
              <a:rPr lang="zh-TW" altLang="en-US" sz="4400" dirty="0">
                <a:ea typeface="華康儷中黑" panose="020B0509000000000000" pitchFamily="49" charset="-120"/>
              </a:rPr>
              <a:t>：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以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教友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為中心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不是靠權威人士解經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 marL="540000" indent="-540000" algn="l" eaLnBrk="1" fontAlgn="auto" hangingPunct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zh-TW" sz="3600" dirty="0">
                <a:ea typeface="華康儷中黑" panose="020B0509000000000000" pitchFamily="49" charset="-120"/>
              </a:rPr>
              <a:t>             </a:t>
            </a:r>
            <a:r>
              <a:rPr lang="en-US" altLang="zh-TW" sz="3200" dirty="0"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ea typeface="華康儷中黑" panose="020B0509000000000000" pitchFamily="49" charset="-120"/>
              </a:rPr>
              <a:t>當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所有人</a:t>
            </a:r>
            <a:r>
              <a:rPr lang="zh-TW" altLang="en-US" sz="3600" dirty="0">
                <a:solidFill>
                  <a:srgbClr val="3333FF"/>
                </a:solidFill>
                <a:ea typeface="華康儷中黑" panose="020B0509000000000000" pitchFamily="49" charset="-120"/>
              </a:rPr>
              <a:t>充分</a:t>
            </a:r>
            <a:r>
              <a:rPr lang="en-US" altLang="zh-TW" sz="3600" dirty="0">
                <a:solidFill>
                  <a:srgbClr val="3333FF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solidFill>
                  <a:srgbClr val="3333FF"/>
                </a:solidFill>
                <a:ea typeface="華康儷中黑" panose="020B0509000000000000" pitchFamily="49" charset="-120"/>
              </a:rPr>
              <a:t>踴躍</a:t>
            </a:r>
            <a:r>
              <a:rPr lang="en-US" altLang="zh-TW" sz="3600" dirty="0">
                <a:solidFill>
                  <a:srgbClr val="3333FF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solidFill>
                  <a:srgbClr val="3333FF"/>
                </a:solidFill>
                <a:ea typeface="華康儷中黑" panose="020B0509000000000000" pitchFamily="49" charset="-120"/>
              </a:rPr>
              <a:t>快樂</a:t>
            </a:r>
            <a:r>
              <a:rPr lang="zh-TW" altLang="en-US" sz="3600" dirty="0">
                <a:ea typeface="華康儷中黑" panose="020B0509000000000000" pitchFamily="49" charset="-120"/>
              </a:rPr>
              <a:t>的分享時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    </a:t>
            </a:r>
            <a:r>
              <a:rPr lang="en-US" altLang="zh-TW" sz="3200" dirty="0">
                <a:ea typeface="華康儷中黑" panose="020B0509000000000000" pitchFamily="49" charset="-120"/>
              </a:rPr>
              <a:t>    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答案就在其中 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立體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00FFFF"/>
                </a:highlight>
                <a:ea typeface="華康儷中黑" panose="020B0509000000000000" pitchFamily="49" charset="-120"/>
              </a:rPr>
              <a:t>多角度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的答案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)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marL="540000" indent="-540000" algn="l" eaLnBrk="1" fontAlgn="auto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基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督徒</a:t>
            </a:r>
            <a:r>
              <a:rPr lang="zh-TW" altLang="en-US" sz="3600" dirty="0">
                <a:ea typeface="華康儷中黑" panose="020B0509000000000000" pitchFamily="49" charset="-120"/>
              </a:rPr>
              <a:t>：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以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基督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為中心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用基督的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眼睛</a:t>
            </a:r>
            <a:r>
              <a:rPr lang="zh-TW" altLang="en-US" sz="3600" dirty="0">
                <a:ea typeface="華康儷中黑" panose="020B0509000000000000" pitchFamily="49" charset="-120"/>
              </a:rPr>
              <a:t>去看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                                   </a:t>
            </a:r>
            <a:r>
              <a:rPr lang="zh-TW" altLang="en-US" sz="3600" dirty="0">
                <a:ea typeface="華康儷中黑" panose="020B0509000000000000" pitchFamily="49" charset="-120"/>
              </a:rPr>
              <a:t>用基督的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大悲心</a:t>
            </a:r>
            <a:r>
              <a:rPr lang="zh-TW" altLang="en-US" sz="3600" dirty="0">
                <a:ea typeface="華康儷中黑" panose="020B0509000000000000" pitchFamily="49" charset="-120"/>
              </a:rPr>
              <a:t>去愛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marL="540000" indent="-540000" algn="l" eaLnBrk="1" fontAlgn="auto" hangingPunct="1">
              <a:lnSpc>
                <a:spcPts val="45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3600" dirty="0">
                <a:ea typeface="華康儷中黑" panose="020B0509000000000000" pitchFamily="49" charset="-120"/>
              </a:rPr>
              <a:t>       看事物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深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因果</a:t>
            </a:r>
            <a:r>
              <a:rPr lang="en-US" altLang="zh-TW" sz="3600" dirty="0">
                <a:ea typeface="華康儷中黑" panose="020B0509000000000000" pitchFamily="49" charset="-120"/>
              </a:rPr>
              <a:t>); 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通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無障礙</a:t>
            </a:r>
            <a:r>
              <a:rPr lang="en-US" altLang="zh-TW" sz="3600" dirty="0">
                <a:ea typeface="華康儷中黑" panose="020B0509000000000000" pitchFamily="49" charset="-120"/>
              </a:rPr>
              <a:t>); 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廣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宏觀</a:t>
            </a:r>
            <a:r>
              <a:rPr lang="en-US" altLang="zh-TW" sz="3600" dirty="0">
                <a:ea typeface="華康儷中黑" panose="020B0509000000000000" pitchFamily="49" charset="-120"/>
              </a:rPr>
              <a:t>);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             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遠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歷史幅度</a:t>
            </a:r>
            <a:r>
              <a:rPr lang="en-US" altLang="zh-TW" sz="3600" dirty="0">
                <a:ea typeface="華康儷中黑" panose="020B0509000000000000" pitchFamily="49" charset="-120"/>
              </a:rPr>
              <a:t>); </a:t>
            </a:r>
            <a:r>
              <a:rPr lang="zh-TW" altLang="en-US" sz="4000" dirty="0">
                <a:solidFill>
                  <a:srgbClr val="9900CC"/>
                </a:solidFill>
                <a:ea typeface="華康儷中黑" panose="020B0509000000000000" pitchFamily="49" charset="-120"/>
              </a:rPr>
              <a:t>透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超越感官</a:t>
            </a:r>
            <a:r>
              <a:rPr lang="en-US" altLang="zh-TW" sz="3600" dirty="0">
                <a:ea typeface="華康儷中黑" panose="020B0509000000000000" pitchFamily="49" charset="-120"/>
              </a:rPr>
              <a:t>) </a:t>
            </a:r>
          </a:p>
          <a:p>
            <a:pPr marL="540000" indent="-540000" algn="l" eaLnBrk="1" fontAlgn="auto" hangingPunct="1">
              <a:lnSpc>
                <a:spcPts val="45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團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體</a:t>
            </a:r>
            <a:r>
              <a:rPr lang="zh-TW" altLang="en-US" sz="3600" dirty="0">
                <a:ea typeface="華康儷中黑" panose="020B0509000000000000" pitchFamily="49" charset="-120"/>
              </a:rPr>
              <a:t>：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建設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團體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互相支持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3200" spc="-150" dirty="0">
                <a:ea typeface="華康儷中黑" panose="020B0509000000000000" pitchFamily="49" charset="-120"/>
              </a:rPr>
              <a:t>Supportive community</a:t>
            </a:r>
            <a:b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         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互補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</a:rPr>
              <a:t>包括精神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物質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資訊的互通互補</a:t>
            </a:r>
            <a:r>
              <a:rPr lang="en-US" altLang="zh-TW" sz="3600" dirty="0">
                <a:ea typeface="華康儷中黑" panose="020B0509000000000000" pitchFamily="49" charset="-120"/>
              </a:rPr>
              <a:t>) </a:t>
            </a:r>
          </a:p>
          <a:p>
            <a:pPr marL="540000" indent="-540000" eaLnBrk="1" fontAlgn="auto" hangingPunct="1">
              <a:lnSpc>
                <a:spcPts val="4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zh-TW" altLang="en-US" sz="3600" spc="-150" dirty="0">
                <a:solidFill>
                  <a:srgbClr val="3333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生活</a:t>
            </a:r>
            <a:r>
              <a:rPr lang="zh-TW" altLang="en-US" sz="3600" spc="-150" dirty="0">
                <a:solidFill>
                  <a:srgbClr val="3333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活出信仰</a:t>
            </a:r>
            <a:r>
              <a:rPr lang="en-US" altLang="zh-TW" sz="3600" spc="-150" dirty="0">
                <a:solidFill>
                  <a:srgbClr val="3333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3333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以信仰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提升</a:t>
            </a:r>
            <a:r>
              <a:rPr lang="zh-TW" altLang="en-US" sz="3600" spc="-150" dirty="0">
                <a:solidFill>
                  <a:srgbClr val="3333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生活 </a:t>
            </a:r>
            <a:r>
              <a:rPr lang="en-US" altLang="zh-TW" sz="3200" spc="-15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sz="3200" spc="-15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比外教人高</a:t>
            </a:r>
            <a:r>
              <a:rPr lang="en-US" altLang="zh-TW" sz="3200" spc="-15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B117C60-259C-416C-B306-6012302CF9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一個小反省</a:t>
            </a:r>
            <a:r>
              <a:rPr lang="en-US" altLang="zh-TW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: </a:t>
            </a:r>
            <a:r>
              <a:rPr lang="zh-TW" altLang="en-US" sz="36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天主教與基督新教發展的比較</a:t>
            </a:r>
            <a:endParaRPr lang="en-US" altLang="zh-TW" sz="3600" dirty="0">
              <a:solidFill>
                <a:srgbClr val="0000FF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天主教以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神職人員</a:t>
            </a:r>
            <a:r>
              <a:rPr lang="zh-TW" altLang="en-US" sz="3600" dirty="0">
                <a:ea typeface="華康儷中黑" panose="020B0509000000000000" pitchFamily="49" charset="-120"/>
              </a:rPr>
              <a:t>為主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基督新教以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平信徒</a:t>
            </a:r>
            <a:r>
              <a:rPr lang="zh-TW" altLang="en-US" sz="3600" dirty="0">
                <a:ea typeface="華康儷中黑" panose="020B0509000000000000" pitchFamily="49" charset="-120"/>
              </a:rPr>
              <a:t>為主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這就決定了雙方傳教力量的差距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 algn="l" eaLnBrk="1" hangingPunct="1">
              <a:spcBef>
                <a:spcPts val="60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                    先說中國大陸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TW" sz="3500" dirty="0">
                <a:ea typeface="華康儷中黑" panose="020B0509000000000000" pitchFamily="49" charset="-120"/>
              </a:rPr>
              <a:t>1949</a:t>
            </a:r>
            <a:r>
              <a:rPr lang="zh-TW" altLang="en-US" sz="3500" dirty="0">
                <a:ea typeface="華康儷中黑" panose="020B0509000000000000" pitchFamily="49" charset="-120"/>
              </a:rPr>
              <a:t>年前</a:t>
            </a:r>
            <a:r>
              <a:rPr lang="en-US" altLang="zh-TW" sz="3500" dirty="0">
                <a:ea typeface="華康儷中黑" panose="020B0509000000000000" pitchFamily="49" charset="-120"/>
              </a:rPr>
              <a:t>,</a:t>
            </a:r>
            <a:r>
              <a:rPr lang="zh-TW" altLang="en-US" sz="3500" dirty="0">
                <a:ea typeface="華康儷中黑" panose="020B0509000000000000" pitchFamily="49" charset="-120"/>
              </a:rPr>
              <a:t>大陸</a:t>
            </a:r>
            <a:r>
              <a:rPr lang="zh-TW" altLang="en-US" sz="3500" dirty="0">
                <a:highlight>
                  <a:srgbClr val="FFFF00"/>
                </a:highlight>
                <a:ea typeface="華康儷中黑" panose="020B0509000000000000" pitchFamily="49" charset="-120"/>
              </a:rPr>
              <a:t>天主教徒</a:t>
            </a:r>
            <a:r>
              <a:rPr lang="zh-TW" altLang="en-US" sz="3600" dirty="0">
                <a:ea typeface="華康儷中黑" panose="020B0509000000000000" pitchFamily="49" charset="-120"/>
              </a:rPr>
              <a:t>大約有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300</a:t>
            </a:r>
            <a:r>
              <a:rPr lang="en-US" altLang="zh-TW" sz="3600" dirty="0">
                <a:ea typeface="華康儷中黑" panose="020B0509000000000000" pitchFamily="49" charset="-120"/>
              </a:rPr>
              <a:t>-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400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萬人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      </a:t>
            </a:r>
            <a:r>
              <a:rPr lang="zh-TW" altLang="en-US" sz="3600" dirty="0">
                <a:ea typeface="華康儷中黑" panose="020B0509000000000000" pitchFamily="49" charset="-120"/>
              </a:rPr>
              <a:t>現在大約有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一千萬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人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1949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年前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大陸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基督新教徒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大約有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70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萬人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b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</a:b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         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現在已有數千萬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甚至有說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一億人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.</a:t>
            </a:r>
            <a:endParaRPr lang="zh-TW" altLang="en-US" sz="36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平均來說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兩教福傳成績相差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許多倍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作為神父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我有點擔心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不斷問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為什麼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?*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E93B3DB-655B-4DD8-89C9-2A53427103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16632"/>
            <a:ext cx="9144000" cy="6597650"/>
          </a:xfrm>
          <a:solidFill>
            <a:schemeClr val="bg1"/>
          </a:solidFill>
        </p:spPr>
        <p:txBody>
          <a:bodyPr>
            <a:noAutofit/>
          </a:bodyPr>
          <a:lstStyle/>
          <a:p>
            <a:pPr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  香港又怎樣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?</a:t>
            </a: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聖召太少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神父修女平均年齡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60-70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歲以上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主日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去教堂參加彌撒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人數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香港約</a:t>
            </a: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25%</a:t>
            </a: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               </a:t>
            </a:r>
            <a:r>
              <a:rPr lang="en-US" altLang="zh-TW" dirty="0"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dirty="0">
                <a:ea typeface="華康粗黑體" panose="020B0709000000000000" pitchFamily="49" charset="-120"/>
                <a:cs typeface="Arial" panose="020B0604020202020204" pitchFamily="34" charset="0"/>
              </a:rPr>
              <a:t>德國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18%</a:t>
            </a:r>
            <a:r>
              <a:rPr lang="en-US" altLang="zh-TW" dirty="0">
                <a:ea typeface="華康粗黑體" panose="020B0709000000000000" pitchFamily="49" charset="-120"/>
                <a:cs typeface="Arial" panose="020B0604020202020204" pitchFamily="34" charset="0"/>
              </a:rPr>
              <a:t>; </a:t>
            </a:r>
            <a:r>
              <a:rPr lang="zh-TW" altLang="en-US" dirty="0">
                <a:ea typeface="華康粗黑體" panose="020B0709000000000000" pitchFamily="49" charset="-120"/>
                <a:cs typeface="Arial" panose="020B0604020202020204" pitchFamily="34" charset="0"/>
              </a:rPr>
              <a:t>法國</a:t>
            </a:r>
            <a:r>
              <a:rPr lang="en-US" altLang="zh-TW" dirty="0">
                <a:ea typeface="華康粗黑體" panose="020B0709000000000000" pitchFamily="49" charset="-120"/>
                <a:cs typeface="Arial" panose="020B0604020202020204" pitchFamily="34" charset="0"/>
              </a:rPr>
              <a:t>/</a:t>
            </a:r>
            <a:r>
              <a:rPr lang="zh-TW" altLang="en-US" dirty="0">
                <a:ea typeface="華康粗黑體" panose="020B0709000000000000" pitchFamily="49" charset="-120"/>
                <a:cs typeface="Arial" panose="020B0604020202020204" pitchFamily="34" charset="0"/>
              </a:rPr>
              <a:t>意大利</a:t>
            </a:r>
            <a:r>
              <a:rPr lang="en-US" altLang="zh-TW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15%</a:t>
            </a:r>
            <a:r>
              <a:rPr lang="en-US" altLang="zh-TW" dirty="0"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海外留學生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: 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天主教歸依基督新教者較多</a:t>
            </a:r>
            <a:endParaRPr lang="en-US" altLang="zh-TW" sz="3600" dirty="0"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4.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佈道會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: 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基督新教曾有一次多達</a:t>
            </a:r>
            <a:r>
              <a:rPr lang="en-US" altLang="zh-TW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20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萬人  </a:t>
            </a:r>
            <a:endParaRPr lang="en-US" altLang="zh-TW" sz="3600" dirty="0">
              <a:highlight>
                <a:srgbClr val="FFFF00"/>
              </a:highlight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                                    (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兩大球塲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+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體育館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) </a:t>
            </a: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                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天主教約</a:t>
            </a:r>
            <a:r>
              <a:rPr lang="en-US" altLang="zh-TW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3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至</a:t>
            </a:r>
            <a:r>
              <a:rPr lang="en-US" altLang="zh-TW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萬人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大球場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-------------------------------------------------------</a:t>
            </a:r>
            <a:endParaRPr lang="en-US" altLang="zh-TW" sz="3600" dirty="0">
              <a:highlight>
                <a:srgbClr val="FFFF00"/>
              </a:highlight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l" eaLnBrk="1" hangingPunct="1">
              <a:lnSpc>
                <a:spcPts val="45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zh-TW" altLang="en-US" sz="28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解決辦法</a:t>
            </a:r>
            <a:r>
              <a:rPr lang="en-US" altLang="zh-TW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:</a:t>
            </a:r>
            <a:r>
              <a:rPr lang="zh-TW" altLang="en-US" sz="3600" dirty="0">
                <a:highlight>
                  <a:srgbClr val="FFFF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釋放教友的巨大潛力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zh-TW" altLang="en-US" sz="3600" dirty="0">
                <a:ea typeface="華康粗黑體" panose="020B0709000000000000" pitchFamily="49" charset="-120"/>
                <a:cs typeface="Arial" panose="020B0604020202020204" pitchFamily="34" charset="0"/>
              </a:rPr>
              <a:t>神職人員和教友通力合作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粗黑體" panose="020B0709000000000000" pitchFamily="49" charset="-120"/>
                <a:cs typeface="Arial" panose="020B0604020202020204" pitchFamily="34" charset="0"/>
              </a:rPr>
              <a:t>兩條腿走路</a:t>
            </a:r>
            <a:r>
              <a:rPr lang="en-US" altLang="zh-TW" sz="3600" dirty="0">
                <a:ea typeface="華康粗黑體" panose="020B07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由上而下</a:t>
            </a:r>
            <a:r>
              <a:rPr lang="zh-TW" altLang="en-US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也</a:t>
            </a:r>
            <a:r>
              <a:rPr lang="zh-TW" altLang="en-US" sz="3600" dirty="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由下而上</a:t>
            </a:r>
            <a:endParaRPr lang="zh-TW" altLang="en-US" sz="3600" dirty="0">
              <a:solidFill>
                <a:srgbClr val="FFFF00"/>
              </a:solidFill>
              <a:highlight>
                <a:srgbClr val="FF0000"/>
              </a:highlight>
              <a:ea typeface="華康儷中黑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74E1331-4132-429D-B600-54159A812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香港的教友和教會都需要基基團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1.</a:t>
            </a:r>
            <a:r>
              <a:rPr lang="zh-TW" altLang="en-US" sz="3600" dirty="0">
                <a:solidFill>
                  <a:srgbClr val="3333FF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經驗天主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r>
              <a:rPr lang="en-US" altLang="zh-TW" sz="33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300" dirty="0">
                <a:ea typeface="華康儷中黑" panose="020B0509000000000000" pitchFamily="49" charset="-120"/>
                <a:cs typeface="Arial" panose="020B0604020202020204" pitchFamily="34" charset="0"/>
              </a:rPr>
              <a:t>因基督之名相聚</a:t>
            </a:r>
            <a:r>
              <a:rPr lang="en-US" altLang="zh-TW" sz="33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3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基督在其中</a:t>
            </a:r>
            <a:r>
              <a:rPr lang="en-US" altLang="zh-TW" sz="3300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eaLnBrk="1" hangingPunct="1">
              <a:buNone/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信仰由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應否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到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如何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讓信仰變生活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lang="zh-TW" altLang="en-US" sz="36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eaLnBrk="1" hangingPunct="1">
              <a:buNone/>
              <a:defRPr/>
            </a:pPr>
            <a:r>
              <a:rPr lang="en-US" altLang="zh-TW" sz="4000" dirty="0">
                <a:ea typeface="華康儷中黑" panose="020B05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信仰成長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信仰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生活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福傳</a:t>
            </a:r>
            <a:r>
              <a:rPr lang="zh-TW" altLang="en-US" dirty="0">
                <a:ea typeface="華康儷中黑" panose="020B0509000000000000" pitchFamily="49" charset="-120"/>
                <a:cs typeface="Arial" panose="020B0604020202020204" pitchFamily="34" charset="0"/>
              </a:rPr>
              <a:t>互動中成長</a:t>
            </a:r>
            <a:r>
              <a:rPr lang="en-US" altLang="zh-TW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lang="zh-TW" altLang="en-US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eaLnBrk="1" hangingPunct="1">
              <a:buNone/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4.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人際關係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spc="-150" dirty="0">
                <a:ea typeface="華康儷中黑" panose="020B0509000000000000" pitchFamily="49" charset="-120"/>
                <a:cs typeface="Arial" panose="020B0604020202020204" pitchFamily="34" charset="0"/>
              </a:rPr>
              <a:t>互相支持</a:t>
            </a:r>
            <a:r>
              <a:rPr lang="en-US" altLang="zh-TW" sz="3600" spc="-150" dirty="0"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冷漠社會的良藥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lang="zh-TW" altLang="en-US" sz="36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5.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滲透社會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教友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因散而聚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聖化社會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6.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教育下一代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多分享才能有多的資料和實例去教導孩子去提升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信仰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與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生活</a:t>
            </a: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</a:p>
          <a:p>
            <a:pPr eaLnBrk="1" hangingPunct="1">
              <a:spcAft>
                <a:spcPts val="600"/>
              </a:spcAft>
              <a:buFontTx/>
              <a:buNone/>
              <a:defRPr/>
            </a:pPr>
            <a:r>
              <a:rPr lang="en-US" altLang="zh-TW" sz="3600" dirty="0">
                <a:ea typeface="華康儷中黑" panose="020B0509000000000000" pitchFamily="49" charset="-120"/>
                <a:cs typeface="Arial" panose="020B0604020202020204" pitchFamily="34" charset="0"/>
              </a:rPr>
              <a:t>7.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幫助</a:t>
            </a:r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Arial" panose="020B0604020202020204" pitchFamily="34" charset="0"/>
              </a:rPr>
              <a:t>面對將來困難</a:t>
            </a:r>
            <a:r>
              <a:rPr lang="zh-TW" altLang="en-US" sz="3600" dirty="0">
                <a:ea typeface="華康儷中黑" panose="020B0509000000000000" pitchFamily="49" charset="-120"/>
                <a:cs typeface="Arial" panose="020B0604020202020204" pitchFamily="34" charset="0"/>
              </a:rPr>
              <a:t>的需要</a:t>
            </a:r>
            <a:endParaRPr lang="en-US" altLang="zh-TW" sz="3600" dirty="0">
              <a:ea typeface="華康儷中黑" panose="020B0509000000000000" pitchFamily="49" charset="-120"/>
              <a:cs typeface="Arial" panose="020B0604020202020204" pitchFamily="34" charset="0"/>
            </a:endParaRPr>
          </a:p>
          <a:p>
            <a:pPr algn="ctr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行前定則不困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;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平居而講之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  <a:cs typeface="Arial" panose="020B0604020202020204" pitchFamily="34" charset="0"/>
              </a:rPr>
              <a:t>他日處之裕餘也</a:t>
            </a:r>
            <a:r>
              <a:rPr lang="en-US" altLang="zh-TW" sz="2400" dirty="0">
                <a:ea typeface="華康儷中黑" panose="020B05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  <a:cs typeface="Arial" panose="020B0604020202020204" pitchFamily="34" charset="0"/>
              </a:rPr>
              <a:t>劉基</a:t>
            </a:r>
            <a:r>
              <a:rPr lang="en-US" altLang="zh-TW" sz="2400" dirty="0">
                <a:ea typeface="華康儷中黑" panose="020B0509000000000000" pitchFamily="49" charset="-120"/>
                <a:cs typeface="Arial" panose="020B0604020202020204" pitchFamily="34" charset="0"/>
              </a:rPr>
              <a:t>)</a:t>
            </a:r>
            <a:endParaRPr lang="zh-TW" altLang="en-US" sz="2400" dirty="0">
              <a:ea typeface="華康儷中黑" panose="020B0509000000000000" pitchFamily="49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AECD06AD-53E2-45DC-BD93-F55B09704E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3813"/>
            <a:ext cx="9144000" cy="683418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A535CA8-911D-49EA-B8FA-42A9006F6A29}"/>
              </a:ext>
            </a:extLst>
          </p:cNvPr>
          <p:cNvSpPr txBox="1"/>
          <p:nvPr/>
        </p:nvSpPr>
        <p:spPr>
          <a:xfrm>
            <a:off x="83970" y="186618"/>
            <a:ext cx="8951182" cy="32316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3600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1.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開始祈禱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: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求聖神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/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邀請基督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來到我們中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252000" marR="0" lvl="0" indent="-25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2.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聖經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</a:t>
            </a:r>
            <a:r>
              <a:rPr kumimoji="1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+</a:t>
            </a:r>
            <a:r>
              <a:rPr kumimoji="1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生活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: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聖言指導生活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;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生活印證聖言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</a:t>
            </a:r>
            <a:b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</a:b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</a:t>
            </a:r>
            <a:r>
              <a:rPr kumimoji="1" lang="zh-TW" altLang="en-US" sz="40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分享所信的或做過的生活例子</a:t>
            </a:r>
            <a:endParaRPr kumimoji="1" lang="en-US" altLang="zh-TW" sz="4000" b="0" i="0" u="none" strike="noStrike" kern="1200" cap="none" spc="-15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252000" marR="0" lvl="0" indent="-25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  </a:t>
            </a:r>
            <a:r>
              <a:rPr kumimoji="1" lang="en-US" altLang="zh-TW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包括個人</a:t>
            </a:r>
            <a:r>
              <a:rPr kumimoji="1" lang="en-US" altLang="zh-TW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/</a:t>
            </a:r>
            <a:r>
              <a:rPr kumimoji="1" lang="zh-TW" altLang="en-US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團體</a:t>
            </a:r>
            <a:r>
              <a:rPr kumimoji="1" lang="en-US" altLang="zh-TW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/</a:t>
            </a:r>
            <a:r>
              <a:rPr kumimoji="1" lang="zh-TW" altLang="en-US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教會</a:t>
            </a:r>
            <a:r>
              <a:rPr kumimoji="1" lang="en-US" altLang="zh-TW" sz="35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  <a:r>
              <a:rPr kumimoji="1" lang="en-US" altLang="zh-TW" sz="36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 </a:t>
            </a:r>
            <a:r>
              <a:rPr kumimoji="1" lang="zh-TW" altLang="en-US" sz="40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不是給標準答案</a:t>
            </a:r>
            <a:endParaRPr kumimoji="1" lang="en-US" altLang="zh-TW" sz="4000" b="0" i="0" u="none" strike="noStrike" kern="1200" cap="none" spc="-15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3600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3.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結束祈禱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: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重新決志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求賜力量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29D60D2-BCDD-4BFF-AB48-F491DC40BE0A}"/>
              </a:ext>
            </a:extLst>
          </p:cNvPr>
          <p:cNvSpPr txBox="1"/>
          <p:nvPr/>
        </p:nvSpPr>
        <p:spPr>
          <a:xfrm>
            <a:off x="83971" y="3618712"/>
            <a:ext cx="8951182" cy="2762616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52000" marR="0" lvl="0" indent="-252000" algn="l" defTabSz="914400" rtl="0" eaLnBrk="0" fontAlgn="base" latinLnBrk="0" hangingPunct="0">
              <a:lnSpc>
                <a:spcPts val="5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1.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天主透過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我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向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其他人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說話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放胆講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,</a:t>
            </a:r>
            <a:r>
              <a:rPr kumimoji="1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作見證</a:t>
            </a:r>
            <a:r>
              <a:rPr kumimoji="1" lang="en-US" altLang="zh-TW" sz="3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</a:p>
          <a:p>
            <a:pPr marL="252000" marR="0" lvl="0" indent="-252000" algn="l" defTabSz="914400" rtl="0" eaLnBrk="0" fontAlgn="base" latinLnBrk="0" hangingPunct="0">
              <a:lnSpc>
                <a:spcPts val="5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2.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天主透過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其他人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向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我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說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(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用心聆聽</a:t>
            </a: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主的話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)</a:t>
            </a:r>
          </a:p>
          <a:p>
            <a:pPr marL="252000" marR="0" lvl="0" indent="-252000" algn="l" defTabSz="914400" rtl="0" eaLnBrk="0" fontAlgn="base" latinLnBrk="0" hangingPunct="0">
              <a:lnSpc>
                <a:spcPts val="5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3.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天主透過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我的過去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向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今天的我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說話</a:t>
            </a:r>
            <a:endParaRPr kumimoji="1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marL="252000" marR="0" lvl="0" indent="-252000" algn="l" defTabSz="914400" rtl="0" eaLnBrk="0" fontAlgn="base" latinLnBrk="0" hangingPunct="0">
              <a:lnSpc>
                <a:spcPts val="5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       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所以要學習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想起</a:t>
            </a:r>
            <a:r>
              <a:rPr kumimoji="1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*</a:t>
            </a:r>
            <a:endParaRPr kumimoji="1" lang="zh-TW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605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188" y="-1"/>
            <a:ext cx="9144000" cy="755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放膽說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：因為我們要為上主在我們生命中的臨在而作見證；也要為上主現時在我們心中所說的話作見證。上主是否活躍在我們中，只有當我們「說出來」時，其它人才能看到和感受到。</a:t>
            </a:r>
          </a:p>
          <a:p>
            <a:pPr marL="914400" lvl="1" indent="-457200" algn="just" hangingPunct="0">
              <a:lnSpc>
                <a:spcPts val="4000"/>
              </a:lnSpc>
              <a:buFont typeface="Wingdings" panose="05000000000000000000" pitchFamily="2" charset="2"/>
              <a:buChar char="l"/>
            </a:pPr>
            <a:r>
              <a:rPr lang="zh-TW" altLang="zh-HK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用心聽</a:t>
            </a:r>
            <a:r>
              <a:rPr lang="zh-TW" altLang="zh-HK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：因為從別人的說話中，我們可以聽到上主現時所啟示給這人的訊息，看到上主如何在這個人的生命中臨在和工作。</a:t>
            </a:r>
            <a:endParaRPr lang="en-US" altLang="zh-TW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lvl="1" algn="just" hangingPunct="0">
              <a:lnSpc>
                <a:spcPts val="4000"/>
              </a:lnSpc>
            </a:pP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小組查經的益處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： </a:t>
            </a:r>
          </a:p>
          <a:p>
            <a:pPr marL="1614488" lvl="1" indent="-1157288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第一：耶穌許下，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那裡有兩三個人因他的名字聚在一起，他就在他們中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（參考瑪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18:20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）。所以查經也是經驗耶穌臨在的一個重要方法。</a:t>
            </a:r>
          </a:p>
          <a:p>
            <a:pPr lvl="1" algn="just" hangingPunct="0">
              <a:lnSpc>
                <a:spcPts val="4000"/>
              </a:lnSpc>
            </a:pPr>
            <a:endParaRPr lang="zh-TW" altLang="zh-HK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5928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760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87525" lvl="1" indent="-1330325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第二：由於每人對聖經有不同的瞭解，每人的瞭解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加在一起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，便會使我們對聖經的原意有更正確的掌握。</a:t>
            </a:r>
          </a:p>
          <a:p>
            <a:pPr marL="1698625" lvl="1" indent="-1241425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第三：在團體的互相啟發下，我們會看到聖經訊息的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今日意義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1698625" lvl="1" indent="-1241425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第四：當每人說出他自己會怎樣實踐聖經的啟示時，每個人的眼界都會大開，看出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實踐聖經原來有許多可能性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。這是使信仰變成生活、理想變為行動的最有效方法。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查經除了很有意義外，也可以是一個很有「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趣味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」的活動，但條件是：我們必須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踴躍發言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。在人人踴躍發言的查經聚會中，我們可以「看到」聖神</a:t>
            </a: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68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的火花在團體中迸發出來，互相輝映；我們幾乎已觸摸到上主的臨在。</a:t>
            </a:r>
            <a:endParaRPr lang="en-US" altLang="zh-TW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二、查經程式（三步法）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（調整心弦，懷著開放的心，準備接受上主的道）。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組長簡述本段聖經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背景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（特點、上下文、該書的風格等）。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朗誦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所查聖經；然後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口語化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重讀一次或用第一人稱重讀一次。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每人講出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聖經主題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。（講出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所感受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者，或者是讀經後的第一個印象；要踴躍發言，不必擔心是否能「準確」地明白了聖經）</a:t>
            </a:r>
          </a:p>
          <a:p>
            <a:pPr marL="0" lvl="1" algn="just" hangingPunct="0">
              <a:lnSpc>
                <a:spcPts val="4000"/>
              </a:lnSpc>
            </a:pP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126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6730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4000"/>
              </a:lnSpc>
            </a:pP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5.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由三個不同層面去查經（三步法）：</a:t>
            </a:r>
          </a:p>
          <a:p>
            <a:pPr marL="1614488" lvl="1" indent="-1614488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  甲：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事實（用眼和耳）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觀察及一起查考經文本身的事實，不必解釋或發揮。例如找出聖經中的人物、時間、地點及某些情節中的特點等，務求不致遺漏聖經中的細節，為本次查經打一個穩固及全面性的基礎。</a:t>
            </a:r>
          </a:p>
          <a:p>
            <a:pPr marL="1614488" lvl="1" indent="-1614488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  乙：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含義（用腦和心）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嘗試去思考聖經原來的含意和啟示，加以分析和發揮。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  丙：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應用（用心和手）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――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找尋聖經對今日生活的意義，尤其對我們自己的意義；最好由每人講出自己的經驗、感受和決志。</a:t>
            </a:r>
          </a:p>
          <a:p>
            <a:pPr marL="0" lvl="1" algn="just" hangingPunct="0">
              <a:lnSpc>
                <a:spcPts val="4000"/>
              </a:lnSpc>
            </a:pP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098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7218" y="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4000"/>
              </a:lnSpc>
            </a:pP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6.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組長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總結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本次查經心得，突出數點對各組員有啟發性、鼓勵性和可供實踐的結論。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每人作一自發性祈禱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，務使組員對聖經啟示，能由認知進入到喜愛和決志的層次。這就是孔子說的：「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知之者不如好之者，好之者不如樂之者。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</a:t>
            </a:r>
          </a:p>
          <a:p>
            <a:pPr marL="0" lvl="1" algn="just" hangingPunct="0">
              <a:lnSpc>
                <a:spcPts val="4000"/>
              </a:lnSpc>
            </a:pP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8.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下次查經章節。</a:t>
            </a:r>
          </a:p>
        </p:txBody>
      </p:sp>
    </p:spTree>
    <p:extLst>
      <p:ext uri="{BB962C8B-B14F-4D97-AF65-F5344CB8AC3E}">
        <p14:creationId xmlns:p14="http://schemas.microsoft.com/office/powerpoint/2010/main" val="161773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7979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四、小組查經注意事項</a:t>
            </a:r>
            <a:endParaRPr lang="en-US" altLang="zh-TW" sz="32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說話要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大聲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、清楚；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要故意大聲，刻意提高聲浪！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不要默不作聲，也不要喋喋不休；重點是「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頻率要高，時間要短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」。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不要對短暫的靜默產生恐慌，那可能是聖神在各人心中活動的時刻。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不明白的地方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不要勉強討論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下去，以免陷於鑽牛角尖之弊。</a:t>
            </a: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5.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願意把困擾自己的問題提出來；讓查經組成為情感交流、互相支持的共融團體。</a:t>
            </a:r>
            <a:r>
              <a:rPr lang="en-US" altLang="zh-TW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尊重私隱！</a:t>
            </a:r>
            <a:r>
              <a:rPr lang="en-US" altLang="zh-TW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　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不要「由聖經說起」而變為閒談、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聊天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；更不要使聖經分享成為搬弄是非或「公審判」的場所！</a:t>
            </a:r>
          </a:p>
          <a:p>
            <a:pPr marL="0" lvl="1" algn="just" hangingPunct="0">
              <a:lnSpc>
                <a:spcPts val="4000"/>
              </a:lnSpc>
            </a:pPr>
            <a:endParaRPr lang="zh-TW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0" lvl="1" algn="just" hangingPunct="0">
              <a:lnSpc>
                <a:spcPts val="4000"/>
              </a:lnSpc>
            </a:pPr>
            <a:endParaRPr lang="zh-HK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819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6953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 hangingPunct="0">
              <a:lnSpc>
                <a:spcPts val="5500"/>
              </a:lnSpc>
            </a:pP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查經：</a:t>
            </a:r>
            <a:r>
              <a:rPr lang="zh-TW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天主藉人向人說話</a:t>
            </a:r>
          </a:p>
          <a:p>
            <a:pPr marL="0" lvl="1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一、在小組讀經時，首先是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天主向我們說話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；所以我們要「發信德」：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*讓上主的話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默存在心中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；讓它啟發我們的思</a:t>
            </a:r>
            <a:b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想。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*在分享聖經時，堅信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天主聖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神就在我們中，他</a:t>
            </a:r>
            <a:b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要親自領導我們。</a:t>
            </a:r>
          </a:p>
          <a:p>
            <a:pPr marL="0" lvl="1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二、要從聖經進到生活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包括個人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,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家庭和職業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).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在分享生活時，要相信：</a:t>
            </a: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*天主藉著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別人的生活向我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說話；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就像聆聽聖</a:t>
            </a:r>
            <a:b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經一樣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57200" lvl="2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*天主藉著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我的過去向我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說話；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要反思自己的</a:t>
            </a:r>
            <a:b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過去</a:t>
            </a: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509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-29486" y="0"/>
            <a:ext cx="9144000" cy="3683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*天主借著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我的口去向別人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說話。（要誠懇分</a:t>
            </a:r>
            <a:b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享）</a:t>
            </a:r>
            <a:endParaRPr lang="en-US" altLang="zh-TW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三、讀經和分享生活都是天主向我說話，祈禱則是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我向天主</a:t>
            </a: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說話。</a:t>
            </a:r>
            <a:r>
              <a:rPr lang="zh-TW" altLang="en-US" sz="3200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在祈禱中我要使自己</a:t>
            </a:r>
            <a:r>
              <a:rPr lang="en-US" altLang="zh-TW" sz="3200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『</a:t>
            </a:r>
            <a:r>
              <a:rPr lang="zh-TW" altLang="en-US" sz="3200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動情</a:t>
            </a:r>
            <a:r>
              <a:rPr lang="en-US" altLang="zh-TW" sz="3200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』</a:t>
            </a:r>
            <a:r>
              <a:rPr lang="zh-TW" altLang="en-US" sz="3200" dirty="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marL="4763" lvl="2" algn="just" hangingPunct="0">
              <a:lnSpc>
                <a:spcPts val="4000"/>
              </a:lnSpc>
            </a:pPr>
            <a:r>
              <a:rPr lang="zh-TW" altLang="en-US" sz="3200" dirty="0">
                <a:latin typeface="華康粗黑體" panose="020B0709000000000000" pitchFamily="49" charset="-120"/>
                <a:ea typeface="華康粗黑體" panose="020B0709000000000000" pitchFamily="49" charset="-120"/>
              </a:rPr>
              <a:t>  四、要使整個聚會成為一個活生生的</a:t>
            </a:r>
            <a:r>
              <a:rPr lang="zh-TW" altLang="en-US" sz="32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信仰經驗。</a:t>
            </a:r>
            <a:endParaRPr lang="en-US" altLang="zh-TW" sz="32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endParaRPr lang="en-US" altLang="zh-TW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marL="4763" lvl="2" algn="just" hangingPunct="0">
              <a:lnSpc>
                <a:spcPts val="4000"/>
              </a:lnSpc>
            </a:pPr>
            <a:endParaRPr lang="zh-TW" altLang="en-US" sz="3200" dirty="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36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1881</Words>
  <Application>Microsoft Office PowerPoint</Application>
  <PresentationFormat>如螢幕大小 (4:3)</PresentationFormat>
  <Paragraphs>97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16</vt:i4>
      </vt:variant>
    </vt:vector>
  </HeadingPairs>
  <TitlesOfParts>
    <vt:vector size="30" baseType="lpstr">
      <vt:lpstr>金梅毛張楷</vt:lpstr>
      <vt:lpstr>華康正顏楷體W7(P)</vt:lpstr>
      <vt:lpstr>華康粗黑體</vt:lpstr>
      <vt:lpstr>華康黑體(P)-GB5</vt:lpstr>
      <vt:lpstr>華康魏碑體(P)</vt:lpstr>
      <vt:lpstr>華康儷中黑</vt:lpstr>
      <vt:lpstr>新細明體</vt:lpstr>
      <vt:lpstr>Arial</vt:lpstr>
      <vt:lpstr>Calibri</vt:lpstr>
      <vt:lpstr>Calibri Light</vt:lpstr>
      <vt:lpstr>Wingdings</vt:lpstr>
      <vt:lpstr>Office 佈景主題</vt:lpstr>
      <vt:lpstr>預設簡報設計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user</cp:lastModifiedBy>
  <cp:revision>19</cp:revision>
  <dcterms:created xsi:type="dcterms:W3CDTF">2018-01-26T03:12:52Z</dcterms:created>
  <dcterms:modified xsi:type="dcterms:W3CDTF">2022-11-29T01:13:52Z</dcterms:modified>
</cp:coreProperties>
</file>