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8" r:id="rId3"/>
    <p:sldId id="323" r:id="rId4"/>
    <p:sldId id="325" r:id="rId5"/>
    <p:sldId id="326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261" r:id="rId16"/>
    <p:sldId id="296" r:id="rId17"/>
    <p:sldId id="297" r:id="rId18"/>
    <p:sldId id="298" r:id="rId19"/>
    <p:sldId id="304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6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C65298-1DA6-4844-B67B-00D3D1685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4CB7BF-097A-42BB-B841-DA3B8BB28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578DE1-4DFD-4813-A203-A87ADBDC2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FA49A-8BE6-4827-8C44-4F1E0B4F45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046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6BEEDC-4A0B-43A6-8542-1EFB6DFBA6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7EB5C4-C571-408C-AF3C-BC5DC8645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078A66-C2C2-4481-8400-4B52CA5EF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536C-BB4E-4E3A-AA31-0D4A178F81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81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E34BCB-EA3E-48EC-B8B3-EFE24D9DD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03B3B2-77F1-479E-B25F-BF5918983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576D27-185E-41F1-839C-A409447DD8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DB99-EDC4-4EEF-8DF9-09A5D494F6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07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3659F-5E2E-4BB7-A683-1559BFEA0F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BF244A-4407-411E-80A3-F1F55405A8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7FD19-5391-4542-8E3D-A9AEAD16E9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C5CD0-294E-46C1-9626-54EBBC9926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506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1740BC-A1FE-4525-A266-069AE03AA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62F8BD-AE6A-40E8-BB14-EFA32A8FC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CC9F3C-1881-438E-8AA7-184E3922D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3843C-216F-4B64-98CB-62D84B1898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72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D83AD2-5D50-4522-8D2F-B937BEF04D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4566FA-6B8C-4F01-8753-E3BE009B8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86E9B3-7861-4925-8B12-A302564C0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6D62-6D48-4F8D-B6FF-3BED2EAD35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817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BF9CF-5069-4036-986B-E13AA4A3B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D8AD7-7351-4B37-8B9A-9C275BA12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35B02-DFDA-472A-9F92-3F7EE2BDF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7E0CF-36FB-4091-99BE-F60DAD4252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6331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517AE0-F890-4809-A5B2-17464A3C8F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B35F35-3DF6-40FC-9C5F-8175D22EE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5E494B-E980-47EE-B631-8B33724E9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CCDA1-825C-44E0-9158-05451CAF1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3075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666FD6-5620-4095-8B91-6E26A8308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D7BEFA-8F9B-45AD-AE60-B920FDB4B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581000-7F65-4FAE-8D3A-6CE2B7AF2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8DC0-BC62-420B-8C5A-93528032DF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8652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0F2F8A9-1F0F-4FDB-B431-3533F46EF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344E33-0651-44EC-B7AC-9EB7569E6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B7EA9A-C5CA-4918-BE3C-6AE812A0F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2A0D-BAC3-4712-9EDD-0A41197507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270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4AB7D5-B040-4632-A5F7-E7639AB36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ADA652-EA10-48CE-9324-5A17553E49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34549-98CA-4B1E-B25C-99040F811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C4D0-C491-4DCB-9A4C-52FC83495F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579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E6BAD1-BF00-4372-90CD-015127092D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514939-9B19-48E5-A9B4-0B6BEAA54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C2AB84-4610-41C1-8D58-A4A093D75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2C5A5-64A1-422D-85F7-336387C834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782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3A272D-3F99-4292-B67C-A6AE38AFE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40B540-1295-42AF-BAC2-33C88CC3E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BE239-CC72-459A-BA8C-A32FA434E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0652-5513-4B1C-84E2-D0727CF3C4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3782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4700B-D620-4DEE-867E-2EAEB46AD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45DA47-206C-4FCD-8DE6-6A05DE2CFD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F833B-283E-4FE1-96DF-FA1C3C72C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7BA1-5B02-473A-96BA-67E4FD39B3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615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D46DD-5E23-4B1C-A42A-B0DF6A92C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D77300-3C77-463B-8628-F3D1F9FB7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6DF8F2-3A30-4D21-A570-D75936563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15AEF-16AF-46A0-A345-5A8AD31063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36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267D0B-CF00-46BD-832B-44281A2C9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A40965-0A1A-466B-8D42-36A8A4EF4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42C4B1-C50D-45A9-AD4A-C297EE176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B2DA6-5BFA-4217-A9CB-F9EB1A031E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829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E981F-745F-4736-BFC2-2BF42DF58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852972-636C-49F1-8D9A-67357488D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1477C5-6D65-459E-87D1-8197973A8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5D18C-9EFB-4DBA-805F-897056CE45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908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662113-76E5-4BC1-9932-53834A3E4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FC0B9C-49FA-4DB8-BB35-51639025D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C01E4F-6DFB-45CE-ABF1-2DBC31A89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E394-D0A7-442E-9A80-70F681D46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289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5BAB88-67E2-40A5-BEB3-5189CCC38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23CF51-67EA-4671-B500-2834085F5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F97199-DD31-4EDE-B88E-A0B800B4BF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CA4AB-26A6-46C7-B169-D8DF1C26F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48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FA12BC-B667-4188-9BB7-2789FCD65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A90D8F-BBBB-443C-A0C3-0FCA673246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1B5286-1F84-472A-A4C7-B085D6F4EC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57D6-454B-45EC-B293-C6CE232F5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684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8BDFEE-66CC-43EE-BA59-3B1E7FC62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1F99DA-195F-45AD-AFC1-5A924F0B4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BFF9D6-87BF-4C16-BBB0-0B4A228FC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7ED5-364B-4ABA-BA9E-2D7A1AA925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108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4C6C6-1A6F-489E-8166-A862D2C49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C3225E-4E65-4347-95A7-2297E7F940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15D3E1-6169-4C43-995E-ED2E30EBF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A93E-DBAD-4740-B098-0FBB63B11D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540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1D7E08-DFF0-4A30-938E-A4217BD77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4CBC66-C01A-4EFA-A259-5201989C9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826A8C-CB1D-45CC-AE38-6AAD457E5A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A4D924-CDF3-478C-B609-C412F3618D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5BFFAA-12D5-4754-A25B-EEC3F2F361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B2A9DF-7FE5-4B74-BE4D-95876EA20E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00E20BC-220C-4B38-9D4C-164078A42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094CFB7-5130-49ED-842F-DEB014576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E2514F-79E9-4D5D-85BA-7D8F0A32C8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791F09A-8EA1-4C3D-A9BC-990ECE599B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92AC67-0C2F-4544-993F-1E9992BB03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FF648F-4341-40FA-8583-78A34E36CB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6635A99-D030-4D1B-9586-CDD649C66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eaLnBrk="1">
              <a:lnSpc>
                <a:spcPts val="7300"/>
              </a:lnSpc>
              <a:spcBef>
                <a:spcPts val="0"/>
              </a:spcBef>
              <a:defRPr/>
            </a:pP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 </a:t>
            </a:r>
          </a:p>
          <a:p>
            <a:pPr eaLnBrk="1">
              <a:lnSpc>
                <a:spcPts val="7300"/>
              </a:lnSpc>
              <a:spcBef>
                <a:spcPts val="0"/>
              </a:spcBef>
              <a:defRPr/>
            </a:pP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23</a:t>
            </a:r>
            <a:r>
              <a:rPr lang="en-US" altLang="zh-HK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. </a:t>
            </a:r>
            <a:r>
              <a:rPr lang="zh-TW" altLang="en-US" sz="60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勤讀聖經</a:t>
            </a:r>
            <a:endParaRPr lang="zh-TW" altLang="zh-HK" sz="6000" kern="12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 </a:t>
            </a:r>
            <a:endParaRPr lang="en-US" altLang="zh-TW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6600" dirty="0">
                <a:latin typeface="華康粗黑體" pitchFamily="49" charset="-120"/>
                <a:ea typeface="華康粗黑體" pitchFamily="49" charset="-120"/>
              </a:rPr>
              <a:t>    </a:t>
            </a:r>
            <a:endParaRPr lang="en-US" altLang="zh-TW" sz="6600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6600" dirty="0">
                <a:latin typeface="華康粗黑體" pitchFamily="49" charset="-120"/>
                <a:ea typeface="華康粗黑體" pitchFamily="49" charset="-120"/>
              </a:rPr>
              <a:t>     </a:t>
            </a:r>
            <a:r>
              <a:rPr lang="zh-TW" altLang="en-US" sz="6600" dirty="0">
                <a:latin typeface="華康粗黑體" pitchFamily="49" charset="-120"/>
                <a:ea typeface="華康粗黑體" pitchFamily="49" charset="-120"/>
              </a:rPr>
              <a:t>聖言生活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sz="6600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r>
              <a:rPr lang="zh-TW" altLang="en-US" sz="6600" dirty="0">
                <a:latin typeface="華康粗黑體" pitchFamily="49" charset="-120"/>
                <a:ea typeface="華康粗黑體" pitchFamily="49" charset="-120"/>
              </a:rPr>
              <a:t>         生活聖言</a:t>
            </a: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en-US" altLang="zh-TW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0FA2B09-7532-4152-B51A-81E1B4DCFE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2291" name="Picture 3" descr="ATT4414664">
            <a:extLst>
              <a:ext uri="{FF2B5EF4-FFF2-40B4-BE49-F238E27FC236}">
                <a16:creationId xmlns:a16="http://schemas.microsoft.com/office/drawing/2014/main" id="{E652C7B2-1470-408E-BCA8-9FCC32B44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1BE91C77-3F23-4A39-A065-FB94FDE1C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73075"/>
            <a:ext cx="8715375" cy="2170113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當你以為自己愈來愈高時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其實你已經開始走下坡了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DA4BB9-102C-433F-A38F-92EC9532F625}"/>
              </a:ext>
            </a:extLst>
          </p:cNvPr>
          <p:cNvSpPr txBox="1"/>
          <p:nvPr/>
        </p:nvSpPr>
        <p:spPr>
          <a:xfrm>
            <a:off x="6000750" y="6416675"/>
            <a:ext cx="3000375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5D8B831-CDF5-4446-917B-C1754BD49E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3315" name="Picture 3" descr="ATT4414665">
            <a:extLst>
              <a:ext uri="{FF2B5EF4-FFF2-40B4-BE49-F238E27FC236}">
                <a16:creationId xmlns:a16="http://schemas.microsoft.com/office/drawing/2014/main" id="{A1A84174-DB43-4B53-8550-332C42651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>
            <a:extLst>
              <a:ext uri="{FF2B5EF4-FFF2-40B4-BE49-F238E27FC236}">
                <a16:creationId xmlns:a16="http://schemas.microsoft.com/office/drawing/2014/main" id="{86FCAA07-E237-420A-B66A-622319D69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333375"/>
            <a:ext cx="8501062" cy="2738438"/>
          </a:xfrm>
          <a:prstGeom prst="rect">
            <a:avLst/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於是你發現：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你永遠無法站上</a:t>
            </a:r>
            <a:endParaRPr lang="en-US" altLang="zh-TW" sz="5400">
              <a:solidFill>
                <a:srgbClr val="FFFFFF"/>
              </a:solidFill>
              <a:ea typeface="華康儷中黑" panose="020B05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      </a:t>
            </a: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你眼中所見的最高點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974EAA3-43BF-409A-A8CE-B5EE8210D99B}"/>
              </a:ext>
            </a:extLst>
          </p:cNvPr>
          <p:cNvSpPr txBox="1"/>
          <p:nvPr/>
        </p:nvSpPr>
        <p:spPr>
          <a:xfrm>
            <a:off x="642938" y="6286500"/>
            <a:ext cx="3000375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60D7CC2-8DFA-4EC7-8FFC-C628EFB22F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4339" name="Picture 3" descr="ATT4414666">
            <a:extLst>
              <a:ext uri="{FF2B5EF4-FFF2-40B4-BE49-F238E27FC236}">
                <a16:creationId xmlns:a16="http://schemas.microsoft.com/office/drawing/2014/main" id="{EBBA6181-0AC6-45FF-8904-287AB04D1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144000" cy="705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4">
            <a:extLst>
              <a:ext uri="{FF2B5EF4-FFF2-40B4-BE49-F238E27FC236}">
                <a16:creationId xmlns:a16="http://schemas.microsoft.com/office/drawing/2014/main" id="{0BA01EB1-7F34-481A-A7AF-FDBEB9481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7788"/>
            <a:ext cx="9144000" cy="2636837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zh-TW" altLang="en-US" sz="4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來來回回掙扎許多次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zh-TW" altLang="en-US" sz="51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你發現要站上最高點是多麼的  </a:t>
            </a:r>
            <a:br>
              <a:rPr lang="en-US" altLang="zh-TW" sz="51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</a:br>
            <a:r>
              <a:rPr lang="en-US" altLang="zh-TW" sz="51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  </a:t>
            </a:r>
            <a:r>
              <a:rPr lang="zh-TW" altLang="en-US" sz="51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困難；因為</a:t>
            </a:r>
            <a:r>
              <a:rPr lang="en-US" altLang="zh-TW" sz="51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……</a:t>
            </a:r>
            <a:endParaRPr lang="zh-TW" altLang="en-US" sz="5100">
              <a:solidFill>
                <a:srgbClr val="FFFFFF"/>
              </a:solidFill>
              <a:ea typeface="華康儷中黑" panose="020B0509000000000000" pitchFamily="49" charset="-120"/>
              <a:cs typeface="華康黑體-GB5" pitchFamily="49" charset="-120"/>
            </a:endParaRP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3AEB1698-AF29-4836-A2D1-96012B1EF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3" y="3357563"/>
            <a:ext cx="642937" cy="642937"/>
          </a:xfrm>
          <a:prstGeom prst="ellips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solidFill>
                <a:srgbClr val="FFFF00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E15853C-4FA6-4CF8-B8BE-EE838D1D6CF3}"/>
              </a:ext>
            </a:extLst>
          </p:cNvPr>
          <p:cNvSpPr txBox="1"/>
          <p:nvPr/>
        </p:nvSpPr>
        <p:spPr>
          <a:xfrm>
            <a:off x="5857875" y="6072188"/>
            <a:ext cx="3000375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34A76C-8922-48CB-9D78-FC3A9F5354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5363" name="Picture 3" descr="ATT4414667">
            <a:extLst>
              <a:ext uri="{FF2B5EF4-FFF2-40B4-BE49-F238E27FC236}">
                <a16:creationId xmlns:a16="http://schemas.microsoft.com/office/drawing/2014/main" id="{A94C84C7-8362-4EA0-9D7C-096F2CB04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44014EA1-5041-461C-9F93-29433638F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570163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終於有一天，你體會到：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zh-TW" altLang="en-US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原來只有找到生命的</a:t>
            </a:r>
            <a:r>
              <a:rPr lang="zh-TW" altLang="en-US" sz="5200">
                <a:solidFill>
                  <a:srgbClr val="FFFF00"/>
                </a:solidFill>
                <a:ea typeface="華康儷中黑" panose="020B0509000000000000" pitchFamily="49" charset="-120"/>
                <a:cs typeface="華康黑體-GB5" pitchFamily="49" charset="-120"/>
              </a:rPr>
              <a:t>平衡點</a:t>
            </a:r>
            <a:r>
              <a:rPr lang="zh-TW" altLang="en-US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</a:t>
            </a:r>
            <a:br>
              <a:rPr lang="en-US" altLang="zh-TW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</a:br>
            <a:r>
              <a:rPr lang="en-US" altLang="zh-TW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  </a:t>
            </a:r>
            <a:r>
              <a:rPr lang="zh-TW" altLang="en-US" sz="52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時，就是人生的最高處</a:t>
            </a:r>
            <a:endParaRPr lang="en-US" altLang="zh-TW" sz="5200">
              <a:solidFill>
                <a:srgbClr val="FFFFFF"/>
              </a:solidFill>
              <a:ea typeface="華康儷中黑" panose="020B0509000000000000" pitchFamily="49" charset="-120"/>
              <a:cs typeface="華康黑體-GB5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E338C7D-8E85-4DAB-9CA2-08A3D89DFF72}"/>
              </a:ext>
            </a:extLst>
          </p:cNvPr>
          <p:cNvSpPr txBox="1"/>
          <p:nvPr/>
        </p:nvSpPr>
        <p:spPr>
          <a:xfrm>
            <a:off x="5429250" y="6215063"/>
            <a:ext cx="3000375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D01DBAA-ACDC-4714-9A02-80D3B009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23</a:t>
            </a:r>
            <a:r>
              <a:rPr lang="en-US" altLang="zh-HK" sz="3600" dirty="0">
                <a:solidFill>
                  <a:srgbClr val="FF0000"/>
                </a:solidFill>
                <a:ea typeface="華康粗黑體" panose="020B0709000000000000" pitchFamily="49" charset="-120"/>
              </a:rPr>
              <a:t>. </a:t>
            </a:r>
            <a:r>
              <a:rPr lang="zh-TW" altLang="en-US" sz="360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勤讀聖經</a:t>
            </a:r>
            <a:endParaRPr lang="zh-TW" altLang="zh-HK" sz="3600" kern="1200" dirty="0">
              <a:solidFill>
                <a:srgbClr val="FF00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algn="just" eaLnBrk="1">
              <a:lnSpc>
                <a:spcPts val="5500"/>
              </a:lnSpc>
              <a:spcBef>
                <a:spcPts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一、聖言生活、讀經生活</a:t>
            </a:r>
          </a:p>
          <a:p>
            <a:pPr algn="just" eaLnBrk="1">
              <a:lnSpc>
                <a:spcPts val="4200"/>
              </a:lnSpc>
              <a:spcBef>
                <a:spcPts val="0"/>
              </a:spcBef>
              <a:defRPr/>
            </a:pPr>
            <a:r>
              <a:rPr lang="en-US" dirty="0">
                <a:latin typeface="華康粗黑體" pitchFamily="49" charset="-120"/>
                <a:ea typeface="華康粗黑體" pitchFamily="49" charset="-120"/>
              </a:rPr>
              <a:t>  1.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即時時讀經、天天讀經的生活。</a:t>
            </a:r>
          </a:p>
          <a:p>
            <a:pPr algn="just" eaLnBrk="1">
              <a:lnSpc>
                <a:spcPts val="4200"/>
              </a:lnSpc>
              <a:spcBef>
                <a:spcPts val="0"/>
              </a:spcBef>
              <a:defRPr/>
            </a:pPr>
            <a:r>
              <a:rPr lang="en-US" dirty="0">
                <a:latin typeface="華康粗黑體" pitchFamily="49" charset="-120"/>
                <a:ea typeface="華康粗黑體" pitchFamily="49" charset="-120"/>
              </a:rPr>
              <a:t>  2.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規定讀經的時間：早晨、晚上或任何時間均可讀經；切勿心血來潮時才讀經！每天讀經時間一般以十五分鐘為佳。有些人有「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不讀聖經便不吃早餐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」的決志。重點是：在自己的日常生活中，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特別劃出一段固定的時間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，在固定的地方讀經。</a:t>
            </a:r>
          </a:p>
          <a:p>
            <a:pPr algn="just" eaLnBrk="1">
              <a:lnSpc>
                <a:spcPts val="4200"/>
              </a:lnSpc>
              <a:spcBef>
                <a:spcPts val="0"/>
              </a:spcBef>
              <a:defRPr/>
            </a:pPr>
            <a:r>
              <a:rPr lang="en-US" dirty="0">
                <a:latin typeface="華康粗黑體" pitchFamily="49" charset="-120"/>
                <a:ea typeface="華康粗黑體" pitchFamily="49" charset="-120"/>
              </a:rPr>
              <a:t>  3.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把讀聖經看作是基督徒的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生活習慣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，因為它是我們每日的精神食糧。若我們能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每天都讀報紙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，當然也可以每天都讀聖經。不讀報紙的人會與社會脫節，不讀經的人也會與信仰脫節。</a:t>
            </a:r>
            <a:endParaRPr lang="en-US" altLang="zh-TW" dirty="0">
              <a:latin typeface="華康粗黑體" pitchFamily="49" charset="-120"/>
              <a:ea typeface="華康粗黑體" pitchFamily="49" charset="-120"/>
            </a:endParaRPr>
          </a:p>
          <a:p>
            <a:pPr algn="l" eaLnBrk="1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en-US" altLang="zh-TW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en-US" altLang="zh-TW" dirty="0">
              <a:latin typeface="華康粗黑體" pitchFamily="49" charset="-120"/>
              <a:ea typeface="華康粗黑體" pitchFamily="49" charset="-120"/>
            </a:endParaRPr>
          </a:p>
          <a:p>
            <a:pPr algn="just">
              <a:lnSpc>
                <a:spcPts val="4000"/>
              </a:lnSpc>
              <a:spcBef>
                <a:spcPts val="0"/>
              </a:spcBef>
              <a:defRPr/>
            </a:pP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403EBE49-5347-4BB4-A003-6DE1B7ECB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按著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預定的計畫讀經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：可以按照平日彌撒的讀經去讀，也可以由頭至尾，每次讀一章或一段。最好先把福音讀兩遍，然後讀新經其它部分，然後古經；周而復始，一生不斷。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背誦心愛的聖經章節（金句），讓聖經深深地刻在我們的心版上（詠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119:11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），鞏固我們的信仰，提升我們的生活，並在我們遇到困難時，成為我們力量和靈感的泉源。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我喜歡中國文化，也喜歡聖經，我也能背誦兩方面的精句。所以當我生命遇到問題時，聖經和中國文化的話就出現了，它們常常幫助我面對挑戰！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聖經與中國文化結合，天下無敵！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14F7FC99-A0E8-4121-9038-8736A1216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二、天天讀經的好處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充實屬靈生活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：聖經是我們靈性的食糧和亮光。屬靈生活的成功與否，要視乎我們有多少聖經藏在心裡；一旦我們能掌握到聖經，我們的屬靈生命便進入一個全新的境界。若望使徒認為如果我們常讀聖經，讓「天主的話存留在我們內」，我們就有能力「得勝那惡者」（若一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2:14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）。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對天主的召叫更敏感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，使自己的回應更堅決：在讀經中我們渴求主的亮光，願意完全承行他的旨意，我們說：「主，你要我作什麼？你今天教我怎麼行？」久而久之，我們一定會在潛移默化中，完全順服於主，而且要堅決一生為他而活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l" eaLnBrk="1">
              <a:lnSpc>
                <a:spcPts val="42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C639900D-FA34-4692-8998-B58E5BECB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有能力和信心去愛主侍人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：因為我們知道天主不會叫我們做超過我們能力的事，如果他推動我的心思，也一定會堅固我的意志，並使我們努力把好願望變為好事實。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皈依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：聖經也使我們看到自己的、別人的、世界的罪，而使我們能為自己，也代表世界而懺悔、回頭，因而獲得罪的赦免，擺脫罪的束縛，以喜樂、平安和更自由的心去侍奉天主，服務人群。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成功的保證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：在一般事上，人人可以努力，但未必人人能成功。但有關個人得救和永生問題，我們是只許成功、不許失敗的。天主是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至忠信的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，他曾許下要祝福、保護那些信他、愛他的人，我們一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標題 2">
            <a:extLst>
              <a:ext uri="{FF2B5EF4-FFF2-40B4-BE49-F238E27FC236}">
                <a16:creationId xmlns:a16="http://schemas.microsoft.com/office/drawing/2014/main" id="{DB642D86-3E5A-4CF6-BA00-3045AB809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26988"/>
            <a:ext cx="9144000" cy="6858001"/>
          </a:xfrm>
        </p:spPr>
        <p:txBody>
          <a:bodyPr/>
          <a:lstStyle/>
          <a:p>
            <a:pPr algn="just" eaLnBrk="1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  <a:cs typeface="華康中黑體" panose="020B0509000000000000" pitchFamily="49" charset="-120"/>
              </a:rPr>
              <a:t>生在聖經中找尋主的聖意，努力按主的意願去愛主侍人，我們的努力是絕不會白費的，我們的一生一定是會成功的。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ts val="1200"/>
              </a:spcBef>
            </a:pPr>
            <a:r>
              <a:rPr lang="zh-TW" altLang="en-US" sz="40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兩條腿原則的精義：</a:t>
            </a:r>
            <a:endParaRPr lang="en-US" altLang="zh-TW" sz="40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4200"/>
              </a:lnSpc>
              <a:spcBef>
                <a:spcPts val="60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基督</a:t>
            </a:r>
            <a:r>
              <a:rPr lang="zh-TW" altLang="en-US" sz="40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兩性一位</a:t>
            </a: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原則</a:t>
            </a:r>
            <a:endParaRPr lang="en-US" altLang="zh-TW"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  靈魂與肉身 精神與物質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    天上與地下 現在與未來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      本地與普世 工作與休息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        原則與彈性 認真與包容</a:t>
            </a:r>
          </a:p>
          <a:p>
            <a:pPr algn="l">
              <a:lnSpc>
                <a:spcPts val="4200"/>
              </a:lnSpc>
              <a:spcBef>
                <a:spcPct val="0"/>
              </a:spcBef>
            </a:pPr>
            <a:r>
              <a:rPr lang="zh-TW" altLang="en-US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             執著與放下 重理與重情</a:t>
            </a: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  <a:p>
            <a:pPr algn="just" eaLnBrk="1">
              <a:lnSpc>
                <a:spcPts val="42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CD7C5BDE-DB64-4E3F-B045-3A888C65E5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Aft>
                <a:spcPct val="55000"/>
              </a:spcAft>
            </a:pPr>
            <a:r>
              <a:rPr lang="zh-TW" altLang="en-US" sz="6000">
                <a:solidFill>
                  <a:srgbClr val="0000FF"/>
                </a:solidFill>
                <a:ea typeface="華康儷中黑(P)" panose="020B0500000000000000" pitchFamily="34" charset="-120"/>
              </a:rPr>
              <a:t>生 活 聖 言</a:t>
            </a:r>
          </a:p>
          <a:p>
            <a:pPr eaLnBrk="1" hangingPunct="1"/>
            <a:r>
              <a:rPr lang="zh-TW" altLang="en-US" sz="5400">
                <a:solidFill>
                  <a:srgbClr val="0000FF"/>
                </a:solidFill>
                <a:ea typeface="華康儷中黑(P)" panose="020B0500000000000000" pitchFamily="34" charset="-120"/>
              </a:rPr>
              <a:t>聖經與生活結合</a:t>
            </a:r>
          </a:p>
          <a:p>
            <a:pPr eaLnBrk="1" hangingPunct="1"/>
            <a:r>
              <a:rPr lang="zh-TW" altLang="en-US" sz="5400">
                <a:solidFill>
                  <a:srgbClr val="0000FF"/>
                </a:solidFill>
                <a:ea typeface="華康儷中黑(P)" panose="020B0500000000000000" pitchFamily="34" charset="-120"/>
              </a:rPr>
              <a:t>以聖經指導生活</a:t>
            </a:r>
          </a:p>
          <a:p>
            <a:pPr eaLnBrk="1" hangingPunct="1"/>
            <a:r>
              <a:rPr lang="zh-TW" altLang="en-US" sz="5400">
                <a:solidFill>
                  <a:srgbClr val="FF0000"/>
                </a:solidFill>
                <a:ea typeface="華康儷中黑(P)" panose="020B0500000000000000" pitchFamily="34" charset="-120"/>
              </a:rPr>
              <a:t>用基督的眼睛看世界</a:t>
            </a:r>
          </a:p>
          <a:p>
            <a:pPr eaLnBrk="1" hangingPunct="1"/>
            <a:r>
              <a:rPr lang="zh-TW" altLang="en-US" sz="5400">
                <a:solidFill>
                  <a:srgbClr val="FF0000"/>
                </a:solidFill>
                <a:ea typeface="華康儷中黑(P)" panose="020B0500000000000000" pitchFamily="34" charset="-120"/>
              </a:rPr>
              <a:t>用基督的心愛世人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FDF377-D561-441A-A936-56A88DE8AB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zh-TW" altLang="en-US" sz="6000">
                <a:solidFill>
                  <a:srgbClr val="0000FF"/>
                </a:solidFill>
                <a:ea typeface="華康儷中黑(P)" panose="020B0500000000000000" pitchFamily="34" charset="-120"/>
              </a:rPr>
              <a:t>聖 言 生 活</a:t>
            </a:r>
          </a:p>
        </p:txBody>
      </p:sp>
      <p:graphicFrame>
        <p:nvGraphicFramePr>
          <p:cNvPr id="9219" name="Group 3">
            <a:extLst>
              <a:ext uri="{FF2B5EF4-FFF2-40B4-BE49-F238E27FC236}">
                <a16:creationId xmlns:a16="http://schemas.microsoft.com/office/drawing/2014/main" id="{DC5A0F0C-14A0-4BF5-BCE7-EC72D596251E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1484313"/>
          <a:ext cx="8856663" cy="4806950"/>
        </p:xfrm>
        <a:graphic>
          <a:graphicData uri="http://schemas.openxmlformats.org/drawingml/2006/table">
            <a:tbl>
              <a:tblPr/>
              <a:tblGrid>
                <a:gridCol w="4608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2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好市民</a:t>
                      </a:r>
                      <a:endParaRPr kumimoji="1" lang="en-US" altLang="zh-TW" sz="5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的良好習慣</a:t>
                      </a:r>
                    </a:p>
                  </a:txBody>
                  <a:tcPr marL="91441" marR="91441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好教友</a:t>
                      </a:r>
                      <a:endParaRPr kumimoji="1" lang="en-US" altLang="zh-TW" sz="5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的良好習慣</a:t>
                      </a:r>
                    </a:p>
                  </a:txBody>
                  <a:tcPr marL="91441" marR="91441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48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天天讀報紙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天天回家吃飯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</a:txBody>
                  <a:tcPr marL="91441" marR="91441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華康儷中黑(P)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天天讀經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華康儷中黑(P)" pitchFamily="34" charset="-120"/>
                        </a:rPr>
                        <a:t>天天祈禱</a:t>
                      </a:r>
                    </a:p>
                  </a:txBody>
                  <a:tcPr marL="91441" marR="91441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605F068-F9FF-41CF-AB6E-EC068D1921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zh-TW" altLang="en-US" sz="8800">
                <a:solidFill>
                  <a:srgbClr val="0000FF"/>
                </a:solidFill>
                <a:ea typeface="華康儷中黑(P)" panose="020B0500000000000000" pitchFamily="34" charset="-120"/>
              </a:rPr>
              <a:t>生 活 習 慣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z="6000">
                <a:solidFill>
                  <a:srgbClr val="0000FF"/>
                </a:solidFill>
                <a:ea typeface="華康儷中黑(P)" panose="020B0500000000000000" pitchFamily="34" charset="-120"/>
              </a:rPr>
              <a:t>不必理由</a:t>
            </a:r>
          </a:p>
          <a:p>
            <a:pPr eaLnBrk="1" hangingPunct="1">
              <a:spcAft>
                <a:spcPct val="30000"/>
              </a:spcAft>
            </a:pPr>
            <a:r>
              <a:rPr lang="zh-TW" altLang="en-US" sz="6000">
                <a:solidFill>
                  <a:srgbClr val="0000FF"/>
                </a:solidFill>
                <a:ea typeface="華康儷中黑(P)" panose="020B0500000000000000" pitchFamily="34" charset="-120"/>
              </a:rPr>
              <a:t>不必即時「有用」</a:t>
            </a:r>
          </a:p>
          <a:p>
            <a:pPr eaLnBrk="1" hangingPunct="1">
              <a:spcAft>
                <a:spcPts val="1200"/>
              </a:spcAft>
            </a:pPr>
            <a:r>
              <a:rPr lang="zh-TW" altLang="en-US" sz="4000">
                <a:solidFill>
                  <a:srgbClr val="0000FF"/>
                </a:solidFill>
                <a:ea typeface="華康儷中黑(P)" panose="020B0500000000000000" pitchFamily="34" charset="-120"/>
              </a:rPr>
              <a:t>為善如春園之草 </a:t>
            </a:r>
            <a:r>
              <a:rPr lang="zh-TW" altLang="en-US" sz="4000" i="1">
                <a:solidFill>
                  <a:srgbClr val="FF0000"/>
                </a:solidFill>
                <a:ea typeface="華康儷中黑(P)" panose="020B0500000000000000" pitchFamily="34" charset="-120"/>
              </a:rPr>
              <a:t>不見其生</a:t>
            </a:r>
            <a:r>
              <a:rPr lang="zh-TW" altLang="en-US" sz="4000">
                <a:solidFill>
                  <a:srgbClr val="0000FF"/>
                </a:solidFill>
                <a:ea typeface="華康儷中黑(P)" panose="020B0500000000000000" pitchFamily="34" charset="-120"/>
              </a:rPr>
              <a:t> 日有所長</a:t>
            </a:r>
          </a:p>
          <a:p>
            <a:pPr eaLnBrk="1" hangingPunct="1"/>
            <a:r>
              <a:rPr lang="zh-TW" altLang="en-US" sz="4000">
                <a:solidFill>
                  <a:srgbClr val="0000FF"/>
                </a:solidFill>
                <a:ea typeface="華康儷中黑(P)" panose="020B0500000000000000" pitchFamily="34" charset="-120"/>
              </a:rPr>
              <a:t>為惡如磨刀之石 </a:t>
            </a:r>
            <a:r>
              <a:rPr lang="zh-TW" altLang="en-US" sz="4000" i="1">
                <a:solidFill>
                  <a:srgbClr val="FF0000"/>
                </a:solidFill>
                <a:ea typeface="華康儷中黑(P)" panose="020B0500000000000000" pitchFamily="34" charset="-120"/>
              </a:rPr>
              <a:t>不見其損</a:t>
            </a:r>
            <a:r>
              <a:rPr lang="zh-TW" altLang="en-US" sz="4000">
                <a:solidFill>
                  <a:srgbClr val="0000FF"/>
                </a:solidFill>
                <a:ea typeface="華康儷中黑(P)" panose="020B0500000000000000" pitchFamily="34" charset="-120"/>
              </a:rPr>
              <a:t> 日有所消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D67ED8DF-C5D7-466D-8AFC-48A8CBBAAE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zh-TW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12.</a:t>
            </a: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一條龍原則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：扎根信仰、熱愛家庭、投身</a:t>
            </a:r>
            <a:b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</a:b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        社會、胸懷祖國、放眼世界、注目永恆</a:t>
            </a:r>
          </a:p>
          <a:p>
            <a:pPr algn="l" eaLnBrk="1" hangingPunct="1"/>
            <a:r>
              <a:rPr lang="en-US" altLang="zh-TW" sz="36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13.</a:t>
            </a:r>
            <a:r>
              <a:rPr lang="zh-TW" altLang="en-US" sz="40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對話</a:t>
            </a:r>
            <a:r>
              <a:rPr lang="zh-TW" altLang="en-US" sz="36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原則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：沒有人擁有全部真理，理解</a:t>
            </a:r>
            <a:r>
              <a:rPr lang="en-US" altLang="zh-TW" sz="3600">
                <a:ea typeface="華康儷中黑" panose="020B0509000000000000" pitchFamily="49" charset="-120"/>
                <a:cs typeface="華康黑體(P)-GB5" pitchFamily="34" charset="-120"/>
              </a:rPr>
              <a:t>, </a:t>
            </a:r>
            <a:br>
              <a:rPr lang="en-US" altLang="zh-TW" sz="3600">
                <a:ea typeface="華康儷中黑" panose="020B0509000000000000" pitchFamily="49" charset="-120"/>
                <a:cs typeface="華康黑體(P)-GB5" pitchFamily="34" charset="-120"/>
              </a:rPr>
            </a:br>
            <a:r>
              <a:rPr lang="en-US" altLang="zh-TW" sz="3600">
                <a:ea typeface="華康儷中黑" panose="020B0509000000000000" pitchFamily="49" charset="-120"/>
                <a:cs typeface="華康黑體(P)-GB5" pitchFamily="34" charset="-120"/>
              </a:rPr>
              <a:t>                       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實踐全部真理；所以需要對方</a:t>
            </a:r>
          </a:p>
          <a:p>
            <a:pPr algn="l" eaLnBrk="1" hangingPunct="1"/>
            <a:r>
              <a:rPr lang="en-US" altLang="zh-TW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14.</a:t>
            </a: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互補原則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：肯定自己、</a:t>
            </a:r>
            <a:r>
              <a:rPr lang="zh-TW" altLang="en-US" sz="5400">
                <a:ea typeface="華康儷中黑" panose="020B0509000000000000" pitchFamily="49" charset="-120"/>
                <a:cs typeface="華康黑體(P)-GB5" pitchFamily="34" charset="-120"/>
              </a:rPr>
              <a:t>欣賞</a:t>
            </a:r>
            <a:r>
              <a:rPr lang="zh-TW" altLang="en-US" sz="4400">
                <a:ea typeface="華康儷中黑" panose="020B0509000000000000" pitchFamily="49" charset="-120"/>
                <a:cs typeface="華康黑體(P)-GB5" pitchFamily="34" charset="-120"/>
              </a:rPr>
              <a:t>別人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；</a:t>
            </a:r>
          </a:p>
          <a:p>
            <a:pPr algn="l" eaLnBrk="1" hangingPunct="1">
              <a:spcBef>
                <a:spcPct val="0"/>
              </a:spcBef>
            </a:pP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            </a:t>
            </a:r>
            <a:r>
              <a:rPr lang="zh-TW" altLang="en-US" sz="5400">
                <a:ea typeface="華康儷中黑" panose="020B0509000000000000" pitchFamily="49" charset="-120"/>
                <a:cs typeface="華康黑體(P)-GB5" pitchFamily="34" charset="-120"/>
              </a:rPr>
              <a:t>學習</a:t>
            </a:r>
            <a:r>
              <a:rPr lang="zh-TW" altLang="en-US" sz="4000">
                <a:ea typeface="華康儷中黑" panose="020B0509000000000000" pitchFamily="49" charset="-120"/>
                <a:cs typeface="華康黑體(P)-GB5" pitchFamily="34" charset="-120"/>
              </a:rPr>
              <a:t>別人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、豐富自己。</a:t>
            </a:r>
          </a:p>
          <a:p>
            <a:pPr algn="l" eaLnBrk="1" hangingPunct="1"/>
            <a:r>
              <a:rPr lang="en-US" altLang="zh-TW" sz="36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15.</a:t>
            </a:r>
            <a:r>
              <a:rPr lang="zh-TW" altLang="en-US" sz="3600">
                <a:solidFill>
                  <a:srgbClr val="0000FF"/>
                </a:solidFill>
                <a:ea typeface="華康儷中黑" panose="020B0509000000000000" pitchFamily="49" charset="-120"/>
                <a:cs typeface="華康黑體(P)-GB5" pitchFamily="34" charset="-120"/>
              </a:rPr>
              <a:t>己所不欲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，勿施於人原則</a:t>
            </a:r>
          </a:p>
          <a:p>
            <a:pPr algn="l" eaLnBrk="1" hangingPunct="1"/>
            <a:r>
              <a:rPr lang="en-US" altLang="zh-TW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16.</a:t>
            </a:r>
            <a:r>
              <a:rPr lang="zh-TW" altLang="en-US" sz="48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缺陷</a:t>
            </a:r>
            <a:r>
              <a:rPr lang="zh-TW" altLang="en-US" sz="3600">
                <a:solidFill>
                  <a:srgbClr val="FF0000"/>
                </a:solidFill>
                <a:ea typeface="華康儷中黑" panose="020B0509000000000000" pitchFamily="49" charset="-120"/>
                <a:cs typeface="華康黑體(P)-GB5" pitchFamily="34" charset="-120"/>
              </a:rPr>
              <a:t>原則</a:t>
            </a:r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：接受目前的立足點；</a:t>
            </a:r>
            <a:endParaRPr lang="en-US" altLang="zh-TW" sz="3600">
              <a:ea typeface="華康儷中黑" panose="020B0509000000000000" pitchFamily="49" charset="-120"/>
              <a:cs typeface="華康黑體(P)-GB5" pitchFamily="34" charset="-120"/>
            </a:endParaRPr>
          </a:p>
          <a:p>
            <a:pPr algn="l" eaLnBrk="1" hangingPunct="1"/>
            <a:r>
              <a:rPr lang="zh-TW" altLang="en-US" sz="3600">
                <a:ea typeface="華康儷中黑" panose="020B0509000000000000" pitchFamily="49" charset="-120"/>
                <a:cs typeface="華康黑體(P)-GB5" pitchFamily="34" charset="-120"/>
              </a:rPr>
              <a:t>            天地不全；五全五美；乞丐沒有選擇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2C7725C-2FE7-4CE3-A1E2-8D2A2103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3667125"/>
            <a:ext cx="2016125" cy="461963"/>
          </a:xfrm>
          <a:prstGeom prst="rect">
            <a:avLst/>
          </a:prstGeom>
          <a:solidFill>
            <a:srgbClr val="C0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世界大同之路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9780C302-6173-478A-B499-15C5781E6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ts val="2400"/>
              </a:spcAft>
            </a:pPr>
            <a:r>
              <a:rPr lang="en-US" altLang="zh-TW" sz="72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17.</a:t>
            </a:r>
            <a:r>
              <a:rPr lang="zh-TW" altLang="en-US" sz="96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兩條腿</a:t>
            </a:r>
            <a:r>
              <a:rPr lang="zh-TW" altLang="en-US" sz="72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原則</a:t>
            </a:r>
            <a:endParaRPr lang="en-US" altLang="zh-TW" sz="72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10000"/>
              </a:spcBef>
            </a:pPr>
            <a:r>
              <a:rPr lang="zh-TW" altLang="en-US" sz="6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基督</a:t>
            </a:r>
            <a:r>
              <a:rPr lang="zh-TW" altLang="en-US" sz="600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兩性一位</a:t>
            </a:r>
            <a:r>
              <a:rPr lang="zh-TW" altLang="en-US" sz="6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原則</a:t>
            </a:r>
            <a:endParaRPr lang="en-US" altLang="zh-TW" sz="6000"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eaLnBrk="1" hangingPunct="1">
              <a:spcBef>
                <a:spcPct val="10000"/>
              </a:spcBef>
            </a:pPr>
            <a:r>
              <a:rPr lang="zh-TW" altLang="en-US" sz="4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靈魂與肉身 精神與物質</a:t>
            </a:r>
          </a:p>
          <a:p>
            <a:r>
              <a:rPr lang="zh-TW" altLang="en-US" sz="4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天上與地下 現在與未來</a:t>
            </a:r>
          </a:p>
          <a:p>
            <a:r>
              <a:rPr lang="zh-TW" altLang="en-US" sz="4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本地與普世 工作與休息</a:t>
            </a:r>
          </a:p>
          <a:p>
            <a:r>
              <a:rPr lang="zh-TW" altLang="en-US" sz="4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原則與彈性 認真與包容</a:t>
            </a:r>
          </a:p>
          <a:p>
            <a:r>
              <a:rPr lang="zh-TW" altLang="en-US" sz="400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執著與放下 重理與重情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84CD7963-BE02-49D8-B041-1FA843FFAB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9219" name="Picture 4" descr="ATT4414661">
            <a:extLst>
              <a:ext uri="{FF2B5EF4-FFF2-40B4-BE49-F238E27FC236}">
                <a16:creationId xmlns:a16="http://schemas.microsoft.com/office/drawing/2014/main" id="{6F4C5223-6E2B-4DC7-9DFF-3D8F0324D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">
            <a:extLst>
              <a:ext uri="{FF2B5EF4-FFF2-40B4-BE49-F238E27FC236}">
                <a16:creationId xmlns:a16="http://schemas.microsoft.com/office/drawing/2014/main" id="{B516CE23-16A9-47B3-8B7E-6B0785481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1436688"/>
            <a:ext cx="8858250" cy="192087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</a:t>
            </a: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人的一生，</a:t>
            </a:r>
          </a:p>
          <a:p>
            <a:pPr eaLnBrk="1" hangingPunct="1"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ea typeface="華康儷中黑" panose="020B0509000000000000" pitchFamily="49" charset="-120"/>
                <a:cs typeface="華康黑體-GB5" pitchFamily="49" charset="-120"/>
              </a:rPr>
              <a:t>     就像在翹翹板上行走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83A4FB9-3F04-40B8-8210-C174ECABC999}"/>
              </a:ext>
            </a:extLst>
          </p:cNvPr>
          <p:cNvSpPr txBox="1"/>
          <p:nvPr/>
        </p:nvSpPr>
        <p:spPr>
          <a:xfrm>
            <a:off x="6000750" y="6416675"/>
            <a:ext cx="3000375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5B4598-9A02-410F-B693-4FF3A9C082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0243" name="Picture 3" descr="ATT4414662">
            <a:extLst>
              <a:ext uri="{FF2B5EF4-FFF2-40B4-BE49-F238E27FC236}">
                <a16:creationId xmlns:a16="http://schemas.microsoft.com/office/drawing/2014/main" id="{63368121-4A57-496D-A2DA-7C3B1D8ED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>
            <a:extLst>
              <a:ext uri="{FF2B5EF4-FFF2-40B4-BE49-F238E27FC236}">
                <a16:creationId xmlns:a16="http://schemas.microsoft.com/office/drawing/2014/main" id="{1E0BBCB8-80B3-4DF4-9892-8BAABE39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71463"/>
            <a:ext cx="8643937" cy="2586037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總是得從低的那一頭開始往高處走</a:t>
            </a:r>
            <a:r>
              <a:rPr lang="en-US" altLang="zh-TW" sz="5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……</a:t>
            </a:r>
            <a:r>
              <a:rPr lang="zh-TW" altLang="en-US" sz="5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每走一步，下一步就變得更加困難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5E841EF-B43A-496C-A746-6236308030D4}"/>
              </a:ext>
            </a:extLst>
          </p:cNvPr>
          <p:cNvSpPr txBox="1"/>
          <p:nvPr/>
        </p:nvSpPr>
        <p:spPr>
          <a:xfrm>
            <a:off x="5786438" y="6345238"/>
            <a:ext cx="3143250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8FBBBD9-6BDC-4F4F-8DAD-A4AFD5141E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zh-TW"/>
          </a:p>
        </p:txBody>
      </p:sp>
      <p:pic>
        <p:nvPicPr>
          <p:cNvPr id="11267" name="Picture 3" descr="ATT4414663">
            <a:extLst>
              <a:ext uri="{FF2B5EF4-FFF2-40B4-BE49-F238E27FC236}">
                <a16:creationId xmlns:a16="http://schemas.microsoft.com/office/drawing/2014/main" id="{750AA24F-3645-442E-B7D1-1AFCAD736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>
            <a:extLst>
              <a:ext uri="{FF2B5EF4-FFF2-40B4-BE49-F238E27FC236}">
                <a16:creationId xmlns:a16="http://schemas.microsoft.com/office/drawing/2014/main" id="{51AB39DC-A0BC-4E66-969D-2D91D53FE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46088"/>
            <a:ext cx="7215187" cy="205422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8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愈往高處走時</a:t>
            </a:r>
            <a:endParaRPr lang="en-US" altLang="zh-TW" sz="540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 algn="ctr" eaLnBrk="1" hangingPunct="1">
              <a:lnSpc>
                <a:spcPts val="8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便愈難找到平衡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4B13124-301D-4650-95DD-A7EC70CA0589}"/>
              </a:ext>
            </a:extLst>
          </p:cNvPr>
          <p:cNvSpPr txBox="1"/>
          <p:nvPr/>
        </p:nvSpPr>
        <p:spPr>
          <a:xfrm>
            <a:off x="5286375" y="6357938"/>
            <a:ext cx="3000375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1130</Words>
  <Application>Microsoft Office PowerPoint</Application>
  <PresentationFormat>如螢幕大小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Arial</vt:lpstr>
      <vt:lpstr>新細明體</vt:lpstr>
      <vt:lpstr>Calibri</vt:lpstr>
      <vt:lpstr>華康粗黑體</vt:lpstr>
      <vt:lpstr>華康儷中黑(P)</vt:lpstr>
      <vt:lpstr>華康儷中黑</vt:lpstr>
      <vt:lpstr>華康黑體(P)-GB5</vt:lpstr>
      <vt:lpstr>華康黑體-GB5</vt:lpstr>
      <vt:lpstr>華康中黑體</vt:lpstr>
      <vt:lpstr>預設簡報設計</vt:lpstr>
      <vt:lpstr>1_預設簡報設計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130</cp:revision>
  <dcterms:created xsi:type="dcterms:W3CDTF">2008-05-09T13:42:49Z</dcterms:created>
  <dcterms:modified xsi:type="dcterms:W3CDTF">2022-11-21T04:59:54Z</dcterms:modified>
</cp:coreProperties>
</file>