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49645F-4127-4A74-9A2C-8D9EA357CF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1372A6-01A1-416C-AACB-39B0A9A8EB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5F5BE4-8F81-49F8-9EE9-99BED12B60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234FF-64DF-4CB1-B3DA-90CD65B95B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255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8693A-1284-456C-94E2-04FC4DD0E3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3D006-2203-42B6-A7DC-BD736643C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CADEAB-120D-4B58-A957-D450DE5FFD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34F50-E03D-42AB-A91E-DEAC4D1724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892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603C97-4A1D-4322-955B-F8F5A0EEB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4C9517-C2F6-4F62-A279-19E03DAD4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9CD2D1-CF07-4CA7-828A-D05BABE44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667FF-F2E6-4114-BBC4-54F09DC250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864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97C1AC-0999-4018-8F55-8761635735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927A07-33E6-4884-B287-55EAF4187B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15F303-D3FC-41E0-9CA6-22248945F4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B83A3-2530-4515-8F19-00D942EA66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842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90E829-2A6C-44FC-BDB5-C9B557BAFF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6F888D-DA34-4457-A9E9-4A6C932FDF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028392-B400-4596-B05D-9FFEAC89DA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BDAD5-CCE4-441A-B2FA-D835FF201A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019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21784D-7AB3-42EA-96D0-A5EF000C78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E60635-122D-477D-BADE-DF6998BE54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7CCAEC-7A48-4155-AA15-BF3AD712BF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3430D-A224-4A42-B5AF-AC8BBC061B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752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F0EFF4B-E959-43BA-8163-99F2AA3E48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B737C99-CFF1-4F8F-BE12-C54CF6C593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877C13-F175-47A3-B6AF-A0529DEA6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ECC8F-ED74-41F3-87F5-F12DD47E1E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667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B38EB9-FA79-4066-8A7E-5F9251433A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3D125C-6ECA-490B-AD3B-8796FD4A9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FBA2D7-F74B-48BF-AE32-2857A10E0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4929D-EF2F-41CD-81B0-4E79A35D48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848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BEEE087-E602-413C-A644-FA31DAED91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AD3650-7527-4513-9800-D1B4773D2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7FB02D-D22D-45F5-A3D6-8F76275218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4BFB7-8D43-4D5A-826C-ADBF66E123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282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42317E-B51A-4623-8544-3023BD816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79DEF6-1384-4350-8F32-6C3A0800A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C8C552-7961-4FD7-9C6B-71658ECCB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2864-A2B9-49EB-A89F-EB90A90AB3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308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4F4A23-62A4-44D7-834E-867871C7DE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1A35C8-C4A3-493F-BAEB-A0B4C7EC45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0EE6B1-10D6-4E24-8F2A-D476B00CF4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25520-017E-42C8-9C99-B23612F672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182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775B90-AE8E-4EAB-AE81-000D46A7F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ED09EB-3994-449B-869A-5C3436806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293145C-A4F9-4F6E-A67F-EB87203D10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73AFE26-CF83-4E7C-A939-73D5FBB7A1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98A25A8-5FD0-4363-B1EE-CE25B41EBB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BFF67A-29A1-4997-AFD8-A94EF6E79F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175C47DF-E761-4DA9-814A-56E53D57252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784975"/>
          </a:xfrm>
        </p:spPr>
        <p:txBody>
          <a:bodyPr/>
          <a:lstStyle/>
          <a:p>
            <a:pPr eaLnBrk="1" hangingPunct="1">
              <a:lnSpc>
                <a:spcPts val="6000"/>
              </a:lnSpc>
              <a:spcAft>
                <a:spcPct val="5000"/>
              </a:spcAft>
              <a:defRPr/>
            </a:pPr>
            <a:r>
              <a:rPr lang="en-US" altLang="zh-HK" sz="4000" dirty="0">
                <a:solidFill>
                  <a:srgbClr val="C00000"/>
                </a:solidFill>
                <a:ea typeface="華康粗黑體" panose="020B0709000000000000" pitchFamily="49" charset="-120"/>
              </a:rPr>
              <a:t>18.</a:t>
            </a:r>
            <a:r>
              <a:rPr lang="zh-TW" altLang="en-US" sz="4000" kern="1200" dirty="0">
                <a:solidFill>
                  <a:srgbClr val="C00000"/>
                </a:solidFill>
                <a:ea typeface="華康粗黑體" panose="020B0709000000000000" pitchFamily="49" charset="-120"/>
              </a:rPr>
              <a:t>信仰要求價值觀的改變</a:t>
            </a:r>
            <a:endParaRPr lang="zh-TW" altLang="zh-HK" sz="4000" kern="1200" dirty="0">
              <a:solidFill>
                <a:srgbClr val="C00000"/>
              </a:solidFill>
              <a:ea typeface="華康粗黑體" panose="020B0709000000000000" pitchFamily="49" charset="-120"/>
            </a:endParaRPr>
          </a:p>
          <a:p>
            <a:pPr algn="l" eaLnBrk="1" hangingPunct="1">
              <a:lnSpc>
                <a:spcPts val="4700"/>
              </a:lnSpc>
              <a:spcBef>
                <a:spcPts val="1800"/>
              </a:spcBef>
              <a:spcAft>
                <a:spcPct val="5000"/>
              </a:spcAft>
              <a:defRPr/>
            </a:pPr>
            <a:r>
              <a:rPr lang="zh-TW" alt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  <a:cs typeface="華康黑體(P)-GB5" pitchFamily="34" charset="-120"/>
              </a:rPr>
              <a:t>                        </a:t>
            </a:r>
            <a:r>
              <a:rPr lang="zh-TW" altLang="en-US" sz="36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粗黑體" pitchFamily="49" charset="-120"/>
                <a:cs typeface="華康黑體(P)-GB5" pitchFamily="34" charset="-120"/>
              </a:rPr>
              <a:t>基督宣講的核心</a:t>
            </a:r>
          </a:p>
          <a:p>
            <a:pPr algn="l" eaLnBrk="1" hangingPunct="1">
              <a:lnSpc>
                <a:spcPts val="5300"/>
              </a:lnSpc>
              <a:spcAft>
                <a:spcPct val="5000"/>
              </a:spcAft>
              <a:defRPr/>
            </a:pPr>
            <a:r>
              <a:rPr lang="zh-TW" altLang="en-US" sz="3600" b="1" dirty="0">
                <a:solidFill>
                  <a:srgbClr val="CC3300"/>
                </a:solidFill>
                <a:ea typeface="華康粗黑體" pitchFamily="49" charset="-120"/>
                <a:cs typeface="華康黑體(P)-GB5" pitchFamily="34" charset="-120"/>
              </a:rPr>
              <a:t>              </a:t>
            </a:r>
            <a:r>
              <a:rPr lang="zh-TW" altLang="en-US" sz="3600" b="1" u="sng" dirty="0">
                <a:solidFill>
                  <a:srgbClr val="CC3300"/>
                </a:solidFill>
                <a:ea typeface="華康粗黑體" pitchFamily="49" charset="-120"/>
                <a:cs typeface="華康黑體(P)-GB5" pitchFamily="34" charset="-120"/>
              </a:rPr>
              <a:t>天國</a:t>
            </a:r>
            <a:r>
              <a:rPr lang="en-US" altLang="zh-TW" sz="3600" b="1" u="sng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——</a:t>
            </a:r>
            <a:r>
              <a:rPr lang="zh-TW" altLang="en-US" sz="4800" b="1" u="sng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天主</a:t>
            </a:r>
            <a:r>
              <a:rPr lang="en-US" altLang="zh-TW" sz="3600" b="1" u="sng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——</a:t>
            </a:r>
            <a:r>
              <a:rPr lang="zh-TW" altLang="en-US" sz="3600" b="1" u="sng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天主為王</a:t>
            </a:r>
            <a:r>
              <a:rPr lang="zh-TW" altLang="en-US" sz="3600" b="1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 </a:t>
            </a: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    </a:t>
            </a:r>
            <a:r>
              <a:rPr lang="zh-TW" altLang="en-US" sz="2400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奴才對主人</a:t>
            </a:r>
            <a:r>
              <a:rPr lang="en-US" altLang="zh-TW" sz="2400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)</a:t>
            </a:r>
            <a:r>
              <a:rPr lang="en-US" altLang="zh-TW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 Master, your will is my command</a:t>
            </a:r>
            <a:r>
              <a:rPr lang="zh-TW" altLang="en-US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  </a:t>
            </a:r>
            <a:br>
              <a:rPr lang="en-US" altLang="zh-TW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</a:br>
            <a:r>
              <a:rPr lang="en-US" altLang="zh-TW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   </a:t>
            </a:r>
            <a:r>
              <a:rPr lang="zh-TW" altLang="en-US" dirty="0">
                <a:ea typeface="華康粗黑體" pitchFamily="49" charset="-120"/>
                <a:cs typeface="華康黑體(P)-GB5" pitchFamily="34" charset="-120"/>
              </a:rPr>
              <a:t>  </a:t>
            </a:r>
            <a:r>
              <a:rPr lang="en-US" altLang="zh-TW" sz="24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(</a:t>
            </a:r>
            <a:r>
              <a:rPr lang="zh-TW" altLang="en-US" sz="24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對天主</a:t>
            </a:r>
            <a:r>
              <a:rPr lang="en-US" altLang="zh-TW" sz="24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)</a:t>
            </a:r>
            <a:r>
              <a:rPr lang="en-US" altLang="zh-TW" sz="2400" dirty="0">
                <a:ea typeface="華康粗黑體" pitchFamily="49" charset="-120"/>
                <a:cs typeface="華康黑體(P)-GB5" pitchFamily="34" charset="-120"/>
              </a:rPr>
              <a:t> </a:t>
            </a:r>
            <a:r>
              <a:rPr lang="zh-TW" altLang="en-US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爾旨承行於地；</a:t>
            </a:r>
            <a:r>
              <a:rPr lang="en-US" altLang="zh-TW" sz="2400" dirty="0">
                <a:solidFill>
                  <a:srgbClr val="990033"/>
                </a:solidFill>
                <a:ea typeface="華康粗黑體" pitchFamily="49" charset="-120"/>
                <a:cs typeface="華康黑體(P)-GB5" pitchFamily="34" charset="-120"/>
              </a:rPr>
              <a:t>(</a:t>
            </a:r>
            <a:r>
              <a:rPr lang="zh-TW" altLang="en-US" sz="2400" dirty="0">
                <a:solidFill>
                  <a:srgbClr val="990033"/>
                </a:solidFill>
                <a:ea typeface="華康粗黑體" pitchFamily="49" charset="-120"/>
                <a:cs typeface="華康黑體(P)-GB5" pitchFamily="34" charset="-120"/>
              </a:rPr>
              <a:t>孝敬父母</a:t>
            </a:r>
            <a:r>
              <a:rPr lang="en-US" altLang="zh-TW" sz="2400" dirty="0">
                <a:solidFill>
                  <a:srgbClr val="990033"/>
                </a:solidFill>
                <a:ea typeface="華康粗黑體" pitchFamily="49" charset="-120"/>
                <a:cs typeface="華康黑體(P)-GB5" pitchFamily="34" charset="-120"/>
              </a:rPr>
              <a:t>) </a:t>
            </a:r>
            <a:r>
              <a:rPr lang="zh-TW" altLang="en-US" dirty="0">
                <a:solidFill>
                  <a:srgbClr val="990033"/>
                </a:solidFill>
                <a:ea typeface="華康粗黑體" pitchFamily="49" charset="-120"/>
                <a:cs typeface="華康黑體(P)-GB5" pitchFamily="34" charset="-120"/>
              </a:rPr>
              <a:t>先意承志</a:t>
            </a: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ea typeface="華康粗黑體" pitchFamily="49" charset="-120"/>
                <a:cs typeface="華康黑體(P)-GB5" pitchFamily="34" charset="-120"/>
              </a:rPr>
              <a:t>             </a:t>
            </a:r>
            <a:r>
              <a:rPr lang="zh-TW" altLang="en-US" dirty="0">
                <a:solidFill>
                  <a:srgbClr val="660033"/>
                </a:solidFill>
                <a:ea typeface="華康粗黑體" pitchFamily="49" charset="-120"/>
                <a:cs typeface="華康黑體(P)-GB5" pitchFamily="34" charset="-120"/>
              </a:rPr>
              <a:t>耶穌山園祈禱</a:t>
            </a:r>
            <a:r>
              <a:rPr lang="en-US" altLang="zh-TW" dirty="0">
                <a:solidFill>
                  <a:srgbClr val="660033"/>
                </a:solidFill>
                <a:ea typeface="華康粗黑體" pitchFamily="49" charset="-120"/>
                <a:cs typeface="華康黑體(P)-GB5" pitchFamily="34" charset="-120"/>
              </a:rPr>
              <a:t>(</a:t>
            </a:r>
            <a:r>
              <a:rPr lang="zh-TW" altLang="en-US" dirty="0">
                <a:solidFill>
                  <a:srgbClr val="660033"/>
                </a:solidFill>
                <a:ea typeface="華康粗黑體" pitchFamily="49" charset="-120"/>
                <a:cs typeface="華康黑體(P)-GB5" pitchFamily="34" charset="-120"/>
              </a:rPr>
              <a:t>不要按我的意思</a:t>
            </a:r>
            <a:r>
              <a:rPr lang="en-US" altLang="zh-TW" dirty="0">
                <a:solidFill>
                  <a:srgbClr val="660033"/>
                </a:solidFill>
                <a:ea typeface="華康粗黑體" pitchFamily="49" charset="-120"/>
                <a:cs typeface="華康黑體(P)-GB5" pitchFamily="34" charset="-120"/>
              </a:rPr>
              <a:t>) </a:t>
            </a:r>
            <a:endParaRPr lang="en-US" altLang="zh-TW" dirty="0">
              <a:solidFill>
                <a:srgbClr val="339933"/>
              </a:solidFill>
              <a:ea typeface="華康粗黑體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       聖母的 </a:t>
            </a:r>
            <a:r>
              <a:rPr lang="en-US" altLang="zh-TW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FIAT</a:t>
            </a:r>
            <a:r>
              <a:rPr lang="en-US" altLang="zh-TW" sz="28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 (</a:t>
            </a:r>
            <a:r>
              <a:rPr lang="zh-TW" altLang="en-US" sz="28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爾旨承行</a:t>
            </a:r>
            <a:r>
              <a:rPr lang="en-US" altLang="zh-TW" sz="28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)</a:t>
            </a:r>
            <a:r>
              <a:rPr lang="en-US" altLang="zh-TW" sz="28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  <a:sym typeface="Wingdings" panose="05000000000000000000" pitchFamily="2" charset="2"/>
              </a:rPr>
              <a:t></a:t>
            </a:r>
            <a:r>
              <a:rPr lang="zh-TW" altLang="en-US" dirty="0">
                <a:solidFill>
                  <a:srgbClr val="339933"/>
                </a:solidFill>
                <a:ea typeface="華康粗黑體" pitchFamily="49" charset="-120"/>
                <a:cs typeface="華康黑體(P)-GB5" pitchFamily="34" charset="-120"/>
              </a:rPr>
              <a:t>誰是我的母親？</a:t>
            </a: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ea typeface="華康粗黑體" pitchFamily="49" charset="-120"/>
                <a:cs typeface="華康黑體(P)-GB5" pitchFamily="34" charset="-120"/>
              </a:rPr>
              <a:t>            </a:t>
            </a:r>
            <a:r>
              <a:rPr lang="zh-TW" altLang="en-US" dirty="0">
                <a:solidFill>
                  <a:schemeClr val="hlink"/>
                </a:solidFill>
                <a:ea typeface="華康粗黑體" pitchFamily="49" charset="-120"/>
                <a:cs typeface="華康黑體(P)-GB5" pitchFamily="34" charset="-120"/>
              </a:rPr>
              <a:t>不是說主呀主呀的人就能進天國</a:t>
            </a:r>
            <a:r>
              <a:rPr lang="zh-TW" altLang="en-US" dirty="0">
                <a:ea typeface="華康粗黑體" pitchFamily="49" charset="-120"/>
                <a:cs typeface="華康黑體(P)-GB5" pitchFamily="34" charset="-120"/>
              </a:rPr>
              <a:t>                 </a:t>
            </a:r>
            <a:endParaRPr lang="en-US" altLang="zh-TW" dirty="0">
              <a:ea typeface="華康粗黑體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rgbClr val="CC3300"/>
                </a:solidFill>
                <a:ea typeface="華康粗黑體" pitchFamily="49" charset="-120"/>
                <a:cs typeface="華康黑體(P)-GB5" pitchFamily="34" charset="-120"/>
              </a:rPr>
              <a:t>                精神大於身份、地位、外表</a:t>
            </a:r>
          </a:p>
          <a:p>
            <a:pPr algn="l" eaLnBrk="1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rgbClr val="800080"/>
                </a:solidFill>
                <a:ea typeface="華康粗黑體" pitchFamily="49" charset="-120"/>
                <a:cs typeface="華康黑體(P)-GB5" pitchFamily="34" charset="-120"/>
              </a:rPr>
              <a:t>        </a:t>
            </a:r>
            <a:r>
              <a:rPr lang="zh-TW" altLang="en-US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天主旨意</a:t>
            </a:r>
            <a:r>
              <a:rPr lang="en-US" altLang="zh-TW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——</a:t>
            </a:r>
            <a:r>
              <a:rPr lang="zh-TW" altLang="en-US" sz="44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愛</a:t>
            </a:r>
            <a:r>
              <a:rPr lang="en-US" altLang="zh-TW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——</a:t>
            </a:r>
            <a:r>
              <a:rPr lang="zh-TW" altLang="en-US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分享</a:t>
            </a:r>
            <a:r>
              <a:rPr lang="en-US" altLang="zh-TW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——</a:t>
            </a:r>
            <a:r>
              <a:rPr lang="zh-TW" altLang="en-US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寬恕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>
            <a:extLst>
              <a:ext uri="{FF2B5EF4-FFF2-40B4-BE49-F238E27FC236}">
                <a16:creationId xmlns:a16="http://schemas.microsoft.com/office/drawing/2014/main" id="{9671D740-DAD8-4699-AE0C-E90F6DEDF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締造和平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的人是有福的，因為他們要稱為天主的子女。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為義而受迫害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的人是有福的，因為天國是他們的。</a:t>
            </a:r>
          </a:p>
          <a:p>
            <a:pPr algn="just" eaLnBrk="1">
              <a:lnSpc>
                <a:spcPts val="4000"/>
              </a:lnSpc>
              <a:spcBef>
                <a:spcPts val="60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地鹽世光）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你們是地上的鹽，鹽若失了味，可用什麼使它再鹹呢？它再毫無用途，只好拋在外邊，任人踐踏罷了。你們是世界的光，建在山上的城，是不能隱藏的。人點燈，並不是放在斗底下，而是放在燈台上， 照耀屋中所有的人。照樣，你們的光也當在人前照耀，好使他們看見你們的善行，光耀你們在天之父。</a:t>
            </a:r>
          </a:p>
          <a:p>
            <a:pPr algn="just" eaLnBrk="1">
              <a:lnSpc>
                <a:spcPts val="4000"/>
              </a:lnSpc>
              <a:spcBef>
                <a:spcPts val="120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（成全法律）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我實在告訴你們：既使天地過去了，一撇或一劃也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決不會從法律上過去，必待一切</a:t>
            </a:r>
            <a:endParaRPr lang="zh-TW" altLang="en-US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副標題 2">
            <a:extLst>
              <a:ext uri="{FF2B5EF4-FFF2-40B4-BE49-F238E27FC236}">
                <a16:creationId xmlns:a16="http://schemas.microsoft.com/office/drawing/2014/main" id="{9D706423-BC46-447B-9683-9D3689C7E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完成。所以，誰若廢除這些誡命中最小的一條，也這樣教訓人，在天國裏，他將稱為最小的；但誰若實行，也這樣教訓人，這人在天國裏將稱為大的。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（修好與祭獻）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所以，你們若在祭壇前， 要獻你們的禮物時，在那裏想起你們的弟兄有什麼怨你的事，就把你們的禮物留在那裏，留在祭壇前，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先去與你的弟兄和好，然後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再來獻你的禮物。</a:t>
            </a:r>
            <a:endParaRPr lang="en-US" altLang="zh-TW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algn="just">
              <a:lnSpc>
                <a:spcPts val="4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（是就說是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;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愛仇人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;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成全如天父）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你們的話當是：是就說是，非就說非；其他多餘的便是出於邪惡。你們一向聽說過：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『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以眼還眼，以牙還牙。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』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我卻對你們說：不要抵抗惡人；而且，若有人掌擊你的右頰，你把另一面也轉給他。你們一向聽說過：</a:t>
            </a:r>
            <a:endParaRPr lang="en-US" altLang="zh-TW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副標題 2">
            <a:extLst>
              <a:ext uri="{FF2B5EF4-FFF2-40B4-BE49-F238E27FC236}">
                <a16:creationId xmlns:a16="http://schemas.microsoft.com/office/drawing/2014/main" id="{A726BDC7-BAF3-41F2-9257-BD563AB79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『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你應愛你的近人，恨你的仇人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!』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我卻對你們說：你們當愛你們的仇人，當為迫害你們的人祈禱，好使你們成為你們在天之父的子女，因為衪使太陽上升，光照惡人，也光照善人；降雨給義人，也給不義的人。你們若只愛那愛你們的人，你們還有什麼賞報呢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? 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稅吏不是也這樣做嗎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﹖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你們若只問候你們的弟兄，你們做了什麼特別的呢？外邦人不是也這樣做嗎？所以你們應當是成全的，如同你們的天父是成全的一樣。」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（施捨不求人知）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你們應當心，不要在人前行你們的仁義，為叫他們看；若是這樣，你們在天父之前，就沒有賞報了。</a:t>
            </a:r>
            <a:endParaRPr lang="en-US" altLang="zh-TW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副標題 2">
            <a:extLst>
              <a:ext uri="{FF2B5EF4-FFF2-40B4-BE49-F238E27FC236}">
                <a16:creationId xmlns:a16="http://schemas.microsoft.com/office/drawing/2014/main" id="{3F76C6B0-1077-4F11-9992-14A52D701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所以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當你施捨時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不可在你們前面吹號，如同假善人在會堂及街市上所行的一樣，為受人們的稱讚；我實在告訴你們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他們已獲得了他們的賞報。當你施捨時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不要叫你左手知道你右手所行的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好使你的施捨隱而不露，你的父在暗中看見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必要報答你。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HK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;</a:t>
            </a:r>
            <a:r>
              <a:rPr lang="zh-HK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天主經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你們祈禱時，不要嘮嘮叨叨，如同外邦人一樣，因為他們以為只要多言，便可獲得垂允。你們不要跟他們一樣，因為你們的父，在你們求祂以前，已知道你們需要什麼。所以，你們應當這樣祈禱：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我們在天的父！願你的名被為聖，願你的國來臨，願你的旨意承行於地，如在天上一樣！我們的日用</a:t>
            </a:r>
            <a:endParaRPr lang="en-US" altLang="zh-TW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副標題 2">
            <a:extLst>
              <a:ext uri="{FF2B5EF4-FFF2-40B4-BE49-F238E27FC236}">
                <a16:creationId xmlns:a16="http://schemas.microsoft.com/office/drawing/2014/main" id="{F743EE26-FEF9-4ABC-8AF4-9FAC2DDF8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糧，求你今天賜給我們；寬免我們的罪債，如同我們也寬免得罪我們的人；不要讓我們陷入誘惑，但救我們免於凶惡。因為你們若寬免別人的過犯，你們的天父也必寬免你們的；但你們若不寬免別人的，你們的父也必不寬免你們的過犯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 (</a:t>
            </a:r>
            <a:r>
              <a:rPr lang="zh-HK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天上寶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)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不要在地上為自己積蓄財寶，因為在地上有蟲蛀，有銹蝕，在地上也有賊挖洞偷竊；但該在天上為自己積蓄財寶，因為那裏沒有蟲蛀，沒有銹蝕，那裏也沒有賊挖洞偷竊。因為你的財寶在那裏，你的心也必在那裏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（勿判斷人）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你們不要判斷人，免得你們受判斷，因為你們用什</a:t>
            </a:r>
            <a:endParaRPr lang="en-US" altLang="zh-TW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副標題 2">
            <a:extLst>
              <a:ext uri="{FF2B5EF4-FFF2-40B4-BE49-F238E27FC236}">
                <a16:creationId xmlns:a16="http://schemas.microsoft.com/office/drawing/2014/main" id="{4F49F67A-1E81-4EAB-9555-0BE60C5D4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來判斷，你們也要受什麼判斷。你們用什麼尺度量給人，也要用什麼尺度量給你們。為什麼你只看見你兄弟眼中的木屑，而對自己眼中的大樑竟不理會呢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﹖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或者，你怎麼能對你的兄弟說：讓我把你眼中的木屑取出來， 而你眼中卻有一根大樑呢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﹖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假善人哪，先從你眼中取出大樑，然後你才看得清楚，取出你兄弟眼中的木屑。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（己欲立而立人）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所以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凡你們願意別人給你們做的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你們也要照樣給人做：法律和先知即在於此。</a:t>
            </a:r>
          </a:p>
          <a:p>
            <a:pPr algn="just">
              <a:lnSpc>
                <a:spcPts val="4000"/>
              </a:lnSpc>
              <a:spcBef>
                <a:spcPts val="120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（不要只口頭說「主啊」）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不是凡向我說</a:t>
            </a:r>
            <a:r>
              <a:rPr lang="en-US" altLang="zh-CN">
                <a:solidFill>
                  <a:srgbClr val="0000FF"/>
                </a:solidFill>
                <a:ea typeface="華康粗黑體" panose="020B0709000000000000" pitchFamily="49" charset="-120"/>
              </a:rPr>
              <a:t>『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主啊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 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主啊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</a:t>
            </a:r>
            <a:r>
              <a:rPr lang="en-US" altLang="zh-CN">
                <a:solidFill>
                  <a:srgbClr val="0000FF"/>
                </a:solidFill>
                <a:ea typeface="華康粗黑體" panose="020B0709000000000000" pitchFamily="49" charset="-120"/>
              </a:rPr>
              <a:t>』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的人，就能進入天國；而是那承行我在天之父旨意的人，才能進天國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。</a:t>
            </a:r>
            <a:endParaRPr lang="en-US" altLang="zh-CN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副標題 2">
            <a:extLst>
              <a:ext uri="{FF2B5EF4-FFF2-40B4-BE49-F238E27FC236}">
                <a16:creationId xmlns:a16="http://schemas.microsoft.com/office/drawing/2014/main" id="{D1BD1618-C465-4FEB-9D1A-6FED8869E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000"/>
              </a:lnSpc>
              <a:spcBef>
                <a:spcPct val="0"/>
              </a:spcBef>
            </a:pPr>
            <a:endParaRPr lang="en-US" altLang="zh-CN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到那一天有許多人要向我說：</a:t>
            </a:r>
            <a:r>
              <a:rPr lang="en-US" altLang="zh-CN">
                <a:solidFill>
                  <a:srgbClr val="0000FF"/>
                </a:solidFill>
                <a:ea typeface="華康粗黑體" panose="020B0709000000000000" pitchFamily="49" charset="-120"/>
              </a:rPr>
              <a:t>『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主啊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 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主啊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 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我們不是因你的名字說過預言，因你的名字驅過魔鬼，因你的名字行過許多奇跡嗎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?</a:t>
            </a:r>
            <a:r>
              <a:rPr lang="en-US" altLang="zh-CN">
                <a:solidFill>
                  <a:srgbClr val="0000FF"/>
                </a:solidFill>
                <a:ea typeface="華康粗黑體" panose="020B0709000000000000" pitchFamily="49" charset="-120"/>
              </a:rPr>
              <a:t>』</a:t>
            </a:r>
            <a:r>
              <a:rPr lang="zh-CN" altLang="en-US">
                <a:solidFill>
                  <a:srgbClr val="0000FF"/>
                </a:solidFill>
                <a:ea typeface="華康粗黑體" panose="020B0709000000000000" pitchFamily="49" charset="-120"/>
              </a:rPr>
              <a:t>那時我必要向他們聲明說：我從來不認識你們；你們這些作惡的人，離開我吧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!</a:t>
            </a:r>
            <a:endParaRPr lang="zh-TW" altLang="en-US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-------------------------------------------</a:t>
            </a:r>
            <a:endParaRPr lang="zh-TW" altLang="en-US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※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能食淡飯者，方能嚐甘味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——</a:t>
            </a:r>
            <a:r>
              <a:rPr lang="zh-TW" altLang="en-US">
                <a:ea typeface="華康粗黑體" panose="020B0709000000000000" pitchFamily="49" charset="-120"/>
              </a:rPr>
              <a:t>只有神貧的人，方能享受生命的豐盛。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>
            <a:extLst>
              <a:ext uri="{FF2B5EF4-FFF2-40B4-BE49-F238E27FC236}">
                <a16:creationId xmlns:a16="http://schemas.microsoft.com/office/drawing/2014/main" id="{5801FFFB-2AEC-44E6-8F02-482C1E095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5500"/>
              </a:lnSpc>
            </a:pPr>
            <a:r>
              <a:rPr lang="zh-TW" altLang="en-US" sz="4000">
                <a:latin typeface="華康粗黑體" panose="020B0709000000000000" pitchFamily="49" charset="-120"/>
                <a:ea typeface="華康粗黑體" panose="020B0709000000000000" pitchFamily="49" charset="-120"/>
              </a:rPr>
              <a:t>假如教會真的是宣講「天國」</a:t>
            </a:r>
            <a:endParaRPr lang="en-US" altLang="zh-TW" sz="400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教友就應樂於與人分享</a:t>
            </a:r>
            <a:endParaRPr lang="en-US" altLang="zh-TW" sz="40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時間</a:t>
            </a:r>
            <a:r>
              <a:rPr lang="en-US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金錢</a:t>
            </a:r>
            <a:r>
              <a:rPr lang="en-US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才能</a:t>
            </a:r>
            <a:r>
              <a:rPr lang="en-US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愛心</a:t>
            </a:r>
            <a:endParaRPr lang="en-US" altLang="zh-TW" sz="40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那世界就不會再有貧富懸殊的現象</a:t>
            </a:r>
            <a:endParaRPr lang="en-US" altLang="zh-TW" sz="40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知識產權應受尊重但不應成為絕對</a:t>
            </a:r>
            <a:endParaRPr lang="en-US" altLang="zh-TW" sz="44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父母不應以為金錢對子女最重要</a:t>
            </a:r>
            <a:endParaRPr lang="en-US" altLang="zh-TW" sz="40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父母本身才是最重要的</a:t>
            </a:r>
            <a:r>
              <a:rPr lang="en-US" altLang="zh-TW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en-US" altLang="zh-TW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時間</a:t>
            </a:r>
            <a:r>
              <a:rPr lang="en-US" altLang="zh-TW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愛心</a:t>
            </a:r>
            <a:r>
              <a:rPr lang="en-US" altLang="zh-TW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40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C75C44D-21F2-47FB-9F3E-69AE5E3D3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eaLnBrk="1">
              <a:lnSpc>
                <a:spcPts val="5500"/>
              </a:lnSpc>
              <a:spcBef>
                <a:spcPts val="0"/>
              </a:spcBef>
              <a:defRPr/>
            </a:pPr>
            <a:r>
              <a:rPr lang="zh-TW" altLang="en-US" sz="3600" kern="1200" spc="600" dirty="0">
                <a:solidFill>
                  <a:srgbClr val="FF0000"/>
                </a:solidFill>
                <a:ea typeface="華康粗黑體" panose="020B0709000000000000" pitchFamily="49" charset="-120"/>
              </a:rPr>
              <a:t>價值觀的改變</a:t>
            </a:r>
            <a:endParaRPr lang="zh-TW" altLang="zh-HK" sz="3600" kern="1200" spc="600" dirty="0">
              <a:solidFill>
                <a:srgbClr val="FF0000"/>
              </a:solidFill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  信仰結果是：「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基督徒因聖洗而重生，必須思想像基督、生活像基督，並以福音精神作生活的準則。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」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  信仰並非對抽象信條的肯定，而是思想和價值觀的徹底轉變，而導至對基督的完全皈依。基督在「山中聖訓」中清楚的點出一套與世俗截然不同的人生觀和價值觀，而「山中聖訓」的精華又集中於「真福八端」，尤其集中於「神貧」的觀念上。</a:t>
            </a:r>
          </a:p>
          <a:p>
            <a:pPr algn="just" eaLnBrk="1">
              <a:lnSpc>
                <a:spcPts val="5500"/>
              </a:lnSpc>
              <a:spcBef>
                <a:spcPts val="0"/>
              </a:spcBef>
              <a:defRPr/>
            </a:pP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一、「神貧的」或「貧窮的」是有福的</a:t>
            </a:r>
          </a:p>
          <a:p>
            <a:pPr algn="just" eaLnBrk="1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  路加強調的是真正的，甚至是物質生活上的貧窮；瑪竇強調的是一種神貧的精神狀態。</a:t>
            </a:r>
          </a:p>
          <a:p>
            <a:pPr algn="l">
              <a:lnSpc>
                <a:spcPts val="4000"/>
              </a:lnSpc>
              <a:spcBef>
                <a:spcPts val="0"/>
              </a:spcBef>
              <a:defRPr/>
            </a:pP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82CABE0C-3D1F-4EEC-916C-ED5B5549C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貧窮或者一無所有，本身並不是一種價值，它其實可以導人向善，也可以導人向惡。也有些人會因為抵受不了貧窮，而出賣自己。但耶穌說的貧窮，卻有很深的含義，可以導人進入極高的精神生活境界。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耶穌說的神貧或貧窮是指：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簡樸生活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：一種適合人性尊嚴、符合自己身份的生活。是不過量、不奢侈、拒絕無謂的浪費。這刻意的節儉，就是惜福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——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珍惜我們的福分。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不貪婪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：這是指抗拒物質的誘惑，絕不以非法手段去攫取物質利益，度廉潔的生活。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善用金錢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：深信一切都是上主白白的恩賜，自己只不過是金錢和世物的「管家」。因此，基督徒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015EEAD3-BBCB-4D19-9528-2AD29CA27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謹記耶穌的話：「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你們白白得來的，也要白白的分施。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」善用金錢的方法包括：幫助朋友，捐獻公益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，支持教會。我們的金錢，其實也是社會的賜與和上天的恩惠。所以我們應有計劃地在自己的收入中撥出一個固定的百分比（聖經要求「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十一捐獻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」，即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10%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）去幫助別人，以答謝社會養育和神明保佑之恩。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物物而不物於物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：意思是：我們要做物質的主人，而不作它的奴隸。最基本的精神就是所謂「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灑脫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」的精神（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Spirit of detachment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），使我們能和世物、金錢等保持一定的距離，不致陷溺於物欲的漩渦中。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5.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安貧樂道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：我們有權努力循正確途徑去擺脫貧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>
            <a:extLst>
              <a:ext uri="{FF2B5EF4-FFF2-40B4-BE49-F238E27FC236}">
                <a16:creationId xmlns:a16="http://schemas.microsoft.com/office/drawing/2014/main" id="{C21FA4A2-5005-415A-A238-F2A35DA5D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窮困厄，不過同時亦應以安貧樂道的心境面對貧窮，在貧窮中仍能享受生命，好像顏回所經驗的：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「一簞食，一瓢飲，人不堪其憂，而回也不改其樂。」俗語所謂「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人到無求品自高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」。林則徐認為「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無欲則剛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」，魏禧也認為：「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能知足者，天不能貧；能無求者，天不能病。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」其實，比起那些為了金錢而忽略了家庭、友誼、精神生活，甚至弄到胃痛的人，安貧樂道者是真的有福了。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6.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選擇貧窮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：基督徒還可進一步度「實貧」的生活，揚棄今日人們所追逐的奢侈和浪費的生活方式，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走進窮人群中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，好像基督一樣。在某種程度下，今日的修會生活，便是一種「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選擇貧窮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」的生活。其中有些神父和修女更選擇去從事社會中一些較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BA19A9D4-A965-4896-AE66-D627D2229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「低下」的職業，例如在工廠工作，或做清潔工人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【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小姊妹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HK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7.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空虛自己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：神貧的最高境界是一種個人的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有限、自空、力不可終恃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的感覺，及「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世界沒有常存的城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深徹覺悟。當人感到生命的有限、自己絕對無能時，如果他肯向神投誠，敢於向前作一種信心的「跳躍」，他便會觸到天主，這便是耶穌所說的「真福」：他是有福的，因為天主已是他的，天國的境界已深植在他的心上了。</a:t>
            </a:r>
          </a:p>
          <a:p>
            <a:pPr algn="l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二、因為「天國」是他們的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天國不是一個存在於天上的領域，它不是「天堂」。天國是一種境界，一種正義、仁愛、和平的境界；是天人的融和，是人與人之間的寬恕、友愛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61F3BEB-F6EE-4062-8EEB-A8B38CC9894E}"/>
              </a:ext>
            </a:extLst>
          </p:cNvPr>
          <p:cNvSpPr txBox="1">
            <a:spLocks noChangeArrowheads="1"/>
          </p:cNvSpPr>
          <p:nvPr/>
        </p:nvSpPr>
        <p:spPr bwMode="auto">
          <a:xfrm rot="-548224">
            <a:off x="1201738" y="1770063"/>
            <a:ext cx="6651625" cy="20621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手把青苗撒滿田</a:t>
            </a:r>
            <a:r>
              <a:rPr lang="en-US" altLang="zh-TW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低頭便見水中天</a:t>
            </a:r>
            <a:endParaRPr lang="en-US" altLang="zh-TW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唯有神貧能救世</a:t>
            </a:r>
            <a:r>
              <a:rPr lang="en-US" altLang="zh-TW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退後原來是向前</a:t>
            </a:r>
            <a:endParaRPr lang="en-US" altLang="zh-TW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>
            <a:extLst>
              <a:ext uri="{FF2B5EF4-FFF2-40B4-BE49-F238E27FC236}">
                <a16:creationId xmlns:a16="http://schemas.microsoft.com/office/drawing/2014/main" id="{C23C9DA4-4DAC-4C07-828C-49213002E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與合一。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天國其實就是天主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，是天主的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統治權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，是天主再度成為世界、社會、人生的中心，是天主居於人心、改變人心的影響力，是天主為王於人間。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天國是他們的：意思是「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天主是他們的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」。他們選擇了天主做他們的天主；他們願意以上主的聖意為依歸，並要徹底地實行上主的意願，要按照他為人生、世界所規劃好的藍圖，重新安排自己的生命，並藉自我改變而更新世界。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人只有在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徹底「自空」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後，才能徹底地接納上主進入他的生命中，好像一個碗，只有在除掉碗內所有的沙石後，才能盛滿清水一樣。</a:t>
            </a: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標題 2">
            <a:extLst>
              <a:ext uri="{FF2B5EF4-FFF2-40B4-BE49-F238E27FC236}">
                <a16:creationId xmlns:a16="http://schemas.microsoft.com/office/drawing/2014/main" id="{754A2753-3128-4A75-B8D4-8770C64513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三、山中聖訓的其它突出章節</a:t>
            </a:r>
          </a:p>
          <a:p>
            <a:pPr algn="just">
              <a:lnSpc>
                <a:spcPts val="37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>
                <a:ea typeface="華康粗黑體" panose="020B0709000000000000" pitchFamily="49" charset="-120"/>
              </a:rPr>
              <a:t>  </a:t>
            </a:r>
            <a:r>
              <a:rPr lang="zh-TW" altLang="en-US" sz="2800">
                <a:ea typeface="華康粗黑體" panose="020B0709000000000000" pitchFamily="49" charset="-120"/>
              </a:rPr>
              <a:t>下面所說「價值觀的改變」，並不是說改變我們的某些觀念，而是指整個人的改變。我們是用天主的眼睛去看事物。這是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思想網路</a:t>
            </a:r>
            <a:r>
              <a:rPr lang="zh-TW" altLang="en-US" sz="2800">
                <a:solidFill>
                  <a:srgbClr val="FF0000"/>
                </a:solidFill>
                <a:ea typeface="華康粗黑體" panose="020B0709000000000000" pitchFamily="49" charset="-120"/>
              </a:rPr>
              <a:t>的大更新</a:t>
            </a:r>
            <a:r>
              <a:rPr lang="en-US" altLang="zh-TW" sz="2800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2800">
                <a:solidFill>
                  <a:srgbClr val="FF0000"/>
                </a:solidFill>
                <a:ea typeface="華康粗黑體" panose="020B0709000000000000" pitchFamily="49" charset="-120"/>
              </a:rPr>
              <a:t>大改變</a:t>
            </a:r>
            <a:r>
              <a:rPr lang="en-US" altLang="zh-TW" sz="2800">
                <a:solidFill>
                  <a:srgbClr val="FF0000"/>
                </a:solidFill>
                <a:ea typeface="華康粗黑體" panose="020B0709000000000000" pitchFamily="49" charset="-120"/>
              </a:rPr>
              <a:t>(paradigm shift) .</a:t>
            </a:r>
            <a:endParaRPr lang="zh-TW" altLang="en-US" sz="2800">
              <a:solidFill>
                <a:srgbClr val="FF0000"/>
              </a:solidFill>
              <a:ea typeface="華康粗黑體" panose="020B0709000000000000" pitchFamily="49" charset="-120"/>
            </a:endParaRPr>
          </a:p>
          <a:p>
            <a:pPr algn="just">
              <a:lnSpc>
                <a:spcPts val="4000"/>
              </a:lnSpc>
              <a:spcBef>
                <a:spcPct val="0"/>
              </a:spcBef>
              <a:spcAft>
                <a:spcPts val="1200"/>
              </a:spcAft>
            </a:pPr>
            <a:r>
              <a:rPr lang="zh-TW" altLang="en-US">
                <a:ea typeface="華康粗黑體" panose="020B0709000000000000" pitchFamily="49" charset="-120"/>
              </a:rPr>
              <a:t>  下面的章節與其說是一些倫理教訓，不如說是當我們和基督站在一起時，我們會看到什麼：</a:t>
            </a:r>
          </a:p>
          <a:p>
            <a:pPr algn="just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 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（真福：哀哭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溫良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憐憫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受迫害）神貧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的人是有福的，因為天國是他們的。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哀慟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的人是有福的，因為他們要受安慰。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溫良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的人是有福的，因為他們要承受土地。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飢渴慕義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的人是有福的，因為他們要得飽飫。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憐憫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人的人是有福的，因為他們要受憐憫。心裏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潔淨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的人是有福的，因為他們要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看見天主。</a:t>
            </a:r>
            <a:endParaRPr lang="zh-TW" altLang="en-US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2641</Words>
  <Application>Microsoft Office PowerPoint</Application>
  <PresentationFormat>如螢幕大小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Arial</vt:lpstr>
      <vt:lpstr>新細明體</vt:lpstr>
      <vt:lpstr>Calibri</vt:lpstr>
      <vt:lpstr>華康粗黑體</vt:lpstr>
      <vt:lpstr>華康黑體(P)-GB5</vt:lpstr>
      <vt:lpstr>Wingdings</vt:lpstr>
      <vt:lpstr>華康正顏楷體W7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67</cp:revision>
  <dcterms:created xsi:type="dcterms:W3CDTF">2008-05-09T13:42:49Z</dcterms:created>
  <dcterms:modified xsi:type="dcterms:W3CDTF">2022-10-17T07:29:48Z</dcterms:modified>
</cp:coreProperties>
</file>