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CC"/>
    <a:srgbClr val="0000FF"/>
    <a:srgbClr val="0066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C54ADF3-410B-4D3B-94B9-17FFF4E609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638316E-6FB7-4DEA-BF74-AC12795B97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53A225-F475-4BC7-800E-CD8973656DE3}" type="datetimeFigureOut">
              <a:rPr lang="zh-HK" altLang="en-US"/>
              <a:pPr>
                <a:defRPr/>
              </a:pPr>
              <a:t>2/5/2023</a:t>
            </a:fld>
            <a:endParaRPr lang="zh-HK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B4C2082F-7894-4B82-894E-A6C1689A24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C4AB4907-AF83-4A00-877F-418873D22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DDCBBE-BDD0-418C-A6CB-1FDF6F6E67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FE2B03-F7DF-4FA7-AB0A-C4440E306E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159339-7EDA-4CA0-9536-B1B5F01E8532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影像版面配置區 1">
            <a:extLst>
              <a:ext uri="{FF2B5EF4-FFF2-40B4-BE49-F238E27FC236}">
                <a16:creationId xmlns:a16="http://schemas.microsoft.com/office/drawing/2014/main" id="{089B8845-8AFE-4233-B373-F8EC2B497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>
            <a:extLst>
              <a:ext uri="{FF2B5EF4-FFF2-40B4-BE49-F238E27FC236}">
                <a16:creationId xmlns:a16="http://schemas.microsoft.com/office/drawing/2014/main" id="{CC883A90-3816-4FB8-9E05-489E759CF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4100" name="投影片編號版面配置區 3">
            <a:extLst>
              <a:ext uri="{FF2B5EF4-FFF2-40B4-BE49-F238E27FC236}">
                <a16:creationId xmlns:a16="http://schemas.microsoft.com/office/drawing/2014/main" id="{AB093C7E-41DC-4A41-A49F-E6CB03AF1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C6B5313-E9A4-410D-B788-31E2FA90152D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影像版面配置區 1">
            <a:extLst>
              <a:ext uri="{FF2B5EF4-FFF2-40B4-BE49-F238E27FC236}">
                <a16:creationId xmlns:a16="http://schemas.microsoft.com/office/drawing/2014/main" id="{5E554C24-111A-4026-A8C6-081AF1D00F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>
            <a:extLst>
              <a:ext uri="{FF2B5EF4-FFF2-40B4-BE49-F238E27FC236}">
                <a16:creationId xmlns:a16="http://schemas.microsoft.com/office/drawing/2014/main" id="{384FFDEA-CB32-4F5B-A6A9-5336274AA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6148" name="投影片編號版面配置區 3">
            <a:extLst>
              <a:ext uri="{FF2B5EF4-FFF2-40B4-BE49-F238E27FC236}">
                <a16:creationId xmlns:a16="http://schemas.microsoft.com/office/drawing/2014/main" id="{98945529-4609-4B96-8E65-D982DF74A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F1FD7C-5694-44E7-B450-324339031AB8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影像版面配置區 1">
            <a:extLst>
              <a:ext uri="{FF2B5EF4-FFF2-40B4-BE49-F238E27FC236}">
                <a16:creationId xmlns:a16="http://schemas.microsoft.com/office/drawing/2014/main" id="{DD760AC4-71FE-4855-AB3B-481443A97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>
            <a:extLst>
              <a:ext uri="{FF2B5EF4-FFF2-40B4-BE49-F238E27FC236}">
                <a16:creationId xmlns:a16="http://schemas.microsoft.com/office/drawing/2014/main" id="{353600FD-7AC7-4A9C-B53E-B3FFBE6A60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8196" name="投影片編號版面配置區 3">
            <a:extLst>
              <a:ext uri="{FF2B5EF4-FFF2-40B4-BE49-F238E27FC236}">
                <a16:creationId xmlns:a16="http://schemas.microsoft.com/office/drawing/2014/main" id="{760C6BB2-DAA9-46B5-B0B7-D8F626561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3A36A65-CC0E-43B1-997F-5BF2F96B1865}" type="slidenum">
              <a:rPr lang="zh-HK" altLang="en-US" smtClean="0">
                <a:solidFill>
                  <a:srgbClr val="000000"/>
                </a:solidFill>
              </a:rPr>
              <a:pPr/>
              <a:t>3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影像版面配置區 1">
            <a:extLst>
              <a:ext uri="{FF2B5EF4-FFF2-40B4-BE49-F238E27FC236}">
                <a16:creationId xmlns:a16="http://schemas.microsoft.com/office/drawing/2014/main" id="{B58B3966-76D5-4495-8716-BA480776A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備忘稿版面配置區 2">
            <a:extLst>
              <a:ext uri="{FF2B5EF4-FFF2-40B4-BE49-F238E27FC236}">
                <a16:creationId xmlns:a16="http://schemas.microsoft.com/office/drawing/2014/main" id="{C443BE50-5A70-4809-97CF-EF66E7633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0244" name="投影片編號版面配置區 3">
            <a:extLst>
              <a:ext uri="{FF2B5EF4-FFF2-40B4-BE49-F238E27FC236}">
                <a16:creationId xmlns:a16="http://schemas.microsoft.com/office/drawing/2014/main" id="{DC9CDCD0-706B-4ACB-91B9-EC605E4BE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822160B-C844-43A5-9AD1-2F0C71C2BB94}" type="slidenum">
              <a:rPr lang="zh-HK" altLang="en-US" smtClean="0">
                <a:solidFill>
                  <a:srgbClr val="000000"/>
                </a:solidFill>
              </a:rPr>
              <a:pPr/>
              <a:t>4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影像版面配置區 1">
            <a:extLst>
              <a:ext uri="{FF2B5EF4-FFF2-40B4-BE49-F238E27FC236}">
                <a16:creationId xmlns:a16="http://schemas.microsoft.com/office/drawing/2014/main" id="{212D1EF8-3675-40A9-AF76-B4166084A5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備忘稿版面配置區 2">
            <a:extLst>
              <a:ext uri="{FF2B5EF4-FFF2-40B4-BE49-F238E27FC236}">
                <a16:creationId xmlns:a16="http://schemas.microsoft.com/office/drawing/2014/main" id="{A407A005-D3B9-41D2-98EA-5F12CA539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2292" name="投影片編號版面配置區 3">
            <a:extLst>
              <a:ext uri="{FF2B5EF4-FFF2-40B4-BE49-F238E27FC236}">
                <a16:creationId xmlns:a16="http://schemas.microsoft.com/office/drawing/2014/main" id="{B0C225FF-F52A-4478-81D1-90D63D7EB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107DA2B-4018-4411-AD1D-973E5D21BBB6}" type="slidenum">
              <a:rPr lang="zh-HK" altLang="en-US" smtClean="0">
                <a:solidFill>
                  <a:srgbClr val="000000"/>
                </a:solidFill>
              </a:rPr>
              <a:pPr/>
              <a:t>5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影像版面配置區 1">
            <a:extLst>
              <a:ext uri="{FF2B5EF4-FFF2-40B4-BE49-F238E27FC236}">
                <a16:creationId xmlns:a16="http://schemas.microsoft.com/office/drawing/2014/main" id="{454ADB65-D876-4EBD-AE8E-A5A3B25711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>
            <a:extLst>
              <a:ext uri="{FF2B5EF4-FFF2-40B4-BE49-F238E27FC236}">
                <a16:creationId xmlns:a16="http://schemas.microsoft.com/office/drawing/2014/main" id="{D8EA2637-8DAA-4884-81EA-D9E4EAA46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8BD40B07-0B83-43CA-8A90-B326A219B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7EB36C1-0DF1-40BF-8D16-7BCFC8D46A42}" type="slidenum">
              <a:rPr lang="zh-HK" altLang="en-US" smtClean="0">
                <a:solidFill>
                  <a:srgbClr val="000000"/>
                </a:solidFill>
              </a:rPr>
              <a:pPr/>
              <a:t>6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影像版面配置區 1">
            <a:extLst>
              <a:ext uri="{FF2B5EF4-FFF2-40B4-BE49-F238E27FC236}">
                <a16:creationId xmlns:a16="http://schemas.microsoft.com/office/drawing/2014/main" id="{6A47C84B-8350-42BC-A88C-DFAF9AB1B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>
            <a:extLst>
              <a:ext uri="{FF2B5EF4-FFF2-40B4-BE49-F238E27FC236}">
                <a16:creationId xmlns:a16="http://schemas.microsoft.com/office/drawing/2014/main" id="{CBD5A569-F71D-425E-BBD7-EEF0267E6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6388" name="投影片編號版面配置區 3">
            <a:extLst>
              <a:ext uri="{FF2B5EF4-FFF2-40B4-BE49-F238E27FC236}">
                <a16:creationId xmlns:a16="http://schemas.microsoft.com/office/drawing/2014/main" id="{C1938DEF-71E4-447B-962C-087773F8A1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C858D9A-7BAE-43DC-AABC-E1DB30081AE2}" type="slidenum">
              <a:rPr lang="zh-HK" altLang="en-US" smtClean="0">
                <a:solidFill>
                  <a:srgbClr val="000000"/>
                </a:solidFill>
              </a:rPr>
              <a:pPr/>
              <a:t>7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影像版面配置區 1">
            <a:extLst>
              <a:ext uri="{FF2B5EF4-FFF2-40B4-BE49-F238E27FC236}">
                <a16:creationId xmlns:a16="http://schemas.microsoft.com/office/drawing/2014/main" id="{C2C869D7-6A0B-4464-B66D-3BD918544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>
            <a:extLst>
              <a:ext uri="{FF2B5EF4-FFF2-40B4-BE49-F238E27FC236}">
                <a16:creationId xmlns:a16="http://schemas.microsoft.com/office/drawing/2014/main" id="{EBF453D1-C731-4589-8457-1B5D7C8CC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8436" name="投影片編號版面配置區 3">
            <a:extLst>
              <a:ext uri="{FF2B5EF4-FFF2-40B4-BE49-F238E27FC236}">
                <a16:creationId xmlns:a16="http://schemas.microsoft.com/office/drawing/2014/main" id="{F347989C-C170-463B-9C89-8D4660875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EC1743-B4F2-4BBF-BDC7-6DA7B52ECEDA}" type="slidenum">
              <a:rPr lang="zh-HK" altLang="en-US" smtClean="0">
                <a:solidFill>
                  <a:srgbClr val="000000"/>
                </a:solidFill>
              </a:rPr>
              <a:pPr/>
              <a:t>8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C7F7D-BFB0-4E9E-AF5D-C92376782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E6A7BA-111B-454D-82B5-61ADCC06DD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6922F0-B70D-41B6-8459-8F5830828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67DC-D98F-42ED-B96F-7A11CFC042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526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0556A7-D05E-4175-B605-A61DDE02C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94D995-0428-486C-A40F-26EBBED52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7A46AD-961C-4A3D-9F1E-1A88919E6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2EC2-0F9A-40BE-8AFA-3F100A2D7B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286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FB91D-245E-4A1B-A758-B39542DDD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7FD72-3584-46E6-A983-265D518A5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813F82-C074-4B97-966E-D00C4E423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70FE2-A2A5-4B01-A255-0959592839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773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BEB2D0-FBE4-4D22-BBCB-E7F73AD84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F5C3DE-B71D-4506-87A8-3C84C28A4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E6B447-7204-45DF-9E74-0F7C21DF8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2188-E7FF-4DC3-BB57-CF0504846E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409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C7CD51-89B0-4201-BBAF-B51B8C14E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8DD210-9E0A-425C-A06D-8E3E2ADCE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813946-7F7F-448D-9469-BF0867629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467D-E52A-4F09-842F-E02D0655D1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411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E3EF39-16D6-42C9-8AEB-AB2ECB24D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113614-D22E-405D-B7AD-6B4C3322A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B92203-D7BB-40C2-A1D7-B1BABD5A3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56F5-67A9-4976-8B36-C228B1BBFB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837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57FFD1-58AB-437B-9078-6A30414ABB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D6FB7F-5A63-4750-A28A-6AB8007F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AAF830-8A6D-4CAC-ADC6-84CEA3267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7435F-43BF-4A37-8BD6-91EEF7FE89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703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4880CC-51EB-490D-945A-AED2A325F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3E3C106-6AD6-4846-B17E-B0A94192DB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6CA6BE-E070-49DC-9655-AA08A8224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AA0D-96FB-4A7D-94C4-D569DFF845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883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E5F9D4-6BBB-4C9C-9979-873A8AEC21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59F9D4-3407-4F2D-9BAF-3757DEB36E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93676D-E4B8-4A50-9BA6-385CD93D8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05167-A167-4CD0-BAFA-AFB39CFDEA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56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43527D-D714-4F32-B5D6-1EC8D739C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F74CE5-6D7F-4BB3-99AB-3C4E33823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46C4D1-62EA-439F-8632-E56FF964C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4E4FF-C1F6-4F4C-9B8E-F44B7D2E24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910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A2822-4D84-49FE-94E5-14D67E4A3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F3B052-11C8-4752-9F5A-668D45C6D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333A9-5745-427B-B3DE-6B6507D85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6988C-EC49-46DB-94BB-DCD933F590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8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EED191-3621-43A3-A283-57848F997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144D2E-0800-4D4F-BD12-C7076BA66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C56AE2-F8A5-46C4-88C1-6F032FFD0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947C-066A-4D89-AF2C-3255B2CE56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05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29A553-F85B-4F63-A4EB-F8592A03C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931464-FD9F-41D0-8CBC-7E0EBED5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83203C-39D3-431C-AE0D-120630F440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A4D4EF-A83B-4639-A422-276B5BD28C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707572-B2B3-4084-B369-94EFA820B2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572330E-6D3E-4C24-94B1-F0E40F3B7F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2">
            <a:extLst>
              <a:ext uri="{FF2B5EF4-FFF2-40B4-BE49-F238E27FC236}">
                <a16:creationId xmlns:a16="http://schemas.microsoft.com/office/drawing/2014/main" id="{382563D0-382A-41BF-A1F3-959F59920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7. </a:t>
            </a:r>
            <a:r>
              <a:rPr lang="zh-TW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人神的相遇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一、人生永恆的問號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在我們的生命中，許多經驗和事例，都會迫著我們去問一些問題，例如：世上有沒有一位超越一切的神呢？尤其當我們面對宇宙和大自然的奧妙、罪惡的事實、生存與死亡等等時，我們更加會問上面的問題。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當人面對荒謬、無意義的時候，在人的內心深處會有一種孤獨的感覺，這孤獨的感覺，即中國詩人所說的「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冠蓋滿京華，斯人獨憔悴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獨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」的感覺，這種感覺就連最親密的人際關係，也不能完全地填補。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</a:rPr>
              <a:t>這時，我們便會問：誰可以幫助我們免除這分深沉的孤獨呢？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字方塊 2">
            <a:extLst>
              <a:ext uri="{FF2B5EF4-FFF2-40B4-BE49-F238E27FC236}">
                <a16:creationId xmlns:a16="http://schemas.microsoft.com/office/drawing/2014/main" id="{28DC9A29-DEB3-4CD9-8593-416940E27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人究竟是什麼？為什麼人類已經這麼進步了，而罪惡、痛苦和死亡仍然存在呢？在享盡世間的一切以後，我們要往那裡去？我們好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像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走在一條導向死亡的單行道上。從前我並不存在，今日我不必存在，將來也不會存在。那麼，我們又為什麼要存在呢？這時，無論你是大科學家、大思想家，無論你是英雄、豪傑，你都會感到完全無能、無助。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二、「邊際境遇」</a:t>
            </a:r>
            <a:endParaRPr lang="zh-TW" altLang="zh-HK"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當我們認真地思考上述問題時，我們便進入到一種宗教心理學家所稱的「</a:t>
            </a:r>
            <a:r>
              <a:rPr lang="zh-TW" altLang="zh-HK" sz="360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邊際境遇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」中。</a:t>
            </a:r>
            <a:endParaRPr lang="zh-TW" altLang="zh-HK">
              <a:latin typeface="華康儷中黑" panose="020B0509000000000000" pitchFamily="49" charset="-120"/>
              <a:ea typeface="華康儷中黑" panose="020B0509000000000000" pitchFamily="49" charset="-120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在這境遇中，我們往往感覺到生命的有限，以及內心有一種無法滿足的渴望。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這時，我們好</a:t>
            </a:r>
            <a:r>
              <a:rPr lang="zh-TW" altLang="en-US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像</a:t>
            </a:r>
            <a:endParaRPr lang="zh-TW" altLang="zh-HK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字方塊 2">
            <a:extLst>
              <a:ext uri="{FF2B5EF4-FFF2-40B4-BE49-F238E27FC236}">
                <a16:creationId xmlns:a16="http://schemas.microsoft.com/office/drawing/2014/main" id="{B2FE12BD-0797-4C95-BAFF-1EBE7A1A5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是處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在生命的邊緣上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，面對著宇宙和人生的奧秘，感到完全的茫然和失落。我們似是走到了已知世界的盡頭，或到了可把握的生命的「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臨界點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」，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前面只剩下茫茫的一大片不可知和不可把握，那是絕對的黑暗、虛空和孤寂。這時，邊際境遇就發生了，因為我們已到了自己生命的邊緣。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孔子自己曾說過「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五十而知天命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」；「天命」也就是限制。他一生熱愛人間、關切世運，為了實現自己的理想而到處奔走。他耗盡精力，去「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修詩書、正禮樂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」，目的是要「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治天下，遺來世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」。但奮鬥了一生，結果是竟然未能治好「魯國」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於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「當年」，還談什麼「天下」、「來世」呢？所以他深深感到，人無論多麼願意、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2">
            <a:extLst>
              <a:ext uri="{FF2B5EF4-FFF2-40B4-BE49-F238E27FC236}">
                <a16:creationId xmlns:a16="http://schemas.microsoft.com/office/drawing/2014/main" id="{8A832DA3-F8CB-4EE3-8485-AFB27977D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多麼能幹，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亦總有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不可為、不能為，或為而無所成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的時候。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HK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孔子生前天下無道，他想改變這一切，便和門人七十弟子三千到處奔走不斷努力，但</a:t>
            </a: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14</a:t>
            </a:r>
            <a:r>
              <a:rPr lang="zh-HK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年後，仍是天下無道。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這便是他所說的「知天命」，他所感受到的「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限制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」。亦即是我們所說的「邊際境遇」。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三、宗教經驗：邊際境遇的跳躍</a:t>
            </a:r>
            <a:endParaRPr lang="zh-TW" altLang="zh-HK"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當人進入「邊際境遇」時，由於他已自覺完全無能為力，他便面臨兩個抉擇：一是退回到那可知和可掌握的世界中，不再理會前面白茫茫的一片；另一個抉擇便是往前縱身一躍，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1D84C31-D33B-4E61-B14A-6F9ECFC909AA}"/>
              </a:ext>
            </a:extLst>
          </p:cNvPr>
          <p:cNvSpPr txBox="1"/>
          <p:nvPr/>
        </p:nvSpPr>
        <p:spPr>
          <a:xfrm>
            <a:off x="0" y="41564"/>
            <a:ext cx="9144000" cy="6801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投入那不可知的世界裡，進入「另一個世界」也就是神的世界中。這種對「另一世界」的信仰，</a:t>
            </a:r>
            <a:r>
              <a:rPr lang="zh-TW" altLang="zh-HK" sz="3200" dirty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對「不可知」的皈依和探索，就構成了所謂的</a:t>
            </a:r>
            <a:r>
              <a:rPr lang="zh-TW" altLang="zh-HK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宗教經驗</a:t>
            </a:r>
            <a:r>
              <a:rPr lang="zh-TW" altLang="zh-HK" sz="3200" dirty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。</a:t>
            </a:r>
            <a:endParaRPr lang="en-US" altLang="zh-TW" sz="3200" dirty="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承認自己的有限，向神投誠，就是一種「跳躍」；</a:t>
            </a:r>
            <a:r>
              <a:rPr lang="zh-TW" altLang="zh-HK" sz="32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跳躍是接觸天主的唯一方法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。邊際境遇因此成了一塊「跳板」，使人從有限跳到無限；由可經驗的世界，跳到未曾經驗過的世界；</a:t>
            </a:r>
            <a:r>
              <a:rPr lang="zh-TW" altLang="zh-HK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由「自力」跳向「他力」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，跳到神的懷抱中。</a:t>
            </a:r>
            <a:endParaRPr lang="zh-TW" altLang="zh-HK" sz="32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宗教經驗是很特殊的。有些人清楚意識到，有一股力量臨在自己身上，使他做出自己能力所做不到的事；有些人清楚意識到，有一種來自「那一位」的使命感；</a:t>
            </a:r>
            <a:endParaRPr lang="zh-TW" altLang="zh-HK" sz="3200" dirty="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字方塊 2">
            <a:extLst>
              <a:ext uri="{FF2B5EF4-FFF2-40B4-BE49-F238E27FC236}">
                <a16:creationId xmlns:a16="http://schemas.microsoft.com/office/drawing/2014/main" id="{53D94502-D68E-4F94-9BF5-E87D5DC7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也有一些人清楚地意識到自己是在和那位「絕對者」溝通。梅瑟便經驗過天主的召叫，而且感到有一股力量臨在自己身上；保祿和基督相遇後，那分使命感使他一生背上了傳福音的包袱，甚至說出「如果我不傳福音就有禍」的豪語；教會中的聖人，如聖女大德蘭、聖方濟等，他們都清楚的意識到自己和天主的來往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四、宗教經驗的追尋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信徒必須一生追求與造物者遊、和神溝通、與天主結合。下面是一些可行的方法：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1.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正視人生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：不要回避人生的種種問題，不要從「邊際境遇」中抽身退回到自我麻醉和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2">
            <a:extLst>
              <a:ext uri="{FF2B5EF4-FFF2-40B4-BE49-F238E27FC236}">
                <a16:creationId xmlns:a16="http://schemas.microsoft.com/office/drawing/2014/main" id="{CD2CCD7C-6309-48C4-82A2-CF4C83971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逃避現實的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生活方式中。面對人生時，要像孟子所說：「盡其心者，知其性也；知其性，則知天矣。」盡心、盡性的人，便會找到天主。 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	2.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自我開放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：默想；找尋適當的靜默、獨處時間，去深度地思考人生、探索生命的問題。</a:t>
            </a:r>
            <a:r>
              <a:rPr lang="zh-TW" altLang="en-US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不要由早到晚，只管找尋熱鬧。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3.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向神開放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：祈禱、讀聖經、參與禮儀。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4.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向人開放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：與人分享生命中深刻的經驗，互相啟發以擴闊人生的境界。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5.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力行方有真知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：能實踐所認知的理想，並肯為理想而投身和奮鬥。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    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字方塊 2">
            <a:extLst>
              <a:ext uri="{FF2B5EF4-FFF2-40B4-BE49-F238E27FC236}">
                <a16:creationId xmlns:a16="http://schemas.microsoft.com/office/drawing/2014/main" id="{2436C838-7A5B-405C-B233-A41238477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6.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基本抉擇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：在一切「邊際境遇」中，願意選擇作信心的跳躍，並願意使自己和天主的關係成為一種絕對的、自由的、不可追悔的投誠和獻身，並對這位超越的天主投以完全的信任，一種超越理性、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不須證據的全然信任，並要如屈原所說：「亦餘心之所善兮，雖九死其猶未悔。」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>
              <a:solidFill>
                <a:srgbClr val="000000"/>
              </a:solidFill>
              <a:latin typeface="Calibri" panose="020F0502020204030204" pitchFamily="34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全真新細明"/>
              <a:cs typeface="全真新細明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284617D-02F4-4B4A-B449-C46AD8FEE5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TW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經驗天主的七條路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若一：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有血有肉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具體又立體的天主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/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論到那從起初就有的生命的聖言，就是我們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聽見過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親眼看見過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瞻仰過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以及我們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親手摸過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的生命的聖言</a:t>
            </a:r>
            <a:r>
              <a:rPr lang="en-US" altLang="zh-TW" sz="1800">
                <a:ea typeface="華康粗黑體" panose="020B0709000000000000" pitchFamily="49" charset="-120"/>
                <a:cs typeface="華康黑體-GB5" pitchFamily="49" charset="-120"/>
              </a:rPr>
              <a:t>——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這生命已顯示出來，我們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看見了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，也為他作證。</a:t>
            </a:r>
            <a:endParaRPr lang="en-US" altLang="zh-TW" sz="200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ts val="600"/>
              </a:spcBef>
            </a:pP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以下七路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無大無小</a:t>
            </a:r>
            <a:endParaRPr lang="en-US" altLang="zh-TW" sz="180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互相支援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互相規範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均衡和全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面發展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0E8BC924-715C-4C3E-96D1-0C50C1277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700213"/>
            <a:ext cx="6049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3D5E8B32-C651-45AD-8CB4-ED54F4039C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1700213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3772513C-BD32-4D09-B833-4EA354D3D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648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396CE4EB-4AA2-4F34-A922-82D08FE480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1725" y="17002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B2094BA8-3C8C-4B5D-9147-1622647B8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03BB42B1-DB26-4941-B703-7690A51E8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103BCD18-0629-4692-AF44-167B18B60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700213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BAC35EC9-2511-4F39-9E5A-169A8764DE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188" y="2636838"/>
            <a:ext cx="0" cy="1220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4898AB5A-C440-49A9-B829-0718B3322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6368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D6BD78A1-2BF5-4A7E-9220-0D3B8E3AD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63683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C0D10652-E417-434D-B0BC-235ABACCE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3246438"/>
            <a:ext cx="1169988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聖事</a:t>
            </a:r>
            <a:r>
              <a:rPr lang="zh-TW" altLang="en-US" sz="1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、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靈修</a:t>
            </a:r>
            <a:endParaRPr lang="en-US" altLang="zh-TW" sz="3600">
              <a:solidFill>
                <a:srgbClr val="CC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天主與我們同在直到世末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9AFFCCFE-7196-4E72-A594-E9BB4897C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63" y="3429000"/>
            <a:ext cx="100488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聖經</a:t>
            </a:r>
            <a:endParaRPr lang="en-US" altLang="zh-TW" sz="4800">
              <a:solidFill>
                <a:srgbClr val="0066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天主此時此地向我說話</a:t>
            </a:r>
            <a:endParaRPr lang="zh-TW" altLang="en-US" sz="4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76E746F4-887B-42C7-9324-D93E3D676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3862388"/>
            <a:ext cx="12366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99"/>
                </a:solidFill>
                <a:ea typeface="華康粗黑體" panose="020B0709000000000000" pitchFamily="49" charset="-120"/>
                <a:cs typeface="華康黑體-GB5" pitchFamily="49" charset="-120"/>
              </a:rPr>
              <a:t>團體</a:t>
            </a:r>
            <a:endParaRPr lang="en-US" altLang="zh-TW" sz="4800">
              <a:solidFill>
                <a:srgbClr val="000099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 兩三人因基督相聚</a:t>
            </a:r>
            <a:endParaRPr lang="en-US" altLang="zh-TW" sz="24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       </a:t>
            </a:r>
            <a:r>
              <a:rPr lang="zh-TW" altLang="en-US" sz="16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哪裡有基督哪裡就有教會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59DD4C26-F067-42A5-8B5E-FFB9BB20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3500438"/>
            <a:ext cx="8509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660066"/>
                </a:solidFill>
                <a:ea typeface="華康粗黑體" panose="020B0709000000000000" pitchFamily="49" charset="-120"/>
                <a:cs typeface="華康黑體-GB5" pitchFamily="49" charset="-120"/>
              </a:rPr>
              <a:t>工作    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5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章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1800">
                <a:solidFill>
                  <a:srgbClr val="660066"/>
                </a:solidFill>
                <a:ea typeface="華康粗黑體" panose="020B0709000000000000" pitchFamily="49" charset="-120"/>
                <a:cs typeface="華康黑體-GB5" pitchFamily="49" charset="-120"/>
              </a:rPr>
              <a:t>贊天地化育 </a:t>
            </a:r>
            <a:r>
              <a:rPr lang="zh-TW" altLang="en-US" sz="24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在工作中成聖</a:t>
            </a:r>
            <a:endParaRPr lang="zh-TW" altLang="en-US" sz="360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4B501064-5C89-48C9-B530-2B0DC96B5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3429000"/>
            <a:ext cx="8620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4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愛德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最小兄弟姊妹</a:t>
            </a:r>
            <a:endParaRPr lang="zh-TW" altLang="en-US" sz="44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460E1B19-C0E0-476F-94A9-073A55D68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3716338"/>
            <a:ext cx="9794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大自然</a:t>
            </a:r>
            <a:endParaRPr lang="en-US" altLang="zh-TW" sz="4400">
              <a:solidFill>
                <a:srgbClr val="0066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諸天述說 </a:t>
            </a:r>
            <a:r>
              <a:rPr lang="zh-TW" altLang="en-US" sz="20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天何言哉</a:t>
            </a:r>
          </a:p>
        </p:txBody>
      </p:sp>
      <p:sp>
        <p:nvSpPr>
          <p:cNvPr id="19475" name="Line 20">
            <a:extLst>
              <a:ext uri="{FF2B5EF4-FFF2-40B4-BE49-F238E27FC236}">
                <a16:creationId xmlns:a16="http://schemas.microsoft.com/office/drawing/2014/main" id="{7B3FB268-4A7D-423C-B688-EB041EA77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76" name="Text Box 21">
            <a:extLst>
              <a:ext uri="{FF2B5EF4-FFF2-40B4-BE49-F238E27FC236}">
                <a16:creationId xmlns:a16="http://schemas.microsoft.com/office/drawing/2014/main" id="{8F6E702A-DAA2-462D-B6E6-E857F8DA5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738" y="6519863"/>
            <a:ext cx="830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1600">
                <a:solidFill>
                  <a:srgbClr val="660066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徐錦堯</a:t>
            </a:r>
          </a:p>
        </p:txBody>
      </p:sp>
      <p:sp>
        <p:nvSpPr>
          <p:cNvPr id="26645" name="文字方塊 21">
            <a:extLst>
              <a:ext uri="{FF2B5EF4-FFF2-40B4-BE49-F238E27FC236}">
                <a16:creationId xmlns:a16="http://schemas.microsoft.com/office/drawing/2014/main" id="{E5508917-9892-431A-BD7F-83D6C6D0C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50" y="2847975"/>
            <a:ext cx="8985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華康粗黑體" panose="020B0709000000000000" pitchFamily="49" charset="-120"/>
                <a:cs typeface="華康黑體-GB5" pitchFamily="49" charset="-120"/>
              </a:rPr>
              <a:t>痛苦</a:t>
            </a:r>
            <a:r>
              <a:rPr lang="zh-TW" altLang="en-US" sz="2800">
                <a:solidFill>
                  <a:srgbClr val="0000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更高超靈修路</a:t>
            </a:r>
          </a:p>
        </p:txBody>
      </p:sp>
      <p:sp>
        <p:nvSpPr>
          <p:cNvPr id="19478" name="文字方塊 22">
            <a:extLst>
              <a:ext uri="{FF2B5EF4-FFF2-40B4-BE49-F238E27FC236}">
                <a16:creationId xmlns:a16="http://schemas.microsoft.com/office/drawing/2014/main" id="{96E6C856-8298-4D08-9E94-258B372EB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857375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</a:t>
            </a:r>
            <a:r>
              <a:rPr kumimoji="0" lang="en-US" altLang="zh-TW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真善美</a:t>
            </a:r>
            <a:r>
              <a:rPr kumimoji="0" lang="en-US" altLang="zh-TW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止於至善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1958DEF-CDCD-45D0-997C-6242F4FCE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444625"/>
            <a:ext cx="6543675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七者一定要全部和均衡發展</a:t>
            </a:r>
            <a:r>
              <a:rPr lang="en-US" altLang="zh-TW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如只重某點而忽略其它</a:t>
            </a:r>
            <a:r>
              <a:rPr lang="en-US" altLang="zh-TW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有害</a:t>
            </a:r>
            <a:endParaRPr lang="zh-HK" altLang="en-US" sz="2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89761BA-CB94-4D4B-B313-A6B96CCA8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2439988"/>
            <a:ext cx="7559675" cy="46196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我看見了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造物無言卻有情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每於寒盡覺春生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千紅萬紫安排著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只待新雷第一聲</a:t>
            </a:r>
            <a:endParaRPr kumimoji="0" lang="zh-HK" altLang="en-US" sz="16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8" grpId="0"/>
      <p:bldP spid="26639" grpId="0"/>
      <p:bldP spid="26640" grpId="0"/>
      <p:bldP spid="26641" grpId="0"/>
      <p:bldP spid="26642" grpId="0"/>
      <p:bldP spid="26645" grpId="0"/>
      <p:bldP spid="2" grpId="0" animBg="1"/>
      <p:bldP spid="24" grpId="0" animBg="1"/>
    </p:bldLst>
  </p:timing>
</p:sld>
</file>

<file path=ppt/theme/theme1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1441</Words>
  <Application>Microsoft Office PowerPoint</Application>
  <PresentationFormat>如螢幕大小 (4:3)</PresentationFormat>
  <Paragraphs>62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</vt:lpstr>
      <vt:lpstr>新細明體</vt:lpstr>
      <vt:lpstr>Calibri</vt:lpstr>
      <vt:lpstr>華康粗黑體</vt:lpstr>
      <vt:lpstr>Times New Roman</vt:lpstr>
      <vt:lpstr>全真新細明</vt:lpstr>
      <vt:lpstr>華康儷中黑</vt:lpstr>
      <vt:lpstr>華康黑體-GB5</vt:lpstr>
      <vt:lpstr>華康中黑體</vt:lpstr>
      <vt:lpstr>1_預設簡報設計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Tsui Kam Yiu</dc:creator>
  <cp:lastModifiedBy>user</cp:lastModifiedBy>
  <cp:revision>27</cp:revision>
  <dcterms:created xsi:type="dcterms:W3CDTF">2007-12-04T07:16:11Z</dcterms:created>
  <dcterms:modified xsi:type="dcterms:W3CDTF">2023-05-02T04:55:46Z</dcterms:modified>
</cp:coreProperties>
</file>