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notesMasterIdLst>
    <p:notesMasterId r:id="rId21"/>
  </p:notesMasterIdLst>
  <p:sldIdLst>
    <p:sldId id="257" r:id="rId6"/>
    <p:sldId id="258" r:id="rId7"/>
    <p:sldId id="259" r:id="rId8"/>
    <p:sldId id="260" r:id="rId9"/>
    <p:sldId id="261" r:id="rId10"/>
    <p:sldId id="262" r:id="rId11"/>
    <p:sldId id="264" r:id="rId12"/>
    <p:sldId id="265" r:id="rId13"/>
    <p:sldId id="270" r:id="rId14"/>
    <p:sldId id="266" r:id="rId15"/>
    <p:sldId id="267" r:id="rId16"/>
    <p:sldId id="268" r:id="rId17"/>
    <p:sldId id="269" r:id="rId18"/>
    <p:sldId id="271" r:id="rId19"/>
    <p:sldId id="263" r:id="rId20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56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63116-1DCB-443C-BC78-CE5B2B68F9A1}" type="datetimeFigureOut">
              <a:rPr lang="zh-HK" altLang="en-US" smtClean="0"/>
              <a:t>3/2/2018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82F2A-C675-4C20-B500-F87A545B77C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99777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66AB9-BEF1-4AB6-9773-BFFE92D739D4}" type="slidenum">
              <a:rPr lang="zh-HK" altLang="en-US">
                <a:solidFill>
                  <a:prstClr val="black"/>
                </a:solidFill>
              </a:rPr>
              <a:pPr/>
              <a:t>7</a:t>
            </a:fld>
            <a:endParaRPr lang="zh-HK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163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66AB9-BEF1-4AB6-9773-BFFE92D739D4}" type="slidenum">
              <a:rPr lang="zh-HK" altLang="en-US">
                <a:solidFill>
                  <a:prstClr val="black"/>
                </a:solidFill>
              </a:rPr>
              <a:pPr/>
              <a:t>8</a:t>
            </a:fld>
            <a:endParaRPr lang="zh-HK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163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5DE5-49C4-4B55-B848-D52C68C9E72C}" type="datetimeFigureOut">
              <a:rPr lang="zh-HK" altLang="en-US" smtClean="0"/>
              <a:t>3/2/2018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DB3E-5ADA-493A-AE6D-DA17F28FBF0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1883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5DE5-49C4-4B55-B848-D52C68C9E72C}" type="datetimeFigureOut">
              <a:rPr lang="zh-HK" altLang="en-US" smtClean="0"/>
              <a:t>3/2/2018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DB3E-5ADA-493A-AE6D-DA17F28FBF0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27113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5DE5-49C4-4B55-B848-D52C68C9E72C}" type="datetimeFigureOut">
              <a:rPr lang="zh-HK" altLang="en-US" smtClean="0"/>
              <a:t>3/2/2018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DB3E-5ADA-493A-AE6D-DA17F28FBF0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71707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0DA6F-8C01-4A92-9B69-243E801C933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928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366A-A25D-4735-8549-84D619B01C2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683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2631F-A79D-47E2-B63A-A7D035B0AAD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603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4E121-DCDE-4B35-B3C4-AEAE7E2CB0C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2358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8812F-240F-420A-8032-1135631168D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7725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39CE7-EAB9-4FDB-89C2-E3F051C0D3E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874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589CC-E57F-4928-A87E-A4C5BDB424A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4685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827FD-4772-4BC5-A022-5573ED15D4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98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5DE5-49C4-4B55-B848-D52C68C9E72C}" type="datetimeFigureOut">
              <a:rPr lang="zh-HK" altLang="en-US" smtClean="0"/>
              <a:t>3/2/2018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DB3E-5ADA-493A-AE6D-DA17F28FBF0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30518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CD38C-4CA6-47BA-9A71-5B98DAFC2F63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2090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DBE5F-0655-4FDC-A6E0-3AD26C87667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898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DE971-CA66-4E10-A5E4-0393CA9CE9B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4873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0DA6F-8C01-4A92-9B69-243E801C933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41179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366A-A25D-4735-8549-84D619B01C2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5275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2631F-A79D-47E2-B63A-A7D035B0AAD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5662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4E121-DCDE-4B35-B3C4-AEAE7E2CB0C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0991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8812F-240F-420A-8032-1135631168D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4747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39CE7-EAB9-4FDB-89C2-E3F051C0D3E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4194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589CC-E57F-4928-A87E-A4C5BDB424A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066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5DE5-49C4-4B55-B848-D52C68C9E72C}" type="datetimeFigureOut">
              <a:rPr lang="zh-HK" altLang="en-US" smtClean="0"/>
              <a:t>3/2/2018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DB3E-5ADA-493A-AE6D-DA17F28FBF0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562775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827FD-4772-4BC5-A022-5573ED15D42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9657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CD38C-4CA6-47BA-9A71-5B98DAFC2F63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278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DDBE5F-0655-4FDC-A6E0-3AD26C87667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4221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DE971-CA66-4E10-A5E4-0393CA9CE9B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79371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2FE34F-97D3-4558-B94E-CB67EE18DA6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1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12537-0862-46BA-AD22-82824D8D58C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88584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DAB0-B089-412F-9FD4-5BEDC5B8ED65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0658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782CE-31CA-4B06-AE5D-A79394E63FB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1870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9678E-799E-46AC-AF25-D2CECF2340B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31304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4EC59-B235-4846-87F0-BC1771384A8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985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5DE5-49C4-4B55-B848-D52C68C9E72C}" type="datetimeFigureOut">
              <a:rPr lang="zh-HK" altLang="en-US" smtClean="0"/>
              <a:t>3/2/2018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DB3E-5ADA-493A-AE6D-DA17F28FBF0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7835985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4C4A7-9727-4710-AEF6-3999D00C6D1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7205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D0F99-2A22-441A-AB36-9367223CDAF1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85026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9A87D-D64A-432D-80A7-50C8573DB3AD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6860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E326E-510C-4857-917C-58BFC4786159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4380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E8D77-65BF-4EAE-823A-6F4E066F081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12564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F1CD8-C7B9-44AF-8BE3-FC442B1679A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53357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CEDBD-518C-4F34-B733-B697AB687EB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54924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1EC50-C556-4295-8FB6-5D9C307A03C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56429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B5BE3-E971-42C8-B84C-C7C82E5192EF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73974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E376D-1E8B-43B0-80EA-47FF6E23113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45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5DE5-49C4-4B55-B848-D52C68C9E72C}" type="datetimeFigureOut">
              <a:rPr lang="zh-HK" altLang="en-US" smtClean="0"/>
              <a:t>3/2/2018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DB3E-5ADA-493A-AE6D-DA17F28FBF0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5687369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413A0-C7CF-4BA4-BFAD-99B99A2C949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74144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909BA-5E2C-45C8-8964-08FE5B7C9BD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32699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345D8-1548-41E1-B683-00A35294659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69565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87CC9-8FBD-4464-A276-A43158132B4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23506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38A9D-6FE5-476E-AC16-FC2CD9B13738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40266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EDC77-16A5-446D-8030-63CC6D7161E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898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5DE5-49C4-4B55-B848-D52C68C9E72C}" type="datetimeFigureOut">
              <a:rPr lang="zh-HK" altLang="en-US" smtClean="0"/>
              <a:t>3/2/2018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DB3E-5ADA-493A-AE6D-DA17F28FBF0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94814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5DE5-49C4-4B55-B848-D52C68C9E72C}" type="datetimeFigureOut">
              <a:rPr lang="zh-HK" altLang="en-US" smtClean="0"/>
              <a:t>3/2/2018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DB3E-5ADA-493A-AE6D-DA17F28FBF0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23215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5DE5-49C4-4B55-B848-D52C68C9E72C}" type="datetimeFigureOut">
              <a:rPr lang="zh-HK" altLang="en-US" smtClean="0"/>
              <a:t>3/2/2018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DB3E-5ADA-493A-AE6D-DA17F28FBF0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5517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D5DE5-49C4-4B55-B848-D52C68C9E72C}" type="datetimeFigureOut">
              <a:rPr lang="zh-HK" altLang="en-US" smtClean="0"/>
              <a:t>3/2/2018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DB3E-5ADA-493A-AE6D-DA17F28FBF0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99680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D5DE5-49C4-4B55-B848-D52C68C9E72C}" type="datetimeFigureOut">
              <a:rPr lang="zh-HK" altLang="en-US" smtClean="0"/>
              <a:t>3/2/2018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CDB3E-5ADA-493A-AE6D-DA17F28FBF0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04572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25AB22-DA35-4987-BC14-D8CB1A00E6D3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737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25AB22-DA35-4987-BC14-D8CB1A00E6D3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633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E7D82D-EEA5-468D-BB42-5910EDB8FC06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824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7D7208-A7D0-4BEC-BDC7-29244924651E}" type="slidenum">
              <a:rPr kumimoji="1"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804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-27384"/>
            <a:ext cx="9144000" cy="6953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lnSpc>
                <a:spcPts val="5500"/>
              </a:lnSpc>
            </a:pPr>
            <a:r>
              <a:rPr lang="en-US" altLang="zh-HK" sz="3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49.</a:t>
            </a:r>
            <a:r>
              <a:rPr lang="zh-TW" altLang="zh-HK" sz="36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基督徒需要基督徒環境</a:t>
            </a:r>
            <a:endParaRPr lang="zh-TW" altLang="zh-HK" sz="36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一、環境對我們的影響力遠較我們所願意承認的、或所想像的更強，即使我們有相當大的意志力，也往往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難以與不利的環境持久對抗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青年教友常在中學時有這種經驗。原先人們教他相信基督是重要的，後來，他們置身於多數人抱持相反看法的環境中，於是，他們便漸漸亦把基督放在不重要的位置了；即使他們在內心深處，彷佛仍認為基督重要。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二、我們的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信念、價值觀與行為模式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，都有賴於他人；我們大部分都是從周圍的人身上採取以上種種。近代大部分心理學家都承認：是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環境塑造了我們的思想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、觀念，或是非對錯的準則；有些人甚</a:t>
            </a:r>
            <a:endParaRPr lang="zh-HK" altLang="en-US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1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spcAft>
                <a:spcPct val="40000"/>
              </a:spcAft>
              <a:buFontTx/>
              <a:buNone/>
            </a:pPr>
            <a:r>
              <a:rPr lang="zh-TW" altLang="en-US" sz="10600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話說</a:t>
            </a:r>
            <a:r>
              <a:rPr lang="zh-TW" altLang="en-US" sz="10600" dirty="0" smtClean="0">
                <a:solidFill>
                  <a:srgbClr val="00CC00"/>
                </a:solidFill>
                <a:ea typeface="華康粗黑體" panose="020B0709000000000000" pitchFamily="49" charset="-120"/>
                <a:cs typeface="華康黑體(P)-GB5" pitchFamily="34" charset="-120"/>
              </a:rPr>
              <a:t>基</a:t>
            </a:r>
            <a:r>
              <a:rPr lang="zh-TW" altLang="en-US" sz="10600" dirty="0" smtClean="0">
                <a:solidFill>
                  <a:srgbClr val="3333FF"/>
                </a:solidFill>
                <a:ea typeface="華康粗黑體" panose="020B0709000000000000" pitchFamily="49" charset="-120"/>
                <a:cs typeface="華康黑體(P)-GB5" pitchFamily="34" charset="-120"/>
              </a:rPr>
              <a:t>基</a:t>
            </a:r>
            <a:r>
              <a:rPr lang="zh-TW" altLang="en-US" sz="10600" dirty="0" smtClean="0">
                <a:solidFill>
                  <a:srgbClr val="CC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團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zh-TW" altLang="en-US" sz="8800" dirty="0" smtClean="0">
                <a:solidFill>
                  <a:srgbClr val="00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    基督徒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zh-TW" altLang="en-US" sz="8800" dirty="0" smtClean="0">
                <a:solidFill>
                  <a:srgbClr val="008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          基 層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zh-TW" altLang="en-US" sz="8800" dirty="0" smtClean="0">
                <a:solidFill>
                  <a:srgbClr val="99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               團 體</a:t>
            </a:r>
          </a:p>
        </p:txBody>
      </p:sp>
    </p:spTree>
    <p:extLst>
      <p:ext uri="{BB962C8B-B14F-4D97-AF65-F5344CB8AC3E}">
        <p14:creationId xmlns:p14="http://schemas.microsoft.com/office/powerpoint/2010/main" val="88935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2875"/>
            <a:ext cx="9144000" cy="6643688"/>
          </a:xfrm>
        </p:spPr>
        <p:txBody>
          <a:bodyPr/>
          <a:lstStyle/>
          <a:p>
            <a:pPr eaLnBrk="1" hangingPunct="1">
              <a:lnSpc>
                <a:spcPts val="6400"/>
              </a:lnSpc>
              <a:spcBef>
                <a:spcPts val="1800"/>
              </a:spcBef>
              <a:buFontTx/>
              <a:buNone/>
            </a:pPr>
            <a:r>
              <a:rPr lang="zh-TW" altLang="en-US" sz="7200" dirty="0" smtClean="0">
                <a:solidFill>
                  <a:srgbClr val="00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基</a:t>
            </a:r>
            <a:r>
              <a:rPr lang="zh-TW" altLang="en-US" sz="5400" dirty="0" smtClean="0">
                <a:solidFill>
                  <a:srgbClr val="00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督徒：以基督為中心</a:t>
            </a:r>
            <a:endParaRPr lang="en-US" altLang="zh-TW" sz="5400" dirty="0" smtClean="0">
              <a:solidFill>
                <a:srgbClr val="0000CC"/>
              </a:solidFill>
              <a:ea typeface="華康粗黑體" panose="020B0709000000000000" pitchFamily="49" charset="-120"/>
              <a:cs typeface="華康黑體(P)-GB5" pitchFamily="34" charset="-120"/>
            </a:endParaRPr>
          </a:p>
          <a:p>
            <a:pPr eaLnBrk="1" hangingPunct="1">
              <a:lnSpc>
                <a:spcPts val="6400"/>
              </a:lnSpc>
              <a:spcBef>
                <a:spcPct val="10000"/>
              </a:spcBef>
              <a:buFontTx/>
              <a:buNone/>
            </a:pPr>
            <a:r>
              <a:rPr lang="zh-TW" altLang="en-US" sz="5400" dirty="0" smtClean="0">
                <a:solidFill>
                  <a:srgbClr val="00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       </a:t>
            </a:r>
            <a:r>
              <a:rPr lang="en-US" altLang="zh-TW" sz="4400" dirty="0" smtClean="0">
                <a:solidFill>
                  <a:srgbClr val="00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(</a:t>
            </a:r>
            <a:r>
              <a:rPr lang="zh-TW" altLang="en-US" sz="4400" dirty="0" smtClean="0">
                <a:solidFill>
                  <a:srgbClr val="00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以聖經</a:t>
            </a:r>
            <a:r>
              <a:rPr lang="en-US" altLang="zh-TW" sz="4400" dirty="0" smtClean="0">
                <a:solidFill>
                  <a:srgbClr val="00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,</a:t>
            </a:r>
            <a:r>
              <a:rPr lang="zh-TW" altLang="en-US" sz="4400" dirty="0" smtClean="0">
                <a:solidFill>
                  <a:srgbClr val="00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祈禱為重</a:t>
            </a:r>
            <a:r>
              <a:rPr lang="en-US" altLang="zh-TW" sz="4400" dirty="0" smtClean="0">
                <a:solidFill>
                  <a:srgbClr val="00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;</a:t>
            </a:r>
            <a:r>
              <a:rPr lang="zh-TW" altLang="en-US" sz="4400" dirty="0" smtClean="0">
                <a:solidFill>
                  <a:srgbClr val="00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 在主內默想</a:t>
            </a:r>
            <a:r>
              <a:rPr lang="en-US" altLang="zh-TW" sz="4400" dirty="0" smtClean="0">
                <a:solidFill>
                  <a:srgbClr val="00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,</a:t>
            </a:r>
            <a:br>
              <a:rPr lang="en-US" altLang="zh-TW" sz="4400" dirty="0" smtClean="0">
                <a:solidFill>
                  <a:srgbClr val="0000CC"/>
                </a:solidFill>
                <a:ea typeface="華康粗黑體" panose="020B0709000000000000" pitchFamily="49" charset="-120"/>
                <a:cs typeface="華康黑體(P)-GB5" pitchFamily="34" charset="-120"/>
              </a:rPr>
            </a:br>
            <a:r>
              <a:rPr lang="zh-TW" altLang="en-US" sz="4400" dirty="0" smtClean="0">
                <a:solidFill>
                  <a:srgbClr val="00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       思考「人」；回應天主</a:t>
            </a:r>
            <a:r>
              <a:rPr lang="en-US" altLang="zh-TW" sz="4400" dirty="0" smtClean="0">
                <a:solidFill>
                  <a:srgbClr val="00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)</a:t>
            </a:r>
            <a:endParaRPr lang="zh-TW" altLang="en-US" sz="5400" dirty="0" smtClean="0">
              <a:solidFill>
                <a:srgbClr val="0000CC"/>
              </a:solidFill>
              <a:ea typeface="華康粗黑體" panose="020B0709000000000000" pitchFamily="49" charset="-120"/>
              <a:cs typeface="華康黑體(P)-GB5" pitchFamily="34" charset="-120"/>
            </a:endParaRPr>
          </a:p>
          <a:p>
            <a:pPr eaLnBrk="1" hangingPunct="1">
              <a:lnSpc>
                <a:spcPts val="6400"/>
              </a:lnSpc>
              <a:spcBef>
                <a:spcPts val="1200"/>
              </a:spcBef>
              <a:buFontTx/>
              <a:buNone/>
            </a:pPr>
            <a:r>
              <a:rPr lang="zh-TW" altLang="en-US" sz="7200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基</a:t>
            </a:r>
            <a:r>
              <a:rPr lang="zh-TW" altLang="en-US" sz="5400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層：以教友為中心</a:t>
            </a:r>
            <a:endParaRPr lang="en-US" altLang="zh-TW" sz="5400" dirty="0" smtClean="0">
              <a:solidFill>
                <a:srgbClr val="FF0000"/>
              </a:solidFill>
              <a:ea typeface="華康粗黑體" panose="020B0709000000000000" pitchFamily="49" charset="-120"/>
              <a:cs typeface="華康黑體(P)-GB5" pitchFamily="34" charset="-120"/>
            </a:endParaRPr>
          </a:p>
          <a:p>
            <a:pPr eaLnBrk="1" hangingPunct="1">
              <a:lnSpc>
                <a:spcPts val="6400"/>
              </a:lnSpc>
              <a:spcBef>
                <a:spcPct val="10000"/>
              </a:spcBef>
              <a:buFontTx/>
              <a:buNone/>
            </a:pPr>
            <a:r>
              <a:rPr lang="zh-TW" altLang="en-US" sz="5400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       </a:t>
            </a:r>
            <a:r>
              <a:rPr lang="en-US" altLang="zh-TW" sz="4400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(</a:t>
            </a:r>
            <a:r>
              <a:rPr lang="zh-TW" altLang="en-US" sz="4400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把信仰變成生活</a:t>
            </a:r>
            <a:r>
              <a:rPr lang="en-US" altLang="zh-TW" sz="4400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;</a:t>
            </a:r>
            <a:r>
              <a:rPr lang="zh-TW" altLang="en-US" sz="4400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 獨立而共融</a:t>
            </a:r>
            <a:r>
              <a:rPr lang="en-US" altLang="zh-TW" sz="4400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(P)-GB5" pitchFamily="34" charset="-120"/>
              </a:rPr>
              <a:t>)</a:t>
            </a:r>
            <a:endParaRPr lang="zh-TW" altLang="en-US" sz="4400" dirty="0" smtClean="0">
              <a:solidFill>
                <a:srgbClr val="FF0000"/>
              </a:solidFill>
              <a:ea typeface="華康粗黑體" panose="020B0709000000000000" pitchFamily="49" charset="-120"/>
              <a:cs typeface="華康黑體(P)-GB5" pitchFamily="34" charset="-120"/>
            </a:endParaRPr>
          </a:p>
          <a:p>
            <a:pPr eaLnBrk="1" hangingPunct="1">
              <a:lnSpc>
                <a:spcPts val="6400"/>
              </a:lnSpc>
              <a:spcBef>
                <a:spcPts val="1200"/>
              </a:spcBef>
              <a:buFontTx/>
              <a:buNone/>
            </a:pPr>
            <a:r>
              <a:rPr lang="zh-TW" altLang="en-US" sz="7200" dirty="0" smtClean="0">
                <a:solidFill>
                  <a:srgbClr val="99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團</a:t>
            </a:r>
            <a:r>
              <a:rPr lang="zh-TW" altLang="en-US" sz="5400" dirty="0" smtClean="0">
                <a:solidFill>
                  <a:srgbClr val="99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體：以愛及分享為中心</a:t>
            </a:r>
            <a:endParaRPr lang="en-US" altLang="zh-TW" sz="5400" dirty="0" smtClean="0">
              <a:solidFill>
                <a:srgbClr val="9900CC"/>
              </a:solidFill>
              <a:ea typeface="華康粗黑體" panose="020B0709000000000000" pitchFamily="49" charset="-120"/>
              <a:cs typeface="華康黑體(P)-GB5" pitchFamily="34" charset="-120"/>
            </a:endParaRPr>
          </a:p>
          <a:p>
            <a:pPr eaLnBrk="1" hangingPunct="1">
              <a:lnSpc>
                <a:spcPts val="6400"/>
              </a:lnSpc>
              <a:spcBef>
                <a:spcPct val="10000"/>
              </a:spcBef>
              <a:buFontTx/>
              <a:buNone/>
            </a:pPr>
            <a:r>
              <a:rPr lang="zh-TW" altLang="en-US" sz="5400" dirty="0" smtClean="0">
                <a:solidFill>
                  <a:srgbClr val="99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       </a:t>
            </a:r>
            <a:r>
              <a:rPr lang="en-US" altLang="zh-TW" sz="4400" dirty="0" smtClean="0">
                <a:solidFill>
                  <a:srgbClr val="99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(</a:t>
            </a:r>
            <a:r>
              <a:rPr lang="zh-TW" altLang="en-US" sz="4400" dirty="0" smtClean="0">
                <a:solidFill>
                  <a:srgbClr val="99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成為團體</a:t>
            </a:r>
            <a:r>
              <a:rPr lang="en-US" altLang="zh-TW" sz="4400" dirty="0" smtClean="0">
                <a:solidFill>
                  <a:srgbClr val="99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,</a:t>
            </a:r>
            <a:r>
              <a:rPr lang="zh-TW" altLang="en-US" sz="4400" dirty="0" smtClean="0">
                <a:solidFill>
                  <a:srgbClr val="99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互相支持</a:t>
            </a:r>
            <a:r>
              <a:rPr lang="en-US" altLang="zh-TW" sz="4400" dirty="0" smtClean="0">
                <a:solidFill>
                  <a:srgbClr val="99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,</a:t>
            </a:r>
            <a:r>
              <a:rPr lang="zh-TW" altLang="en-US" sz="4400" dirty="0" smtClean="0">
                <a:solidFill>
                  <a:srgbClr val="99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信仰成長</a:t>
            </a:r>
            <a:r>
              <a:rPr lang="en-US" altLang="zh-TW" sz="4400" dirty="0" smtClean="0">
                <a:solidFill>
                  <a:srgbClr val="9900CC"/>
                </a:solidFill>
                <a:ea typeface="華康粗黑體" panose="020B0709000000000000" pitchFamily="49" charset="-120"/>
                <a:cs typeface="華康黑體(P)-GB5" pitchFamily="34" charset="-120"/>
              </a:rPr>
              <a:t>)</a:t>
            </a:r>
            <a:endParaRPr lang="zh-TW" altLang="en-US" sz="8800" dirty="0" smtClean="0">
              <a:solidFill>
                <a:srgbClr val="9900CC"/>
              </a:solidFill>
              <a:ea typeface="華康粗黑體" panose="020B0709000000000000" pitchFamily="49" charset="-120"/>
              <a:cs typeface="華康黑體(P)-GB5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8848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基基團滲透社區、基督臨在社區</a:t>
            </a:r>
          </a:p>
        </p:txBody>
      </p:sp>
      <p:sp>
        <p:nvSpPr>
          <p:cNvPr id="19459" name="Oval 3"/>
          <p:cNvSpPr>
            <a:spLocks noChangeArrowheads="1"/>
          </p:cNvSpPr>
          <p:nvPr/>
        </p:nvSpPr>
        <p:spPr bwMode="auto">
          <a:xfrm>
            <a:off x="250825" y="908050"/>
            <a:ext cx="8642350" cy="57610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zh-TW" smtClean="0">
              <a:solidFill>
                <a:srgbClr val="000000"/>
              </a:solidFill>
            </a:endParaRPr>
          </a:p>
        </p:txBody>
      </p:sp>
      <p:sp>
        <p:nvSpPr>
          <p:cNvPr id="19460" name="Oval 4"/>
          <p:cNvSpPr>
            <a:spLocks noChangeArrowheads="1"/>
          </p:cNvSpPr>
          <p:nvPr/>
        </p:nvSpPr>
        <p:spPr bwMode="auto">
          <a:xfrm>
            <a:off x="3708400" y="3068638"/>
            <a:ext cx="1873250" cy="180022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zh-TW" smtClean="0">
              <a:solidFill>
                <a:srgbClr val="CCFFCC"/>
              </a:solidFill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779838" y="3051175"/>
            <a:ext cx="172878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3200" dirty="0" smtClean="0">
                <a:solidFill>
                  <a:srgbClr val="00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聖 堂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36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發電站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2800" dirty="0" smtClean="0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靈感泉源</a:t>
            </a: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V="1">
            <a:off x="785813" y="4143375"/>
            <a:ext cx="2959100" cy="941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5580063" y="4076700"/>
            <a:ext cx="2736850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4572000" y="4941888"/>
            <a:ext cx="71438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 flipH="1" flipV="1">
            <a:off x="1476375" y="1844675"/>
            <a:ext cx="259080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 flipV="1">
            <a:off x="5292725" y="1341438"/>
            <a:ext cx="1511300" cy="1943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 flipV="1">
            <a:off x="2268538" y="2133600"/>
            <a:ext cx="388778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1476375" y="1844675"/>
            <a:ext cx="523875" cy="2798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 flipH="1">
            <a:off x="2627313" y="4508500"/>
            <a:ext cx="215900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2771775" y="5603875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 flipV="1">
            <a:off x="4722813" y="4652963"/>
            <a:ext cx="2160587" cy="172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5795963" y="2708275"/>
            <a:ext cx="2952750" cy="19446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 flipV="1">
            <a:off x="6848475" y="2432050"/>
            <a:ext cx="1439863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zh-HK" altLang="en-US" smtClean="0">
              <a:solidFill>
                <a:srgbClr val="000000"/>
              </a:solidFill>
            </a:endParaRPr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>
            <a:off x="611188" y="3357563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38100">
            <a:solidFill>
              <a:srgbClr val="9900CC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</a:endParaRPr>
          </a:p>
        </p:txBody>
      </p:sp>
      <p:sp>
        <p:nvSpPr>
          <p:cNvPr id="3092" name="AutoShape 20"/>
          <p:cNvSpPr>
            <a:spLocks noChangeArrowheads="1"/>
          </p:cNvSpPr>
          <p:nvPr/>
        </p:nvSpPr>
        <p:spPr bwMode="auto">
          <a:xfrm>
            <a:off x="2195513" y="3068638"/>
            <a:ext cx="914400" cy="9144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</a:endParaRPr>
          </a:p>
        </p:txBody>
      </p:sp>
      <p:sp>
        <p:nvSpPr>
          <p:cNvPr id="3093" name="AutoShape 21"/>
          <p:cNvSpPr>
            <a:spLocks noChangeArrowheads="1"/>
          </p:cNvSpPr>
          <p:nvPr/>
        </p:nvSpPr>
        <p:spPr bwMode="auto">
          <a:xfrm>
            <a:off x="3729038" y="1157288"/>
            <a:ext cx="914400" cy="914400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</a:endParaRPr>
          </a:p>
        </p:txBody>
      </p:sp>
      <p:sp>
        <p:nvSpPr>
          <p:cNvPr id="3094" name="AutoShape 22"/>
          <p:cNvSpPr>
            <a:spLocks noChangeArrowheads="1"/>
          </p:cNvSpPr>
          <p:nvPr/>
        </p:nvSpPr>
        <p:spPr bwMode="auto">
          <a:xfrm>
            <a:off x="4387850" y="2309813"/>
            <a:ext cx="720725" cy="647700"/>
          </a:xfrm>
          <a:prstGeom prst="smileyFace">
            <a:avLst>
              <a:gd name="adj" fmla="val 4653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</a:endParaRPr>
          </a:p>
        </p:txBody>
      </p:sp>
      <p:sp>
        <p:nvSpPr>
          <p:cNvPr id="3095" name="AutoShape 23"/>
          <p:cNvSpPr>
            <a:spLocks noChangeArrowheads="1"/>
          </p:cNvSpPr>
          <p:nvPr/>
        </p:nvSpPr>
        <p:spPr bwMode="auto">
          <a:xfrm>
            <a:off x="3203575" y="4643438"/>
            <a:ext cx="792163" cy="719137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2857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</a:endParaRPr>
          </a:p>
        </p:txBody>
      </p:sp>
      <p:sp>
        <p:nvSpPr>
          <p:cNvPr id="3096" name="AutoShape 24"/>
          <p:cNvSpPr>
            <a:spLocks noChangeArrowheads="1"/>
          </p:cNvSpPr>
          <p:nvPr/>
        </p:nvSpPr>
        <p:spPr bwMode="auto">
          <a:xfrm>
            <a:off x="3429000" y="5781675"/>
            <a:ext cx="792163" cy="719138"/>
          </a:xfrm>
          <a:prstGeom prst="smileyFace">
            <a:avLst>
              <a:gd name="adj" fmla="val 4653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</a:endParaRPr>
          </a:p>
        </p:txBody>
      </p:sp>
      <p:sp>
        <p:nvSpPr>
          <p:cNvPr id="3097" name="AutoShape 25"/>
          <p:cNvSpPr>
            <a:spLocks noChangeArrowheads="1"/>
          </p:cNvSpPr>
          <p:nvPr/>
        </p:nvSpPr>
        <p:spPr bwMode="auto">
          <a:xfrm>
            <a:off x="1547813" y="5013325"/>
            <a:ext cx="792162" cy="719138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</a:endParaRPr>
          </a:p>
        </p:txBody>
      </p:sp>
      <p:sp>
        <p:nvSpPr>
          <p:cNvPr id="3098" name="AutoShape 26"/>
          <p:cNvSpPr>
            <a:spLocks noChangeArrowheads="1"/>
          </p:cNvSpPr>
          <p:nvPr/>
        </p:nvSpPr>
        <p:spPr bwMode="auto">
          <a:xfrm>
            <a:off x="7740650" y="3068638"/>
            <a:ext cx="792163" cy="719137"/>
          </a:xfrm>
          <a:prstGeom prst="smileyFace">
            <a:avLst>
              <a:gd name="adj" fmla="val 4653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</a:endParaRPr>
          </a:p>
        </p:txBody>
      </p:sp>
      <p:sp>
        <p:nvSpPr>
          <p:cNvPr id="3099" name="AutoShape 27"/>
          <p:cNvSpPr>
            <a:spLocks noChangeArrowheads="1"/>
          </p:cNvSpPr>
          <p:nvPr/>
        </p:nvSpPr>
        <p:spPr bwMode="auto">
          <a:xfrm>
            <a:off x="6637338" y="2071688"/>
            <a:ext cx="792162" cy="719137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</a:endParaRPr>
          </a:p>
        </p:txBody>
      </p:sp>
      <p:sp>
        <p:nvSpPr>
          <p:cNvPr id="3100" name="AutoShape 28"/>
          <p:cNvSpPr>
            <a:spLocks noChangeArrowheads="1"/>
          </p:cNvSpPr>
          <p:nvPr/>
        </p:nvSpPr>
        <p:spPr bwMode="auto">
          <a:xfrm>
            <a:off x="6143625" y="5353050"/>
            <a:ext cx="792163" cy="719138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</a:endParaRPr>
          </a:p>
        </p:txBody>
      </p:sp>
      <p:sp>
        <p:nvSpPr>
          <p:cNvPr id="3101" name="AutoShape 29"/>
          <p:cNvSpPr>
            <a:spLocks noChangeArrowheads="1"/>
          </p:cNvSpPr>
          <p:nvPr/>
        </p:nvSpPr>
        <p:spPr bwMode="auto">
          <a:xfrm>
            <a:off x="5076825" y="4724400"/>
            <a:ext cx="792163" cy="719138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38100">
            <a:solidFill>
              <a:srgbClr val="9900CC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</a:endParaRPr>
          </a:p>
        </p:txBody>
      </p:sp>
      <p:sp>
        <p:nvSpPr>
          <p:cNvPr id="3102" name="AutoShape 30"/>
          <p:cNvSpPr>
            <a:spLocks noChangeArrowheads="1"/>
          </p:cNvSpPr>
          <p:nvPr/>
        </p:nvSpPr>
        <p:spPr bwMode="auto">
          <a:xfrm>
            <a:off x="6227763" y="3573463"/>
            <a:ext cx="792162" cy="719137"/>
          </a:xfrm>
          <a:prstGeom prst="smileyFace">
            <a:avLst>
              <a:gd name="adj" fmla="val 4653"/>
            </a:avLst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</a:endParaRPr>
          </a:p>
        </p:txBody>
      </p:sp>
      <p:sp>
        <p:nvSpPr>
          <p:cNvPr id="3121" name="Text Box 49"/>
          <p:cNvSpPr txBox="1">
            <a:spLocks noChangeArrowheads="1"/>
          </p:cNvSpPr>
          <p:nvPr/>
        </p:nvSpPr>
        <p:spPr bwMode="auto">
          <a:xfrm>
            <a:off x="0" y="5734050"/>
            <a:ext cx="16922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2800" b="1" smtClean="0">
                <a:solidFill>
                  <a:srgbClr val="FF0000"/>
                </a:solidFill>
                <a:ea typeface="華康黑體(P)-GB5" pitchFamily="34" charset="-120"/>
                <a:cs typeface="華康黑體(P)-GB5" pitchFamily="34" charset="-120"/>
              </a:rPr>
              <a:t>韓信將兵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2800" b="1" smtClean="0">
                <a:solidFill>
                  <a:srgbClr val="FF0000"/>
                </a:solidFill>
                <a:ea typeface="華康黑體(P)-GB5" pitchFamily="34" charset="-120"/>
                <a:cs typeface="華康黑體(P)-GB5" pitchFamily="34" charset="-120"/>
              </a:rPr>
              <a:t>劉邦將將</a:t>
            </a:r>
          </a:p>
        </p:txBody>
      </p:sp>
      <p:sp>
        <p:nvSpPr>
          <p:cNvPr id="3123" name="Text Box 51"/>
          <p:cNvSpPr txBox="1">
            <a:spLocks noChangeArrowheads="1"/>
          </p:cNvSpPr>
          <p:nvPr/>
        </p:nvSpPr>
        <p:spPr bwMode="auto">
          <a:xfrm>
            <a:off x="7524750" y="5734050"/>
            <a:ext cx="16192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2800" b="1" smtClean="0">
                <a:solidFill>
                  <a:srgbClr val="FF0000"/>
                </a:solidFill>
                <a:ea typeface="華康黑體(P)-GB5" pitchFamily="34" charset="-120"/>
                <a:cs typeface="華康黑體(P)-GB5" pitchFamily="34" charset="-120"/>
              </a:rPr>
              <a:t>神父是合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2800" b="1" smtClean="0">
                <a:solidFill>
                  <a:srgbClr val="FF0000"/>
                </a:solidFill>
                <a:ea typeface="華康黑體(P)-GB5" pitchFamily="34" charset="-120"/>
                <a:cs typeface="華康黑體(P)-GB5" pitchFamily="34" charset="-120"/>
              </a:rPr>
              <a:t>一的領導</a:t>
            </a:r>
          </a:p>
        </p:txBody>
      </p:sp>
    </p:spTree>
    <p:extLst>
      <p:ext uri="{BB962C8B-B14F-4D97-AF65-F5344CB8AC3E}">
        <p14:creationId xmlns:p14="http://schemas.microsoft.com/office/powerpoint/2010/main" val="165608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3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3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nimBg="1"/>
      <p:bldP spid="3080" grpId="0" animBg="1"/>
      <p:bldP spid="3081" grpId="0" animBg="1"/>
      <p:bldP spid="3082" grpId="0" animBg="1"/>
      <p:bldP spid="3083" grpId="0" animBg="1"/>
      <p:bldP spid="3084" grpId="0" animBg="1"/>
      <p:bldP spid="3085" grpId="0" animBg="1"/>
      <p:bldP spid="3086" grpId="0" animBg="1"/>
      <p:bldP spid="3087" grpId="0" animBg="1"/>
      <p:bldP spid="3088" grpId="0" animBg="1"/>
      <p:bldP spid="3089" grpId="0" animBg="1"/>
      <p:bldP spid="3090" grpId="0" animBg="1"/>
      <p:bldP spid="3091" grpId="0" animBg="1"/>
      <p:bldP spid="3092" grpId="0" animBg="1"/>
      <p:bldP spid="3093" grpId="0" animBg="1"/>
      <p:bldP spid="3094" grpId="0" animBg="1"/>
      <p:bldP spid="3095" grpId="0" animBg="1"/>
      <p:bldP spid="3096" grpId="0" animBg="1"/>
      <p:bldP spid="3097" grpId="0" animBg="1"/>
      <p:bldP spid="3098" grpId="0" animBg="1"/>
      <p:bldP spid="3099" grpId="0" animBg="1"/>
      <p:bldP spid="3100" grpId="0" animBg="1"/>
      <p:bldP spid="3101" grpId="0" animBg="1"/>
      <p:bldP spid="310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zh-TW" altLang="en-US" sz="44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基基團的不穩定和新陳代謝</a:t>
            </a:r>
          </a:p>
        </p:txBody>
      </p:sp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395288" y="836613"/>
            <a:ext cx="8569325" cy="57610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</a:endParaRPr>
          </a:p>
        </p:txBody>
      </p:sp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755650" y="1268413"/>
            <a:ext cx="7129463" cy="4537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</a:endParaRPr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1116013" y="1628775"/>
            <a:ext cx="5472112" cy="3743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</a:endParaRPr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1331913" y="1989138"/>
            <a:ext cx="3816350" cy="2881312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</a:endParaRP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692275" y="2636838"/>
            <a:ext cx="3024188" cy="204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8800" smtClean="0">
                <a:solidFill>
                  <a:srgbClr val="FF0000"/>
                </a:solidFill>
              </a:rPr>
              <a:t>1-4</a:t>
            </a:r>
            <a:r>
              <a:rPr lang="zh-TW" altLang="en-US" sz="8800" b="1" smtClean="0">
                <a:solidFill>
                  <a:srgbClr val="FF0000"/>
                </a:solidFill>
              </a:rPr>
              <a:t>人</a:t>
            </a:r>
            <a:r>
              <a:rPr lang="zh-TW" altLang="en-US" sz="4000" b="1" smtClean="0">
                <a:solidFill>
                  <a:srgbClr val="0000CC"/>
                </a:solidFill>
                <a:ea typeface="華康黑體(P)-GB5" pitchFamily="34" charset="-120"/>
                <a:cs typeface="華康黑體(P)-GB5" pitchFamily="34" charset="-120"/>
              </a:rPr>
              <a:t>核  心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148263" y="2924175"/>
            <a:ext cx="1439862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6000" smtClean="0">
                <a:solidFill>
                  <a:srgbClr val="CC0000"/>
                </a:solidFill>
              </a:rPr>
              <a:t>2-4</a:t>
            </a:r>
            <a:r>
              <a:rPr lang="zh-TW" altLang="en-US" sz="3600" b="1" smtClean="0">
                <a:solidFill>
                  <a:srgbClr val="0000CC"/>
                </a:solidFill>
                <a:ea typeface="華康黑體(P)-GB5" pitchFamily="34" charset="-120"/>
                <a:cs typeface="華康黑體(P)-GB5" pitchFamily="34" charset="-120"/>
              </a:rPr>
              <a:t>支持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6516688" y="3141663"/>
            <a:ext cx="1368425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TW" sz="5400" dirty="0" smtClean="0">
                <a:solidFill>
                  <a:srgbClr val="A5002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2-4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2400" dirty="0" smtClean="0">
                <a:solidFill>
                  <a:srgbClr val="00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需鼓勵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2400" dirty="0" smtClean="0">
                <a:solidFill>
                  <a:srgbClr val="00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偶然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 rot="-1902079">
            <a:off x="5867400" y="4868863"/>
            <a:ext cx="270351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TW" sz="5400" smtClean="0">
                <a:solidFill>
                  <a:srgbClr val="A5002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2-4</a:t>
            </a:r>
            <a:r>
              <a:rPr lang="en-US" altLang="zh-TW" sz="4000" smtClean="0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 </a:t>
            </a:r>
            <a:r>
              <a:rPr lang="zh-TW" altLang="en-US" sz="4000" smtClean="0">
                <a:solidFill>
                  <a:srgbClr val="00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  <a:cs typeface="華康黑體(P)-GB5" pitchFamily="34" charset="-120"/>
              </a:rPr>
              <a:t>暫離</a:t>
            </a:r>
          </a:p>
        </p:txBody>
      </p:sp>
    </p:spTree>
    <p:extLst>
      <p:ext uri="{BB962C8B-B14F-4D97-AF65-F5344CB8AC3E}">
        <p14:creationId xmlns:p14="http://schemas.microsoft.com/office/powerpoint/2010/main" val="350901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100" grpId="0" animBg="1"/>
      <p:bldP spid="4101" grpId="0" animBg="1"/>
      <p:bldP spid="4102" grpId="0" animBg="1"/>
      <p:bldP spid="4103" grpId="0"/>
      <p:bldP spid="4104" grpId="0"/>
      <p:bldP spid="4105" grpId="0"/>
      <p:bldP spid="410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lnSpc>
                <a:spcPts val="7000"/>
              </a:lnSpc>
              <a:buFontTx/>
              <a:buNone/>
            </a:pPr>
            <a:r>
              <a:rPr lang="zh-TW" altLang="en-US" sz="4000" dirty="0" smtClean="0">
                <a:ea typeface="華康粗黑體" pitchFamily="49" charset="-120"/>
                <a:cs typeface="Arial" charset="0"/>
              </a:rPr>
              <a:t>教會需要基基團</a:t>
            </a:r>
            <a:r>
              <a:rPr lang="zh-TW" altLang="en-US" dirty="0" smtClean="0">
                <a:ea typeface="華康粗黑體" pitchFamily="49" charset="-120"/>
                <a:cs typeface="Arial" charset="0"/>
              </a:rPr>
              <a:t>，因為</a:t>
            </a:r>
          </a:p>
          <a:p>
            <a:pPr eaLnBrk="1" hangingPunct="1">
              <a:buFontTx/>
              <a:buNone/>
            </a:pPr>
            <a:r>
              <a:rPr lang="en-US" altLang="zh-TW" dirty="0" smtClean="0">
                <a:solidFill>
                  <a:srgbClr val="FF0000"/>
                </a:solidFill>
                <a:ea typeface="華康粗黑體" pitchFamily="49" charset="-120"/>
                <a:cs typeface="Arial" charset="0"/>
              </a:rPr>
              <a:t>1.</a:t>
            </a:r>
            <a:r>
              <a:rPr lang="zh-TW" altLang="en-US" dirty="0" smtClean="0">
                <a:solidFill>
                  <a:srgbClr val="FF0000"/>
                </a:solidFill>
                <a:ea typeface="華康粗黑體" pitchFamily="49" charset="-120"/>
                <a:cs typeface="Arial" charset="0"/>
              </a:rPr>
              <a:t>人際關係的需要（</a:t>
            </a:r>
            <a:r>
              <a:rPr lang="en-US" altLang="zh-TW" dirty="0" smtClean="0">
                <a:solidFill>
                  <a:srgbClr val="FF0000"/>
                </a:solidFill>
                <a:ea typeface="華康粗黑體" pitchFamily="49" charset="-120"/>
                <a:cs typeface="Arial" charset="0"/>
              </a:rPr>
              <a:t>mutual support</a:t>
            </a:r>
            <a:r>
              <a:rPr lang="zh-TW" altLang="en-US" dirty="0" smtClean="0">
                <a:solidFill>
                  <a:srgbClr val="FF0000"/>
                </a:solidFill>
                <a:ea typeface="華康粗黑體" pitchFamily="49" charset="-120"/>
                <a:cs typeface="Arial" charset="0"/>
              </a:rPr>
              <a:t>）</a:t>
            </a:r>
          </a:p>
          <a:p>
            <a:pPr eaLnBrk="1" hangingPunct="1">
              <a:buFontTx/>
              <a:buNone/>
            </a:pPr>
            <a:r>
              <a:rPr lang="en-US" altLang="zh-TW" dirty="0" smtClean="0">
                <a:ea typeface="華康粗黑體" pitchFamily="49" charset="-120"/>
                <a:cs typeface="Arial" charset="0"/>
              </a:rPr>
              <a:t>2.</a:t>
            </a:r>
            <a:r>
              <a:rPr lang="zh-TW" altLang="en-US" dirty="0" smtClean="0">
                <a:ea typeface="華康粗黑體" pitchFamily="49" charset="-120"/>
                <a:cs typeface="Arial" charset="0"/>
              </a:rPr>
              <a:t>經驗天主的需要（兩三個人）</a:t>
            </a:r>
            <a:endParaRPr lang="en-US" altLang="zh-TW" dirty="0" smtClean="0">
              <a:ea typeface="華康粗黑體" pitchFamily="49" charset="-12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altLang="zh-TW" dirty="0" smtClean="0">
                <a:solidFill>
                  <a:srgbClr val="0000FF"/>
                </a:solidFill>
                <a:ea typeface="華康粗黑體" pitchFamily="49" charset="-120"/>
                <a:cs typeface="Arial" charset="0"/>
              </a:rPr>
              <a:t>3.</a:t>
            </a:r>
            <a:r>
              <a:rPr lang="zh-TW" altLang="en-US" dirty="0" smtClean="0">
                <a:solidFill>
                  <a:srgbClr val="0000FF"/>
                </a:solidFill>
                <a:ea typeface="華康粗黑體" pitchFamily="49" charset="-120"/>
                <a:cs typeface="Arial" charset="0"/>
              </a:rPr>
              <a:t>教友常常讀經、祈禱的需要</a:t>
            </a:r>
          </a:p>
          <a:p>
            <a:pPr eaLnBrk="1" hangingPunct="1">
              <a:buFontTx/>
              <a:buNone/>
            </a:pPr>
            <a:r>
              <a:rPr lang="en-US" altLang="zh-TW" dirty="0" smtClean="0">
                <a:ea typeface="華康粗黑體" pitchFamily="49" charset="-120"/>
                <a:cs typeface="Arial" charset="0"/>
              </a:rPr>
              <a:t>4.</a:t>
            </a:r>
            <a:r>
              <a:rPr lang="zh-TW" altLang="en-US" dirty="0" smtClean="0">
                <a:ea typeface="華康粗黑體" pitchFamily="49" charset="-120"/>
                <a:cs typeface="Arial" charset="0"/>
              </a:rPr>
              <a:t>信仰由「應否」到「如何」的需要</a:t>
            </a:r>
          </a:p>
          <a:p>
            <a:pPr eaLnBrk="1" hangingPunct="1">
              <a:buFontTx/>
              <a:buNone/>
            </a:pPr>
            <a:r>
              <a:rPr lang="en-US" altLang="zh-TW" dirty="0" smtClean="0">
                <a:solidFill>
                  <a:srgbClr val="9900CC"/>
                </a:solidFill>
                <a:ea typeface="華康粗黑體" pitchFamily="49" charset="-120"/>
                <a:cs typeface="Arial" charset="0"/>
              </a:rPr>
              <a:t>5.</a:t>
            </a:r>
            <a:r>
              <a:rPr lang="zh-TW" altLang="en-US" dirty="0" smtClean="0">
                <a:solidFill>
                  <a:srgbClr val="9900CC"/>
                </a:solidFill>
                <a:ea typeface="華康粗黑體" pitchFamily="49" charset="-120"/>
                <a:cs typeface="Arial" charset="0"/>
              </a:rPr>
              <a:t>信仰成長的需要（信仰與行為的互動）</a:t>
            </a:r>
          </a:p>
          <a:p>
            <a:pPr eaLnBrk="1" hangingPunct="1">
              <a:buFontTx/>
              <a:buNone/>
            </a:pPr>
            <a:r>
              <a:rPr lang="en-US" altLang="zh-TW" dirty="0" smtClean="0">
                <a:ea typeface="華康粗黑體" pitchFamily="49" charset="-120"/>
                <a:cs typeface="Arial" charset="0"/>
              </a:rPr>
              <a:t>6.</a:t>
            </a:r>
            <a:r>
              <a:rPr lang="zh-TW" altLang="en-US" dirty="0" smtClean="0">
                <a:ea typeface="華康粗黑體" pitchFamily="49" charset="-120"/>
                <a:cs typeface="Arial" charset="0"/>
              </a:rPr>
              <a:t>讓世人「看到」教會的需要（</a:t>
            </a:r>
            <a:r>
              <a:rPr lang="zh-TW" altLang="en-US" smtClean="0">
                <a:ea typeface="華康粗黑體" pitchFamily="49" charset="-120"/>
                <a:cs typeface="Arial" charset="0"/>
              </a:rPr>
              <a:t>臨在社區）</a:t>
            </a:r>
            <a:endParaRPr lang="en-US" altLang="zh-TW" dirty="0" smtClean="0">
              <a:ea typeface="華康粗黑體" pitchFamily="49" charset="-12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altLang="zh-TW" dirty="0" smtClean="0">
                <a:ea typeface="華康粗黑體" pitchFamily="49" charset="-120"/>
                <a:cs typeface="Arial" charset="0"/>
              </a:rPr>
              <a:t>7.</a:t>
            </a:r>
            <a:r>
              <a:rPr lang="zh-TW" altLang="en-US" dirty="0" smtClean="0">
                <a:ea typeface="華康粗黑體" pitchFamily="49" charset="-120"/>
                <a:cs typeface="Arial" charset="0"/>
              </a:rPr>
              <a:t>滲透社會的需要（靠教友）</a:t>
            </a:r>
            <a:endParaRPr lang="en-US" altLang="zh-TW" dirty="0" smtClean="0">
              <a:ea typeface="華康粗黑體" pitchFamily="49" charset="-12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altLang="zh-TW" dirty="0" smtClean="0">
                <a:solidFill>
                  <a:srgbClr val="FF0000"/>
                </a:solidFill>
                <a:ea typeface="華康粗黑體" pitchFamily="49" charset="-120"/>
                <a:cs typeface="Arial" charset="0"/>
              </a:rPr>
              <a:t>8.</a:t>
            </a:r>
            <a:r>
              <a:rPr lang="zh-TW" altLang="en-US" dirty="0" smtClean="0">
                <a:solidFill>
                  <a:srgbClr val="FF0000"/>
                </a:solidFill>
                <a:ea typeface="華康粗黑體" pitchFamily="49" charset="-120"/>
                <a:cs typeface="Arial" charset="0"/>
              </a:rPr>
              <a:t>教育下一代的需要（孩子的宗教環境）</a:t>
            </a:r>
          </a:p>
        </p:txBody>
      </p:sp>
    </p:spTree>
    <p:extLst>
      <p:ext uri="{BB962C8B-B14F-4D97-AF65-F5344CB8AC3E}">
        <p14:creationId xmlns:p14="http://schemas.microsoft.com/office/powerpoint/2010/main" val="43014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2000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6" dur="2000"/>
                                        <p:tgtEl>
                                          <p:spTgt spid="143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-27384"/>
            <a:ext cx="9144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5500"/>
              </a:lnSpc>
              <a:spcAft>
                <a:spcPts val="0"/>
              </a:spcAft>
            </a:pPr>
            <a:endParaRPr lang="en-US" altLang="zh-TW" sz="3600" dirty="0" smtClean="0">
              <a:solidFill>
                <a:srgbClr val="FF0000"/>
              </a:solidFill>
              <a:effectLst/>
              <a:latin typeface="Arial"/>
              <a:ea typeface="華康粗黑體"/>
              <a:cs typeface="Arial"/>
            </a:endParaRPr>
          </a:p>
          <a:p>
            <a:pPr algn="just">
              <a:lnSpc>
                <a:spcPts val="5500"/>
              </a:lnSpc>
              <a:spcAft>
                <a:spcPts val="0"/>
              </a:spcAft>
            </a:pPr>
            <a:r>
              <a:rPr lang="zh-TW" altLang="zh-HK" sz="36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附錄</a:t>
            </a:r>
            <a:r>
              <a:rPr lang="en-US" altLang="zh-HK" sz="3600" dirty="0" smtClean="0">
                <a:solidFill>
                  <a:srgbClr val="FF0000"/>
                </a:solidFill>
                <a:effectLst/>
                <a:latin typeface="Arial"/>
                <a:ea typeface="華康粗黑體"/>
              </a:rPr>
              <a:t>  </a:t>
            </a:r>
            <a:r>
              <a:rPr lang="zh-TW" altLang="zh-HK" sz="36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全面發展信仰小團體</a:t>
            </a:r>
            <a:endParaRPr lang="zh-TW" altLang="zh-HK" sz="3600" dirty="0" smtClean="0">
              <a:effectLst/>
              <a:latin typeface="Times New Roman"/>
              <a:ea typeface="全真新細明"/>
            </a:endParaRPr>
          </a:p>
          <a:p>
            <a:pPr algn="just">
              <a:lnSpc>
                <a:spcPts val="5500"/>
              </a:lnSpc>
              <a:spcAft>
                <a:spcPts val="0"/>
              </a:spcAft>
            </a:pP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一、信仰小團體的內涵</a:t>
            </a:r>
            <a:endParaRPr lang="zh-TW" altLang="zh-HK" sz="32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HK" sz="3200" dirty="0" smtClean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</a:t>
            </a: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1. 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以基督為中心</a:t>
            </a: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	2. 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以聖言</a:t>
            </a:r>
            <a:r>
              <a:rPr lang="zh-TW" altLang="zh-HK" sz="24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、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聖事</a:t>
            </a:r>
            <a:r>
              <a:rPr lang="zh-TW" altLang="zh-HK" sz="24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、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祈禱為滋養</a:t>
            </a:r>
          </a:p>
          <a:p>
            <a:pPr algn="just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3. 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為福音服務</a:t>
            </a: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    4. 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真正的團體生活</a:t>
            </a:r>
          </a:p>
          <a:p>
            <a:pPr algn="just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5.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基層的特質</a:t>
            </a:r>
          </a:p>
          <a:p>
            <a:pPr algn="just">
              <a:lnSpc>
                <a:spcPts val="5500"/>
              </a:lnSpc>
              <a:spcAft>
                <a:spcPts val="0"/>
              </a:spcAft>
            </a:pP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二、信仰小團體的組織</a:t>
            </a:r>
            <a:endParaRPr lang="zh-TW" altLang="zh-HK" sz="32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1. 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人數適中</a:t>
            </a: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	        2. 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定期聚會</a:t>
            </a:r>
          </a:p>
          <a:p>
            <a:pPr algn="just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3. 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多元化</a:t>
            </a: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		4.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善會</a:t>
            </a: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	         5.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領袖</a:t>
            </a:r>
          </a:p>
          <a:p>
            <a:pPr indent="266700" algn="just">
              <a:lnSpc>
                <a:spcPts val="4000"/>
              </a:lnSpc>
              <a:spcAft>
                <a:spcPts val="0"/>
              </a:spcAft>
            </a:pPr>
            <a:r>
              <a:rPr lang="zh-TW" altLang="zh-HK" sz="28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（以上節錄自胡振中樞機主教牧函：邁向光輝的十年）</a:t>
            </a:r>
          </a:p>
          <a:p>
            <a:pPr algn="just">
              <a:lnSpc>
                <a:spcPts val="4000"/>
              </a:lnSpc>
              <a:spcAft>
                <a:spcPts val="0"/>
              </a:spcAft>
            </a:pP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 </a:t>
            </a:r>
            <a:endParaRPr lang="zh-TW" altLang="zh-HK" sz="3200" dirty="0" smtClean="0"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endParaRPr lang="zh-HK" altLang="en-US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6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-27384"/>
            <a:ext cx="9144000" cy="6760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至主張「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存在確定意識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</a:t>
            </a:r>
            <a:r>
              <a:rPr lang="en-US" altLang="zh-TW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Existence </a:t>
            </a: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determines </a:t>
            </a:r>
            <a:r>
              <a:rPr lang="en-US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consciousness</a:t>
            </a:r>
            <a:r>
              <a:rPr lang="en-US" altLang="zh-TW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中國古人也相信「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橘生淮南則為橘，生於淮北則為枳</a:t>
            </a:r>
            <a:r>
              <a:rPr lang="zh-TW" altLang="zh-HK" sz="3200" dirty="0" smtClean="0"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」，意思是：原本是甜的橘，生長在淮水之南仍然是甜的橘，生長在淮水之北就會變成苦、澀的枳了。</a:t>
            </a: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‧</a:t>
            </a:r>
            <a:r>
              <a:rPr lang="zh-TW" altLang="zh-HK" sz="3200" dirty="0" smtClean="0">
                <a:solidFill>
                  <a:srgbClr val="0000FF"/>
                </a:solidFill>
                <a:effectLst/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二三十年前，墮胎被視為罪惡，離婚被視為不名譽。今日，不少人已視墮胎為等閒之事，不斷的離婚和再婚甚至能被視為夠吸引力的象徵。這是個人道德水準有問題，還是社會道德降低了？</a:t>
            </a:r>
            <a:endParaRPr lang="en-US" altLang="zh-TW" sz="3200" dirty="0" smtClean="0">
              <a:solidFill>
                <a:srgbClr val="0000FF"/>
              </a:solidFill>
              <a:effectLst/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</a:t>
            </a:r>
            <a:r>
              <a:rPr lang="en-US" altLang="zh-TW" sz="3200" dirty="0" smtClean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</a:t>
            </a:r>
            <a:r>
              <a:rPr lang="zh-TW" altLang="en-US" sz="3200" dirty="0" smtClean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三、實際上，我們在許多情況下亦瞭解這點。我們本能地知道：</a:t>
            </a:r>
            <a:r>
              <a:rPr lang="zh-TW" altLang="en-US" sz="32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如果要維持我們的道德標準，便不該與某些人交往</a:t>
            </a:r>
            <a:r>
              <a:rPr lang="zh-TW" altLang="en-US" sz="3200" dirty="0" smtClean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。在決心革新我們的生活</a:t>
            </a:r>
            <a:r>
              <a:rPr lang="zh-TW" altLang="en-US" sz="3200" dirty="0" smtClean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時</a:t>
            </a:r>
            <a:r>
              <a:rPr lang="en-US" altLang="zh-TW" sz="3200" dirty="0" smtClean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3200" dirty="0" smtClean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例如</a:t>
            </a:r>
            <a:r>
              <a:rPr lang="zh-TW" altLang="en-US" sz="3200" dirty="0" smtClean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要成為更熱心的</a:t>
            </a:r>
            <a:r>
              <a:rPr lang="zh-TW" altLang="en-US" sz="3200" dirty="0" smtClean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教友</a:t>
            </a:r>
            <a:r>
              <a:rPr lang="en-US" altLang="zh-TW" sz="3200" dirty="0" smtClean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  <a:r>
              <a:rPr lang="zh-TW" altLang="en-US" sz="3200" dirty="0" smtClean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</a:t>
            </a:r>
            <a:r>
              <a:rPr lang="zh-TW" altLang="en-US" sz="3200" dirty="0" smtClean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我們本能地就尋找志同</a:t>
            </a:r>
            <a:endParaRPr lang="zh-HK" altLang="en-US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597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-27384"/>
            <a:ext cx="9144000" cy="6760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道合的人，或有利的環境。我們深知，作為團體的一份子，要比「獨力進行」容易成功得多了。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孟母三遷的故事</a:t>
            </a:r>
            <a:r>
              <a:rPr lang="zh-TW" altLang="en-US" sz="3200" dirty="0" smtClean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，不外也是告訴我們這個</a:t>
            </a:r>
            <a:r>
              <a:rPr lang="zh-TW" altLang="en-US" sz="3200" dirty="0" smtClean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道理</a:t>
            </a:r>
            <a:r>
              <a:rPr lang="en-US" altLang="zh-TW" sz="3200" dirty="0" smtClean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(</a:t>
            </a:r>
            <a:r>
              <a:rPr lang="zh-TW" altLang="en-US" sz="3200" dirty="0" smtClean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墳場</a:t>
            </a:r>
            <a:r>
              <a:rPr lang="zh-TW" altLang="en-US" sz="3200" dirty="0" smtClean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旁</a:t>
            </a:r>
            <a:r>
              <a:rPr lang="en-US" altLang="zh-TW" sz="3200" dirty="0" smtClean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 smtClean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屠房旁</a:t>
            </a:r>
            <a:r>
              <a:rPr lang="en-US" altLang="zh-TW" sz="3200" dirty="0" smtClean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,</a:t>
            </a:r>
            <a:r>
              <a:rPr lang="zh-TW" altLang="en-US" sz="3200" dirty="0" smtClean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學宮旁</a:t>
            </a:r>
            <a:r>
              <a:rPr lang="zh-TW" altLang="en-US" sz="3200" dirty="0" smtClean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。</a:t>
            </a:r>
            <a:r>
              <a:rPr lang="en-US" altLang="zh-TW" sz="3200" dirty="0" smtClean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)</a:t>
            </a:r>
            <a:endParaRPr lang="en-US" altLang="zh-TW" sz="3200" dirty="0" smtClean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 smtClean="0">
                <a:effectLst/>
                <a:latin typeface="Arial"/>
                <a:ea typeface="華康粗黑體"/>
                <a:cs typeface="Arial"/>
              </a:rPr>
              <a:t>    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四、「一個教友必須作為基督徒環境的一份子」。為明白這話的意義，必須對「基督徒環境」有清晰的瞭解。在這方面，</a:t>
            </a:r>
            <a:r>
              <a:rPr lang="zh-TW" altLang="zh-HK" sz="3200" dirty="0" smtClean="0">
                <a:solidFill>
                  <a:srgbClr val="0000FF"/>
                </a:solidFill>
                <a:effectLst/>
                <a:latin typeface="Arial"/>
                <a:ea typeface="華康粗黑體"/>
                <a:cs typeface="Arial"/>
              </a:rPr>
              <a:t>最普通的錯誤觀念是以為：只要人人是基督徒，則環境即是基督徒環境了。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這一說法其實是一種誤解。拿一家酒店為例：酒店的常客也許真的是愛國者，但卻不能單單因此便斷定這酒店有愛國的氣氛。該酒店也許只醞釀著玩樂、男女關係，或顧客在酒店裡所關心的其它主題，而顧客的交互行為間，很可能卻從未有愛國言</a:t>
            </a:r>
            <a:endParaRPr lang="zh-HK" altLang="en-US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505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-27384"/>
            <a:ext cx="9144000" cy="6760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論發生。換言之，某一種特殊環境是何種環境，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該視環境中的人們如何彼此交往而定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。某團體的成員雖然都愛國，卻從未談論國是或以其它任何方式顯示愛國對自身的重要，那麼這一環境便並非愛國環境，也並不培養愛國情操。它雖然可能並不反對愛國，且因此不會進行賣國陰謀，但到底不是愛國環境。</a:t>
            </a:r>
            <a:endParaRPr lang="en-US" altLang="zh-TW" sz="3200" dirty="0" smtClean="0">
              <a:effectLst/>
              <a:latin typeface="Arial"/>
              <a:ea typeface="華康粗黑體"/>
              <a:cs typeface="Arial"/>
            </a:endParaRPr>
          </a:p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    五、基督徒組織起來，或走在一起，未必便能自動形成一個基督徒環境。雖然過去人們一直認為：只要參加全是教友組成的團體，便足夠使人成為好教友。但屢見不鮮的是，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天主教思想或基督信仰未必在全為教友的團體中蘊育培養。</a:t>
            </a:r>
            <a:r>
              <a:rPr lang="zh-TW" altLang="en-US" sz="3200" dirty="0" smtClean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那麼，即使每位成員都是基督徒，這也未必是一個基督徒</a:t>
            </a:r>
            <a:endParaRPr lang="zh-HK" altLang="en-US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253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-27384"/>
            <a:ext cx="9144000" cy="6760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en-US" sz="3200" dirty="0" smtClean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環境。更可悲的是：</a:t>
            </a:r>
            <a:r>
              <a:rPr lang="zh-TW" altLang="en-US" sz="3200" dirty="0" smtClean="0">
                <a:solidFill>
                  <a:srgbClr val="9900CC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有些基督徒團體竟然在不知不覺中流露出漠視基督的傾向來</a:t>
            </a:r>
            <a:r>
              <a:rPr lang="zh-TW" altLang="en-US" sz="3200" dirty="0" smtClean="0"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，他們不單缺乏對基督的重視和探討，有時更讓人感覺到做教友是件苦事。有時我們還會見到，</a:t>
            </a:r>
            <a:r>
              <a:rPr lang="zh-TW" altLang="en-US" sz="3200" dirty="0" smtClean="0">
                <a:solidFill>
                  <a:srgbClr val="0000FF"/>
                </a:solidFill>
                <a:latin typeface="Arial" panose="020B0604020202020204" pitchFamily="34" charset="0"/>
                <a:ea typeface="華康粗黑體" panose="020B0709000000000000" pitchFamily="49" charset="-120"/>
                <a:cs typeface="Arial" panose="020B0604020202020204" pitchFamily="34" charset="0"/>
              </a:rPr>
              <a:t>有些教友在天主教學校中竟然不敢、或羞於承認自己是教友！</a:t>
            </a:r>
            <a:endParaRPr lang="en-US" altLang="zh-TW" sz="3200" dirty="0" smtClean="0">
              <a:solidFill>
                <a:srgbClr val="0000FF"/>
              </a:solidFill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 smtClean="0">
                <a:effectLst/>
                <a:latin typeface="Arial"/>
                <a:ea typeface="華康粗黑體"/>
                <a:cs typeface="Arial"/>
              </a:rPr>
              <a:t>   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六、為叫一個環境真正成為基督徒環境，則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基督信仰應成為成員相互活動的一部分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。他們必須「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討論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」對基督的信仰，以顯示對它重視並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接受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；必須「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作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」一些具體的事，以顯示信仰為他們確實有價值。成員不該只滿足於作為基督徒而已，也應向別人明白「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顯示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」自己真是基督徒，為基督作見證；而且環境整體也必須接受基督信仰，在其中人們可以學到有關基督的信仰，而且深深感到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作基督</a:t>
            </a:r>
            <a:endParaRPr lang="zh-HK" altLang="en-US" sz="3200" dirty="0">
              <a:latin typeface="Arial" panose="020B0604020202020204" pitchFamily="34" charset="0"/>
              <a:ea typeface="華康粗黑體" panose="020B0709000000000000" pitchFamily="49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89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-27384"/>
            <a:ext cx="9144000" cy="6760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lnSpc>
                <a:spcPts val="4000"/>
              </a:lnSpc>
            </a:pP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徒是一件光榮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、快樂的事。</a:t>
            </a:r>
            <a:endParaRPr lang="en-US" altLang="zh-TW" sz="3200" dirty="0" smtClean="0">
              <a:effectLst/>
              <a:latin typeface="Arial"/>
              <a:ea typeface="華康粗黑體"/>
              <a:cs typeface="Arial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TW" sz="3200" dirty="0" smtClean="0">
                <a:effectLst/>
                <a:latin typeface="Arial"/>
                <a:ea typeface="華康粗黑體"/>
                <a:cs typeface="Arial"/>
              </a:rPr>
              <a:t>   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七、對於今日教會中許多人來說，他們所曾經驗過的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唯一真實基督徒環境是自己的家庭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。在有些家庭中，父母仍有習慣：或彼此，或對兒女們談論基督。他們一起祈禱，一起參與彌撒，甚或一起閱讀聖經。基督信仰是他們相互活動的一部分，是他們相互活動的基礎。不過</a:t>
            </a:r>
            <a:r>
              <a:rPr lang="en-US" altLang="zh-TW" sz="3200" dirty="0" smtClean="0">
                <a:effectLst/>
                <a:latin typeface="Arial"/>
                <a:ea typeface="華康粗黑體"/>
                <a:cs typeface="Arial"/>
              </a:rPr>
              <a:t>,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這種家庭已日益減少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。</a:t>
            </a:r>
            <a:endParaRPr lang="zh-TW" altLang="zh-HK" sz="2800" dirty="0" smtClean="0">
              <a:effectLst/>
              <a:latin typeface="Times New Roman"/>
              <a:ea typeface="全真新細明"/>
            </a:endParaRPr>
          </a:p>
          <a:p>
            <a:pPr algn="just" hangingPunct="0">
              <a:lnSpc>
                <a:spcPts val="4000"/>
              </a:lnSpc>
            </a:pPr>
            <a:r>
              <a:rPr lang="en-US" altLang="zh-HK" sz="3200" dirty="0" smtClean="0">
                <a:effectLst/>
                <a:latin typeface="Arial"/>
                <a:ea typeface="華康粗黑體"/>
              </a:rPr>
              <a:t>   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八、如果基督徒欲度活潑的基督徒生活，那麼，在他生活的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許多環境中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（例如家庭、親戚、朋友、學校、工作間等），便</a:t>
            </a:r>
            <a:r>
              <a:rPr lang="zh-TW" altLang="zh-HK" sz="3200" dirty="0" smtClean="0">
                <a:solidFill>
                  <a:srgbClr val="FF0000"/>
                </a:solidFill>
                <a:effectLst/>
                <a:latin typeface="Arial"/>
                <a:ea typeface="華康粗黑體"/>
                <a:cs typeface="Arial"/>
              </a:rPr>
              <a:t>至少應該有一個基督徒環境</a:t>
            </a:r>
            <a:r>
              <a:rPr lang="zh-TW" altLang="zh-HK" sz="3200" dirty="0" smtClean="0">
                <a:effectLst/>
                <a:latin typeface="Arial"/>
                <a:ea typeface="華康粗黑體"/>
                <a:cs typeface="Arial"/>
              </a:rPr>
              <a:t>，在這裡，基督信仰該被公開地接受、公開地</a:t>
            </a:r>
            <a:r>
              <a:rPr lang="zh-TW" altLang="zh-HK" sz="3200" dirty="0">
                <a:latin typeface="Arial"/>
                <a:ea typeface="華康粗黑體"/>
                <a:cs typeface="Arial"/>
              </a:rPr>
              <a:t>討論，也公開地付諸實踐。若沒有這種基督徒環境，則他的整個基督徒生活將日形枯萎，甚至死去</a:t>
            </a:r>
            <a:r>
              <a:rPr lang="zh-TW" altLang="zh-HK" sz="3200" dirty="0" smtClean="0">
                <a:latin typeface="Arial"/>
                <a:ea typeface="華康粗黑體"/>
                <a:cs typeface="Arial"/>
              </a:rPr>
              <a:t>。</a:t>
            </a:r>
            <a:endParaRPr lang="en-US" altLang="zh-TW" sz="3200" dirty="0">
              <a:latin typeface="Arial"/>
              <a:ea typeface="華康粗黑體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449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zh-TW" altLang="en-US" sz="36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基督徒</a:t>
            </a:r>
            <a:r>
              <a:rPr lang="zh-TW" altLang="en-US" sz="4400" dirty="0" smtClean="0">
                <a:solidFill>
                  <a:srgbClr val="00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需要</a:t>
            </a:r>
            <a:r>
              <a:rPr lang="zh-TW" altLang="en-US" sz="36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基督徒環境</a:t>
            </a:r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250825" y="765175"/>
            <a:ext cx="8642350" cy="5903913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</a:endParaRPr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1258888" y="1557338"/>
            <a:ext cx="1873250" cy="187325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476375" y="2133600"/>
            <a:ext cx="13684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4400" smtClean="0">
                <a:solidFill>
                  <a:srgbClr val="FFFFFF"/>
                </a:solidFill>
                <a:ea typeface="華康黑體W7(P)-GB5" pitchFamily="34" charset="-120"/>
              </a:rPr>
              <a:t>家庭</a:t>
            </a:r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3492500" y="908050"/>
            <a:ext cx="2016125" cy="1800225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779838" y="1412875"/>
            <a:ext cx="14398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44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學校</a:t>
            </a:r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1116013" y="3646488"/>
            <a:ext cx="2016125" cy="17272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403350" y="4167188"/>
            <a:ext cx="13684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440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鄰居</a:t>
            </a:r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3635375" y="2852738"/>
            <a:ext cx="1944688" cy="172878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852863" y="3068638"/>
            <a:ext cx="1439862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400" smtClean="0">
                <a:solidFill>
                  <a:srgbClr val="0000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朋友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3200" b="1" smtClean="0">
                <a:solidFill>
                  <a:srgbClr val="CC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工作間</a:t>
            </a:r>
          </a:p>
        </p:txBody>
      </p:sp>
      <p:sp>
        <p:nvSpPr>
          <p:cNvPr id="12300" name="Oval 12"/>
          <p:cNvSpPr>
            <a:spLocks noChangeArrowheads="1"/>
          </p:cNvSpPr>
          <p:nvPr/>
        </p:nvSpPr>
        <p:spPr bwMode="auto">
          <a:xfrm>
            <a:off x="5795963" y="1484313"/>
            <a:ext cx="1944687" cy="1871662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6084888" y="1557338"/>
            <a:ext cx="136842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4400" smtClean="0">
                <a:solidFill>
                  <a:srgbClr val="660066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國家</a:t>
            </a:r>
            <a:r>
              <a:rPr lang="zh-TW" altLang="en-US" sz="3200" b="1" smtClean="0">
                <a:solidFill>
                  <a:srgbClr val="00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社會</a:t>
            </a:r>
            <a:r>
              <a:rPr lang="zh-TW" altLang="en-US" sz="3200" b="1" smtClean="0">
                <a:solidFill>
                  <a:srgbClr val="CC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世界</a:t>
            </a:r>
          </a:p>
        </p:txBody>
      </p:sp>
      <p:sp>
        <p:nvSpPr>
          <p:cNvPr id="12302" name="Oval 14"/>
          <p:cNvSpPr>
            <a:spLocks noChangeArrowheads="1"/>
          </p:cNvSpPr>
          <p:nvPr/>
        </p:nvSpPr>
        <p:spPr bwMode="auto">
          <a:xfrm>
            <a:off x="6300788" y="3500438"/>
            <a:ext cx="2016125" cy="1943100"/>
          </a:xfrm>
          <a:prstGeom prst="ellipse">
            <a:avLst/>
          </a:prstGeom>
          <a:solidFill>
            <a:srgbClr val="66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732588" y="3789363"/>
            <a:ext cx="1295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4000" smtClean="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大眾傳媒</a:t>
            </a:r>
          </a:p>
        </p:txBody>
      </p:sp>
      <p:sp>
        <p:nvSpPr>
          <p:cNvPr id="12304" name="Oval 16"/>
          <p:cNvSpPr>
            <a:spLocks noChangeArrowheads="1"/>
          </p:cNvSpPr>
          <p:nvPr/>
        </p:nvSpPr>
        <p:spPr bwMode="auto">
          <a:xfrm>
            <a:off x="2843213" y="4724400"/>
            <a:ext cx="3816350" cy="180022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3276600" y="4797425"/>
            <a:ext cx="29527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5400" smtClean="0">
                <a:solidFill>
                  <a:srgbClr val="FFFFFF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基基團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000" smtClean="0">
                <a:solidFill>
                  <a:srgbClr val="FFFF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信仰小團體</a:t>
            </a:r>
          </a:p>
        </p:txBody>
      </p:sp>
    </p:spTree>
    <p:extLst>
      <p:ext uri="{BB962C8B-B14F-4D97-AF65-F5344CB8AC3E}">
        <p14:creationId xmlns:p14="http://schemas.microsoft.com/office/powerpoint/2010/main" val="170783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3" grpId="0"/>
      <p:bldP spid="12294" grpId="0" animBg="1"/>
      <p:bldP spid="12295" grpId="0"/>
      <p:bldP spid="12296" grpId="0" animBg="1"/>
      <p:bldP spid="12297" grpId="0"/>
      <p:bldP spid="12298" grpId="0" animBg="1"/>
      <p:bldP spid="12299" grpId="0"/>
      <p:bldP spid="12300" grpId="0" animBg="1"/>
      <p:bldP spid="12301" grpId="0"/>
      <p:bldP spid="12302" grpId="0" animBg="1"/>
      <p:bldP spid="12303" grpId="0"/>
      <p:bldP spid="12304" grpId="0" animBg="1"/>
      <p:bldP spid="1230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zh-TW" altLang="en-US" sz="36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基督徒</a:t>
            </a:r>
            <a:r>
              <a:rPr lang="zh-TW" altLang="en-US" sz="4400" dirty="0" smtClean="0">
                <a:solidFill>
                  <a:srgbClr val="00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需要</a:t>
            </a:r>
            <a:r>
              <a:rPr lang="zh-TW" altLang="en-US" sz="3600" dirty="0" smtClean="0">
                <a:solidFill>
                  <a:srgbClr val="FF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基督徒環境</a:t>
            </a:r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250825" y="765175"/>
            <a:ext cx="8642350" cy="5903913"/>
          </a:xfrm>
          <a:prstGeom prst="ellipse">
            <a:avLst/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</a:endParaRPr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1258888" y="1557338"/>
            <a:ext cx="1873250" cy="187325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476375" y="2133600"/>
            <a:ext cx="13684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4400" smtClean="0">
                <a:solidFill>
                  <a:srgbClr val="FFFFFF"/>
                </a:solidFill>
                <a:ea typeface="華康黑體W7(P)-GB5" pitchFamily="34" charset="-120"/>
              </a:rPr>
              <a:t>家庭</a:t>
            </a:r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3492500" y="908050"/>
            <a:ext cx="2016125" cy="1800225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779838" y="1412875"/>
            <a:ext cx="14398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4400" smtClean="0">
                <a:solidFill>
                  <a:srgbClr val="FF0000"/>
                </a:solidFill>
                <a:ea typeface="華康黑體W7(P)-GB5" pitchFamily="34" charset="-120"/>
              </a:rPr>
              <a:t>學校</a:t>
            </a:r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1116013" y="3646488"/>
            <a:ext cx="2016125" cy="17272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403350" y="4167188"/>
            <a:ext cx="13684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4400" smtClean="0">
                <a:solidFill>
                  <a:srgbClr val="FF0000"/>
                </a:solidFill>
                <a:ea typeface="華康黑體W7(P)-GB5" pitchFamily="34" charset="-120"/>
              </a:rPr>
              <a:t>鄰居</a:t>
            </a:r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3635375" y="2852738"/>
            <a:ext cx="1944688" cy="172878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852863" y="3068638"/>
            <a:ext cx="1439862" cy="124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400" smtClean="0">
                <a:solidFill>
                  <a:srgbClr val="0000FF"/>
                </a:solidFill>
                <a:ea typeface="華康黑體W7(P)-GB5" pitchFamily="34" charset="-120"/>
              </a:rPr>
              <a:t>朋友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3200" b="1" smtClean="0">
                <a:solidFill>
                  <a:srgbClr val="CC0000"/>
                </a:solidFill>
                <a:ea typeface="華康黑體W7(P)-GB5" pitchFamily="34" charset="-120"/>
              </a:rPr>
              <a:t>工作間</a:t>
            </a:r>
          </a:p>
        </p:txBody>
      </p:sp>
      <p:sp>
        <p:nvSpPr>
          <p:cNvPr id="12300" name="Oval 12"/>
          <p:cNvSpPr>
            <a:spLocks noChangeArrowheads="1"/>
          </p:cNvSpPr>
          <p:nvPr/>
        </p:nvSpPr>
        <p:spPr bwMode="auto">
          <a:xfrm>
            <a:off x="5795963" y="1484313"/>
            <a:ext cx="1944687" cy="1871662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6084888" y="1557338"/>
            <a:ext cx="1368425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4400" smtClean="0">
                <a:solidFill>
                  <a:srgbClr val="660066"/>
                </a:solidFill>
                <a:ea typeface="華康黑體W7(P)-GB5" pitchFamily="34" charset="-120"/>
              </a:rPr>
              <a:t>國家</a:t>
            </a:r>
            <a:r>
              <a:rPr lang="zh-TW" altLang="en-US" sz="3200" b="1" smtClean="0">
                <a:solidFill>
                  <a:srgbClr val="000000"/>
                </a:solidFill>
                <a:ea typeface="華康黑體W7(P)-GB5" pitchFamily="34" charset="-120"/>
              </a:rPr>
              <a:t>社會</a:t>
            </a:r>
            <a:r>
              <a:rPr lang="zh-TW" altLang="en-US" sz="3200" b="1" smtClean="0">
                <a:solidFill>
                  <a:srgbClr val="CC0000"/>
                </a:solidFill>
                <a:ea typeface="華康黑體W7(P)-GB5" pitchFamily="34" charset="-120"/>
              </a:rPr>
              <a:t>世界</a:t>
            </a:r>
          </a:p>
        </p:txBody>
      </p:sp>
      <p:sp>
        <p:nvSpPr>
          <p:cNvPr id="12302" name="Oval 14"/>
          <p:cNvSpPr>
            <a:spLocks noChangeArrowheads="1"/>
          </p:cNvSpPr>
          <p:nvPr/>
        </p:nvSpPr>
        <p:spPr bwMode="auto">
          <a:xfrm>
            <a:off x="6300788" y="3500438"/>
            <a:ext cx="2016125" cy="1943100"/>
          </a:xfrm>
          <a:prstGeom prst="ellipse">
            <a:avLst/>
          </a:prstGeom>
          <a:solidFill>
            <a:srgbClr val="6600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732588" y="3789363"/>
            <a:ext cx="1295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zh-TW" altLang="en-US" sz="4000" smtClean="0">
                <a:solidFill>
                  <a:srgbClr val="FFFFFF"/>
                </a:solidFill>
                <a:ea typeface="華康黑體W7(P)-GB5" pitchFamily="34" charset="-120"/>
              </a:rPr>
              <a:t>大眾傳媒</a:t>
            </a:r>
          </a:p>
        </p:txBody>
      </p:sp>
      <p:sp>
        <p:nvSpPr>
          <p:cNvPr id="12304" name="Oval 16"/>
          <p:cNvSpPr>
            <a:spLocks noChangeArrowheads="1"/>
          </p:cNvSpPr>
          <p:nvPr/>
        </p:nvSpPr>
        <p:spPr bwMode="auto">
          <a:xfrm>
            <a:off x="2843213" y="4724400"/>
            <a:ext cx="3816350" cy="1800225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en-US" smtClean="0">
              <a:solidFill>
                <a:srgbClr val="000000"/>
              </a:solidFill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3276600" y="4797425"/>
            <a:ext cx="29527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5400" smtClean="0">
                <a:solidFill>
                  <a:srgbClr val="FFFFFF"/>
                </a:solidFill>
                <a:ea typeface="華康黑體W7(P)-GB5" pitchFamily="34" charset="-120"/>
              </a:rPr>
              <a:t>基基團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000" smtClean="0">
                <a:solidFill>
                  <a:srgbClr val="FFFF00"/>
                </a:solidFill>
                <a:ea typeface="華康黑體W7(P)-GB5" pitchFamily="34" charset="-120"/>
              </a:rPr>
              <a:t>信仰小團體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 rot="-913169">
            <a:off x="533400" y="1484313"/>
            <a:ext cx="8142288" cy="3292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3600" dirty="0" smtClean="0">
                <a:solidFill>
                  <a:srgbClr val="00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沒有</a:t>
            </a:r>
            <a:r>
              <a:rPr lang="zh-TW" altLang="en-US" sz="4400" dirty="0" smtClean="0">
                <a:solidFill>
                  <a:srgbClr val="CC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基督徒</a:t>
            </a:r>
            <a:r>
              <a:rPr lang="zh-TW" altLang="en-US" sz="7200" dirty="0" smtClean="0">
                <a:solidFill>
                  <a:srgbClr val="CC0000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環境</a:t>
            </a:r>
            <a:r>
              <a:rPr lang="zh-TW" altLang="en-US" sz="4000" dirty="0" smtClean="0">
                <a:solidFill>
                  <a:srgbClr val="00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，</a:t>
            </a:r>
            <a:r>
              <a:rPr lang="zh-TW" altLang="en-US" sz="3600" dirty="0" smtClean="0">
                <a:solidFill>
                  <a:srgbClr val="00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信仰不能成長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800" dirty="0" smtClean="0">
                <a:solidFill>
                  <a:srgbClr val="00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甚至</a:t>
            </a:r>
            <a:r>
              <a:rPr lang="zh-TW" altLang="en-US" sz="6600" dirty="0" smtClean="0">
                <a:solidFill>
                  <a:srgbClr val="00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不能</a:t>
            </a:r>
            <a:r>
              <a:rPr lang="zh-TW" altLang="en-US" sz="4800" dirty="0" smtClean="0">
                <a:solidFill>
                  <a:srgbClr val="0000CC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保持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TW" altLang="en-US" sz="4800" dirty="0" smtClean="0">
                <a:solidFill>
                  <a:srgbClr val="A5002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所以教友</a:t>
            </a:r>
            <a:r>
              <a:rPr lang="zh-TW" altLang="en-US" sz="7200" dirty="0" smtClean="0">
                <a:solidFill>
                  <a:srgbClr val="A5002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必須</a:t>
            </a:r>
            <a:r>
              <a:rPr lang="zh-TW" altLang="en-US" sz="4800" dirty="0" smtClean="0">
                <a:solidFill>
                  <a:srgbClr val="A50021"/>
                </a:solidFill>
                <a:latin typeface="華康粗黑體" panose="020B0709000000000000" pitchFamily="49" charset="-120"/>
                <a:ea typeface="華康粗黑體" panose="020B0709000000000000" pitchFamily="49" charset="-120"/>
              </a:rPr>
              <a:t>加入基基團！</a:t>
            </a:r>
          </a:p>
        </p:txBody>
      </p:sp>
    </p:spTree>
    <p:extLst>
      <p:ext uri="{BB962C8B-B14F-4D97-AF65-F5344CB8AC3E}">
        <p14:creationId xmlns:p14="http://schemas.microsoft.com/office/powerpoint/2010/main" val="162063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eaLnBrk="1" hangingPunct="1"/>
            <a:r>
              <a:rPr lang="zh-TW" altLang="en-US" sz="2800" dirty="0" smtClean="0">
                <a:solidFill>
                  <a:srgbClr val="C00000"/>
                </a:solidFill>
                <a:ea typeface="華康粗黑體" panose="020B0709000000000000" pitchFamily="49" charset="-120"/>
                <a:cs typeface="華康黑體-GB5" pitchFamily="49" charset="-120"/>
              </a:rPr>
              <a:t>教宗若望保祿二世</a:t>
            </a:r>
            <a:r>
              <a:rPr lang="en-US" altLang="zh-TW" sz="2800" dirty="0" smtClean="0">
                <a:solidFill>
                  <a:srgbClr val="C00000"/>
                </a:solidFill>
                <a:ea typeface="華康粗黑體" panose="020B0709000000000000" pitchFamily="49" charset="-120"/>
                <a:cs typeface="華康黑體-GB5" pitchFamily="49" charset="-120"/>
              </a:rPr>
              <a:t>《</a:t>
            </a:r>
            <a:r>
              <a:rPr lang="zh-TW" altLang="en-US" sz="2800" dirty="0" smtClean="0">
                <a:solidFill>
                  <a:srgbClr val="C00000"/>
                </a:solidFill>
                <a:ea typeface="華康粗黑體" panose="020B0709000000000000" pitchFamily="49" charset="-120"/>
                <a:cs typeface="華康黑體-GB5" pitchFamily="49" charset="-120"/>
              </a:rPr>
              <a:t>救主的使命</a:t>
            </a:r>
            <a:r>
              <a:rPr lang="en-US" altLang="zh-TW" sz="2800" dirty="0" smtClean="0">
                <a:solidFill>
                  <a:srgbClr val="C00000"/>
                </a:solidFill>
                <a:ea typeface="華康粗黑體" panose="020B0709000000000000" pitchFamily="49" charset="-120"/>
                <a:cs typeface="華康黑體-GB5" pitchFamily="49" charset="-120"/>
              </a:rPr>
              <a:t>》</a:t>
            </a:r>
            <a:r>
              <a:rPr lang="zh-TW" altLang="en-US" sz="2800" dirty="0" smtClean="0">
                <a:solidFill>
                  <a:srgbClr val="C00000"/>
                </a:solidFill>
                <a:ea typeface="華康粗黑體" panose="020B0709000000000000" pitchFamily="49" charset="-120"/>
                <a:cs typeface="華康黑體-GB5" pitchFamily="49" charset="-120"/>
              </a:rPr>
              <a:t>通諭論「基層團體」</a:t>
            </a:r>
            <a:r>
              <a:rPr lang="zh-TW" altLang="en-US" sz="2800" dirty="0" smtClean="0">
                <a:ea typeface="華康粗黑體" panose="020B0709000000000000" pitchFamily="49" charset="-120"/>
                <a:cs typeface="華康黑體-GB5" pitchFamily="49" charset="-120"/>
              </a:rPr>
              <a:t>：</a:t>
            </a:r>
          </a:p>
          <a:p>
            <a:pPr algn="l" eaLnBrk="1" hangingPunct="1">
              <a:spcAft>
                <a:spcPts val="600"/>
              </a:spcAft>
            </a:pPr>
            <a:r>
              <a:rPr lang="zh-TW" altLang="en-US" dirty="0" smtClean="0">
                <a:ea typeface="華康粗黑體" panose="020B0709000000000000" pitchFamily="49" charset="-120"/>
                <a:cs typeface="華康黑體-GB5" pitchFamily="49" charset="-120"/>
              </a:rPr>
              <a:t>在新興教會裡有一種快速成長的現象，即是</a:t>
            </a:r>
            <a:r>
              <a:rPr lang="en-US" altLang="zh-TW" dirty="0" smtClean="0">
                <a:ea typeface="華康粗黑體" panose="020B0709000000000000" pitchFamily="49" charset="-120"/>
                <a:cs typeface="華康黑體-GB5" pitchFamily="49" charset="-120"/>
              </a:rPr>
              <a:t>『</a:t>
            </a:r>
            <a:r>
              <a:rPr lang="zh-TW" altLang="en-US" sz="3600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教會基層團體</a:t>
            </a:r>
            <a:r>
              <a:rPr lang="en-US" altLang="zh-TW" dirty="0" smtClean="0">
                <a:ea typeface="華康粗黑體" panose="020B0709000000000000" pitchFamily="49" charset="-120"/>
                <a:cs typeface="華康黑體-GB5" pitchFamily="49" charset="-120"/>
              </a:rPr>
              <a:t>』</a:t>
            </a:r>
            <a:r>
              <a:rPr lang="zh-TW" altLang="en-US" dirty="0" smtClean="0">
                <a:ea typeface="華康粗黑體" panose="020B0709000000000000" pitchFamily="49" charset="-120"/>
                <a:cs typeface="華康黑體-GB5" pitchFamily="49" charset="-120"/>
              </a:rPr>
              <a:t>。情況正在顯示這是基督徒的</a:t>
            </a:r>
            <a:r>
              <a:rPr lang="zh-TW" altLang="en-US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陶成</a:t>
            </a:r>
            <a:r>
              <a:rPr lang="zh-TW" altLang="en-US" dirty="0" smtClean="0">
                <a:ea typeface="華康粗黑體" panose="020B0709000000000000" pitchFamily="49" charset="-120"/>
                <a:cs typeface="華康黑體-GB5" pitchFamily="49" charset="-120"/>
              </a:rPr>
              <a:t>和往外</a:t>
            </a:r>
            <a:r>
              <a:rPr lang="zh-TW" altLang="en-US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傳教</a:t>
            </a:r>
            <a:r>
              <a:rPr lang="zh-TW" altLang="en-US" dirty="0" smtClean="0">
                <a:ea typeface="華康粗黑體" panose="020B0709000000000000" pitchFamily="49" charset="-120"/>
                <a:cs typeface="華康黑體-GB5" pitchFamily="49" charset="-120"/>
              </a:rPr>
              <a:t>的良好所在。他們在家庭層次或在相似的</a:t>
            </a:r>
            <a:r>
              <a:rPr lang="zh-TW" altLang="en-US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侷限埸所 </a:t>
            </a:r>
            <a:r>
              <a:rPr lang="en-US" altLang="zh-TW" sz="2800" dirty="0" smtClean="0">
                <a:ea typeface="華康粗黑體" panose="020B0709000000000000" pitchFamily="49" charset="-120"/>
                <a:cs typeface="華康黑體-GB5" pitchFamily="49" charset="-120"/>
              </a:rPr>
              <a:t>(=</a:t>
            </a:r>
            <a:r>
              <a:rPr lang="zh-TW" altLang="en-US" sz="2800" dirty="0" smtClean="0">
                <a:ea typeface="華康粗黑體" panose="020B0709000000000000" pitchFamily="49" charset="-120"/>
                <a:cs typeface="華康黑體-GB5" pitchFamily="49" charset="-120"/>
              </a:rPr>
              <a:t>基層</a:t>
            </a:r>
            <a:r>
              <a:rPr lang="en-US" altLang="zh-TW" sz="2800" dirty="0" smtClean="0">
                <a:ea typeface="華康粗黑體" panose="020B0709000000000000" pitchFamily="49" charset="-120"/>
                <a:cs typeface="華康黑體-GB5" pitchFamily="49" charset="-120"/>
              </a:rPr>
              <a:t>)</a:t>
            </a:r>
            <a:r>
              <a:rPr lang="zh-TW" altLang="en-US" dirty="0" smtClean="0">
                <a:ea typeface="華康粗黑體" panose="020B0709000000000000" pitchFamily="49" charset="-120"/>
                <a:cs typeface="華康黑體-GB5" pitchFamily="49" charset="-120"/>
              </a:rPr>
              <a:t>，相聚在一起</a:t>
            </a:r>
            <a:endParaRPr lang="en-US" altLang="zh-TW" dirty="0" smtClean="0"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l" eaLnBrk="1" hangingPunct="1">
              <a:spcBef>
                <a:spcPct val="0"/>
              </a:spcBef>
            </a:pPr>
            <a:r>
              <a:rPr lang="zh-TW" altLang="en-US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    </a:t>
            </a:r>
            <a:r>
              <a:rPr lang="en-US" altLang="zh-TW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1.</a:t>
            </a:r>
            <a:r>
              <a:rPr lang="zh-TW" altLang="en-US" sz="3600" b="1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祈禱</a:t>
            </a:r>
            <a:r>
              <a:rPr lang="zh-TW" altLang="en-US" dirty="0" smtClean="0">
                <a:ea typeface="華康粗黑體" panose="020B0709000000000000" pitchFamily="49" charset="-120"/>
                <a:cs typeface="華康黑體-GB5" pitchFamily="49" charset="-120"/>
              </a:rPr>
              <a:t>， </a:t>
            </a:r>
            <a:r>
              <a:rPr lang="en-US" altLang="zh-TW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2.</a:t>
            </a:r>
            <a:r>
              <a:rPr lang="zh-TW" altLang="en-US" sz="2800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閱讀</a:t>
            </a:r>
            <a:r>
              <a:rPr lang="zh-TW" altLang="en-US" sz="3600" b="1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聖經</a:t>
            </a:r>
            <a:r>
              <a:rPr lang="zh-TW" altLang="en-US" dirty="0" smtClean="0">
                <a:ea typeface="華康粗黑體" panose="020B0709000000000000" pitchFamily="49" charset="-120"/>
                <a:cs typeface="華康黑體-GB5" pitchFamily="49" charset="-120"/>
              </a:rPr>
              <a:t>， </a:t>
            </a:r>
            <a:r>
              <a:rPr lang="en-US" altLang="zh-TW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3.</a:t>
            </a:r>
            <a:r>
              <a:rPr lang="zh-TW" altLang="en-US" sz="2800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學習</a:t>
            </a:r>
            <a:r>
              <a:rPr lang="zh-TW" altLang="en-US" sz="3600" b="1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教理</a:t>
            </a:r>
            <a:r>
              <a:rPr lang="zh-TW" altLang="en-US" dirty="0" smtClean="0">
                <a:ea typeface="華康粗黑體" panose="020B0709000000000000" pitchFamily="49" charset="-120"/>
                <a:cs typeface="華康黑體-GB5" pitchFamily="49" charset="-120"/>
              </a:rPr>
              <a:t>，</a:t>
            </a:r>
            <a:endParaRPr lang="en-US" altLang="zh-TW" dirty="0" smtClean="0"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l" eaLnBrk="1" hangingPunct="1">
              <a:spcBef>
                <a:spcPct val="0"/>
              </a:spcBef>
            </a:pPr>
            <a:r>
              <a:rPr lang="zh-TW" altLang="en-US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    </a:t>
            </a:r>
            <a:r>
              <a:rPr lang="en-US" altLang="zh-TW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4.</a:t>
            </a:r>
            <a:r>
              <a:rPr lang="zh-TW" altLang="en-US" sz="2800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討論</a:t>
            </a:r>
            <a:r>
              <a:rPr lang="zh-TW" altLang="en-US" sz="3600" b="1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人</a:t>
            </a:r>
            <a:r>
              <a:rPr lang="zh-TW" altLang="en-US" dirty="0" smtClean="0">
                <a:ea typeface="華康粗黑體" panose="020B0709000000000000" pitchFamily="49" charset="-120"/>
                <a:cs typeface="華康黑體-GB5" pitchFamily="49" charset="-120"/>
              </a:rPr>
              <a:t>和  </a:t>
            </a:r>
            <a:r>
              <a:rPr lang="en-US" altLang="zh-TW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5.</a:t>
            </a:r>
            <a:r>
              <a:rPr lang="zh-TW" altLang="en-US" sz="2400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討論</a:t>
            </a:r>
            <a:r>
              <a:rPr lang="zh-TW" altLang="en-US" sz="3600" b="1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教會</a:t>
            </a:r>
            <a:r>
              <a:rPr lang="zh-TW" altLang="en-US" dirty="0" smtClean="0">
                <a:ea typeface="華康粗黑體" panose="020B0709000000000000" pitchFamily="49" charset="-120"/>
                <a:cs typeface="華康黑體-GB5" pitchFamily="49" charset="-120"/>
              </a:rPr>
              <a:t>的問題。 </a:t>
            </a:r>
            <a:r>
              <a:rPr lang="en-US" altLang="zh-TW" sz="2400" i="1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(</a:t>
            </a:r>
            <a:r>
              <a:rPr lang="zh-TW" altLang="en-US" sz="2400" i="1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不單只分享聖經</a:t>
            </a:r>
            <a:r>
              <a:rPr lang="en-US" altLang="zh-TW" sz="2400" i="1" dirty="0" smtClean="0">
                <a:solidFill>
                  <a:srgbClr val="0000FF"/>
                </a:solidFill>
                <a:ea typeface="華康粗黑體" panose="020B0709000000000000" pitchFamily="49" charset="-120"/>
                <a:cs typeface="華康黑體-GB5" pitchFamily="49" charset="-120"/>
              </a:rPr>
              <a:t>)</a:t>
            </a:r>
            <a:endParaRPr lang="en-US" altLang="zh-TW" i="1" dirty="0" smtClean="0">
              <a:solidFill>
                <a:srgbClr val="0000FF"/>
              </a:solidFill>
              <a:ea typeface="華康粗黑體" panose="020B0709000000000000" pitchFamily="49" charset="-120"/>
              <a:cs typeface="華康黑體-GB5" pitchFamily="49" charset="-120"/>
            </a:endParaRPr>
          </a:p>
          <a:p>
            <a:pPr algn="l" eaLnBrk="1"/>
            <a:r>
              <a:rPr lang="zh-TW" altLang="en-US" dirty="0" smtClean="0">
                <a:ea typeface="華康粗黑體" panose="020B0709000000000000" pitchFamily="49" charset="-120"/>
                <a:cs typeface="華康黑體-GB5" pitchFamily="49" charset="-120"/>
              </a:rPr>
              <a:t>他們保持與堂區團體的結合，成為基督徒生活的酵母，</a:t>
            </a:r>
            <a:r>
              <a:rPr lang="zh-TW" altLang="en-US" sz="3600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照顧貧窮者</a:t>
            </a:r>
            <a:r>
              <a:rPr lang="zh-TW" altLang="en-US" dirty="0" smtClean="0">
                <a:ea typeface="華康粗黑體" panose="020B0709000000000000" pitchFamily="49" charset="-120"/>
                <a:cs typeface="華康黑體-GB5" pitchFamily="49" charset="-120"/>
              </a:rPr>
              <a:t>和被忽視者，並致力於</a:t>
            </a:r>
            <a:r>
              <a:rPr lang="zh-TW" altLang="en-US" sz="3600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社會的改變</a:t>
            </a:r>
            <a:r>
              <a:rPr lang="en-US" altLang="zh-TW" sz="2800" dirty="0" smtClean="0">
                <a:ea typeface="華康粗黑體" panose="020B0709000000000000" pitchFamily="49" charset="-120"/>
                <a:cs typeface="華康黑體-GB5" pitchFamily="49" charset="-120"/>
              </a:rPr>
              <a:t>(</a:t>
            </a:r>
            <a:r>
              <a:rPr lang="zh-TW" altLang="en-US" sz="2800" dirty="0" smtClean="0">
                <a:ea typeface="華康粗黑體" panose="020B0709000000000000" pitchFamily="49" charset="-120"/>
                <a:cs typeface="華康黑體-GB5" pitchFamily="49" charset="-120"/>
              </a:rPr>
              <a:t>移風易俗：毒奶、毒債券</a:t>
            </a:r>
            <a:r>
              <a:rPr lang="en-US" altLang="zh-TW" sz="2800" dirty="0" smtClean="0">
                <a:ea typeface="華康粗黑體" panose="020B0709000000000000" pitchFamily="49" charset="-120"/>
                <a:cs typeface="華康黑體-GB5" pitchFamily="49" charset="-120"/>
              </a:rPr>
              <a:t>)</a:t>
            </a:r>
            <a:r>
              <a:rPr lang="zh-TW" altLang="en-US" dirty="0" smtClean="0">
                <a:ea typeface="華康粗黑體" panose="020B0709000000000000" pitchFamily="49" charset="-120"/>
                <a:cs typeface="華康黑體-GB5" pitchFamily="49" charset="-120"/>
              </a:rPr>
              <a:t>，面對不同的文化，而置身於</a:t>
            </a:r>
            <a:r>
              <a:rPr lang="zh-TW" altLang="en-US" sz="3600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本土化</a:t>
            </a:r>
            <a:r>
              <a:rPr lang="zh-TW" altLang="en-US" dirty="0" smtClean="0">
                <a:ea typeface="華康粗黑體" panose="020B0709000000000000" pitchFamily="49" charset="-120"/>
                <a:cs typeface="華康黑體-GB5" pitchFamily="49" charset="-120"/>
              </a:rPr>
              <a:t>的進程；透過本土化，教會變成一個更可理解的標誌、更有效的</a:t>
            </a:r>
            <a:r>
              <a:rPr lang="zh-TW" altLang="en-US" sz="3600" dirty="0" smtClean="0">
                <a:solidFill>
                  <a:srgbClr val="FF0000"/>
                </a:solidFill>
                <a:ea typeface="華康粗黑體" panose="020B0709000000000000" pitchFamily="49" charset="-120"/>
                <a:cs typeface="華康黑體-GB5" pitchFamily="49" charset="-120"/>
              </a:rPr>
              <a:t>傳教工具。</a:t>
            </a:r>
            <a:endParaRPr lang="zh-TW" altLang="en-US" dirty="0" smtClean="0">
              <a:ea typeface="華康粗黑體" panose="020B0709000000000000" pitchFamily="49" charset="-120"/>
              <a:cs typeface="華康黑體-GB5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2138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1398</Words>
  <Application>Microsoft Office PowerPoint</Application>
  <PresentationFormat>如螢幕大小 (4:3)</PresentationFormat>
  <Paragraphs>90</Paragraphs>
  <Slides>15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5</vt:i4>
      </vt:variant>
      <vt:variant>
        <vt:lpstr>投影片標題</vt:lpstr>
      </vt:variant>
      <vt:variant>
        <vt:i4>15</vt:i4>
      </vt:variant>
    </vt:vector>
  </HeadingPairs>
  <TitlesOfParts>
    <vt:vector size="20" baseType="lpstr">
      <vt:lpstr>Office 佈景主題</vt:lpstr>
      <vt:lpstr>預設簡報設計</vt:lpstr>
      <vt:lpstr>1_預設簡報設計</vt:lpstr>
      <vt:lpstr>2_預設簡報設計</vt:lpstr>
      <vt:lpstr>3_預設簡報設計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Jeanne</dc:creator>
  <cp:lastModifiedBy>LukeTsui</cp:lastModifiedBy>
  <cp:revision>11</cp:revision>
  <dcterms:created xsi:type="dcterms:W3CDTF">2018-01-31T03:10:07Z</dcterms:created>
  <dcterms:modified xsi:type="dcterms:W3CDTF">2018-02-03T13:07:58Z</dcterms:modified>
</cp:coreProperties>
</file>