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06" r:id="rId4"/>
  </p:sldMasterIdLst>
  <p:sldIdLst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307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FFCCFF"/>
    <a:srgbClr val="FF0000"/>
    <a:srgbClr val="990033"/>
    <a:srgbClr val="003366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8" autoAdjust="0"/>
    <p:restoredTop sz="94660"/>
  </p:normalViewPr>
  <p:slideViewPr>
    <p:cSldViewPr>
      <p:cViewPr varScale="1">
        <p:scale>
          <a:sx n="82" d="100"/>
          <a:sy n="82" d="100"/>
        </p:scale>
        <p:origin x="14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5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A2093C-6EEF-42CC-A648-99039073C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510DF3-623F-4493-B381-81A76B929E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CBF177-CE98-4191-BB11-6A67EF17B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B7A72-EB41-4DDD-BE5B-71D01A2468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938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4A6AD6-C6ED-4DD1-AA51-453462C08B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385482-A03E-4D48-90C8-96C7E4B5F6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C7B4FF-71D2-4CE5-8DEB-E4331313D7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451AD-9C4A-4736-B29E-53FD4E1B9F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107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95FCAC-DD32-46B7-AA52-21B9917024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8B14C0-C427-435C-B23E-0AA88A09A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B40B66-3B60-4060-BDB1-896A74447E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8D514-4276-4638-BC83-D5EA33E5E4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5022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F4842C-7DDC-4A06-ADA9-6D885A0745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255081-A5AA-433A-A082-9A0CD9705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0E8AD8-E634-47FC-88ED-A83BD355DB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677F6-43E0-4395-B0F1-B48447A190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5412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B960FB-F2C6-4065-B31F-FDD3447E3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A713E5-0065-4C2D-BBCC-A3428FDF98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64B5C1-5355-4E03-9829-C4437C727A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154E1-9756-40C5-8DF4-273B95B412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7222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A04370-5DCC-405B-BFDD-4EE4BF072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85D196-015F-4EAF-A5F2-0AAF08A5D3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84067D-4AA2-45E5-8759-C701F68AC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88E24-F22C-44FD-9AFD-1F2ED9043F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1626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E84E7D-43B3-4272-AB6B-F4F3D3FF56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5F6F85-3E22-4333-BBDC-09A406347B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556FA1-6F2D-46C5-87C4-B3908863D8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9539-94BC-4BB0-9725-A0557082497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86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A603A36-6CDE-4E53-8555-726833341D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70EB4E-CE81-4A8D-B39D-463EB0D8E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5415A63-9C80-47AC-ACC8-F6348D325A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DC408-B262-4DB8-B871-7DF5AFD060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9130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A9385D-25A5-4B88-ADA8-5FBD4E795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06964D-37CD-4361-B7CD-DE7A2ADF1E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F8D3B6-5A7B-4C3E-BF2E-930CCC00E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7EAFD-32A0-42E8-8178-E5D35004D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0363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585774E-4AB2-4990-B49F-0F517C58D4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CD2E0C-A930-46E4-86D4-468247A6A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3CB2C6-9AAB-4206-B619-937C4055AA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1C93A-A725-4A77-99AF-46BED1FBD06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8151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3EBBF3-EB11-4215-89B3-F98A96D10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550A6A-E9B8-4145-8099-1B15BCB4AD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3D60FA-574F-420F-846C-BE41BDF59A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6A74B-599E-42AB-8506-BC4C27748E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219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49DC03-EDA9-42FC-B6CD-2E1E155161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5FB0D2-E72E-4756-86A7-3125DB8510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6EC5B9-D8B9-4B66-9C61-299B349375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045AE-1625-499A-A379-090D6D3FA7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63019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0E8567-04A7-4026-9467-384F5A2B15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C828EA-6390-4B87-A40C-ADED7AD149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BC6491-F838-44DA-8797-AABFC1D299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15F3A-3875-4454-BB29-4B00078A84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8224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ADC10B-E172-4DDF-A9ED-8F8DF19472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549F5B-CDFC-4C00-9709-2236E943FA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5F22B2-463B-428E-BC6F-60F3DD65D5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43786-CBF1-40C2-BAE1-DC975C4A79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7168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43DAC-A7A4-48FC-80B0-A0FA3E1A50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9C9274-B2E1-457A-BDFE-CE839D30EC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E75239-8BA8-4770-A624-E7F8B93202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13914-0229-46F8-8964-FCC54B9E60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99589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EEC131-22B7-4EDD-8941-D34A377D38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02A4CE-B6B8-492B-A91D-E1FB3AB08C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2F7306-C258-4909-B589-CB7AC3A8A5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A24B5-A6F3-4D15-8962-E1AE448623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31379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BCCB5B-9D30-4F71-94DD-83F32B4A8C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6CD510-EE04-4947-A864-4A5E34F08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507319-B003-4846-838A-5CF951E991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133CB-8B58-46FE-B878-BBBB3AC6C1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7428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CA0415-FC8C-4192-BE89-BF11A9DD0B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2B9565-EBAD-4DBE-AA62-E3A9797CA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C9E03E-DD14-4149-8A20-A44626FB39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B20ED-526C-4A7E-AE4F-4C48CBD487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50636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8955CC-70C8-4D1F-8E5C-EB6592B65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24ED5-742D-4DBE-ADD0-0A3418157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8162A7-B674-451D-A668-4BA235DB48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BDE96-FA59-44CE-BCCC-78DB91623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3593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C4712F-3552-41DF-B262-9810681260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4A9C02F-7250-4BC1-A07D-4CA15F2DB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B192522-5985-4FE1-BCD9-E9FF3B580E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E78FC-1CE7-4F08-ABED-C666256F99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09884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9C4E4DD-8EEE-4651-8315-0CA9D2CBF3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EE7804-467F-4DEF-B69B-6B6E915F47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C5F6BF-C6AB-4A78-90FC-382BE96979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C95C6-82F5-4723-90D9-E06DD0AE863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7506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4728B5-4DB2-4C6F-9215-5625E271C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518E44-F079-4A7B-A4C7-A7BCAE6FD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D294FDB-2EF1-4BD2-B7ED-19796CB41E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5BF3A-B516-4EF5-8ABA-70D9D9E0FC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736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953CF4-366B-4150-9EA6-39166F3EC0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C082CB-D614-4A6C-8DE3-CEC10AA883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DD6C47-E9DE-4B33-ACF2-A66BFEFE8E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4DA15-BBD3-411B-A6F7-5BF66F2564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71325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94C9F3-A80B-4093-9368-B7C9B317E6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63B11E-1F63-48A9-86FC-A3DCFFD543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9DF806-2B05-448B-A8F7-C3515DE69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7604B-DACB-4CBB-A0E8-2DBB84F790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51264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E614A3-A467-4A9E-B1CD-33CCED548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863B8-4860-4BA8-A200-CD5E192CBC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2282EE-9BBE-49DF-A4F5-FFB9C4977D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6A345-D82A-48AA-B395-E2C8A496A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1121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C8912F-D1E0-41DB-B34A-6725FACC12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188CDE-6D27-4B19-8986-89929E514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A51447-FA60-481C-8867-0E2B6A324D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50989-1881-4382-A507-C36E2D9794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16287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64FDB9-4A46-4199-BC5F-85DCB6486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263D52-178C-4C43-9854-8750F7695F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329D7F-C5A6-4EC8-8441-A08E94491C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51252-9E5F-4903-A2F8-B8E8422C4A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07630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13AA06-F1B0-4395-9B9D-910D7A2F4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21CE1-24C2-4908-8C35-9396DBD1477F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EA11B5-8650-442B-88D5-366F390B5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1EEA74-EDCE-45E0-A40A-B5D6F4F4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2BB3-588C-44A6-B511-24873D1D925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732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E404CA-D105-472E-A555-2AD98E5D6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2C6AA-E14E-48EE-989C-EC61BF50FFDD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15958DD-CFC0-4466-949E-90AE1576C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190B76-BF9C-413A-B1D5-64395AA45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6A186-D10C-4300-B09A-1402DBC32B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10946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1E3912-85B8-4475-878A-371F41B31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4B4FA-BE79-4C17-8158-E6C39310F3C3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20DE90-0C77-4113-8B77-EC41105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0C56CC-CAC0-4177-B03D-103258FE2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B8795-4424-40E0-A14A-D144679C33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8737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BE063017-1A75-4572-A06B-DFBBB776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DBF2A-E6B7-4D55-84DD-DF6036FD5A12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3D82158-0D97-44DB-9857-C6EA29B82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27F16DA2-CE76-4567-BB42-5F01EBA5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43296-B538-4E45-B44A-0E51A99F505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15773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CDDF91EF-3A4E-4A6C-9DA2-331782232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8BF8A-C295-4284-AE37-8DB15C3CDDFD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F14FD200-EAA1-4893-9125-493F690AB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1C62731D-5ABA-49FD-A250-8E21CFA68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E446D-03FA-4CB3-A338-341D8E01D8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37263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1054C442-78C5-447B-82F6-D21230890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7F6E2-E422-47BA-990B-31EB6B9EC62D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06E183A5-6EB7-4570-BE79-D7FB69DBF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D6D40255-2EF4-4822-AE38-FFAABC345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828AA-056C-455D-BD09-6272CD8941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005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9D4FBF-6D53-402A-B4D8-77EE19878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494DD9-F33F-45F8-92CF-074726AAA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34B482-0C94-48A7-9CAB-F8EDF6BA01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EB400-DF3B-4244-83B2-658AC1C731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474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DEAB9042-2B44-4C0A-8428-5A5B7529D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C905-0E58-4CBA-A7D5-EEB1B8BADB91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FC76982C-1B8F-413E-B703-701F3B043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BD6723CC-6B8F-4B9D-AFD1-2ABEC17BD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BAD9F-FDE7-4873-A47D-5A4EEE35B5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3431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F2C954CB-1D30-41A0-BF5F-4057EB9F2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C9D3F-D215-4DFA-B5C4-17C39EAD4F67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FB00F776-7D73-415F-BD04-5FB483A5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B370A6F-2D55-4725-ABC5-4A55F98E8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44AD8-4971-40E4-8AC8-06C6166168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2178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BAF5C70-4726-4518-86D8-6F1AFE076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52F5-7124-4523-B30B-0B0CCB5FAAEC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87A68CD-8CDE-47C0-8AC7-9897FDC1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18DB48A3-90D0-4F74-B664-24FC3241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15518-EADB-419D-B709-871C77287F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44598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1F9875-3790-414A-94CA-7AFC51CE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FEF3A-B070-4291-BBB7-CD46012D2E19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F9A58B1-D0A0-4394-9BCF-7C6863940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062ED3-1157-40CD-BC40-8EA2696F1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E1CF-F1CC-41D6-BA94-4E3CC60D3A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30942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C14CAD-3654-471C-BE6F-734C8C7E2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8D041-CB81-44B1-BBF7-6E7141C7FA92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6D04AA-AB16-4DF4-8FF4-296F9E82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7212585-0F8E-48C3-AE7F-0D74A7B84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E40A9-7B3E-459E-AED1-25B538661E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2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727883-2756-4D68-A056-31FC99A07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8A5B4F7-0699-4407-A92B-B898D4D0EC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665179C-6768-4A77-B440-255779852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97F57-68F9-4260-B4DC-8AEEB1C822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815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BD09389-6815-4EC1-9914-DAC332B2D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57590F-83DF-4BA0-8642-5A9E8FF225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7F231A5-3C67-4FA5-8AF9-F81218F080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FAE83-F650-458F-BA96-92236B1E79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563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BF0C0A3-EBF9-4F06-972E-B41024A01F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46EEC59-C3F2-464A-8084-6186E70294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2D955F-01F7-4156-98D7-F37A837C8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5932F-75EE-4A3F-8DD4-BB0988A867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362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1E6232-84C8-423B-8891-819BE74F0A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2F3B7C-C675-4604-AC0A-010AF10ECF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5104D9-2A98-4F01-BB8C-489B407B5E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85002-1EA3-4A49-9B71-BADC6882EF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973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56B727-A30D-4E8F-BCA7-F8A85CC52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EDBAFE-E7F7-4A8F-B2B1-E634CEC70D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5733C2-E687-4C7E-A63D-0F6AE2DF44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3C7E8-43FA-4515-88D8-7A6B508D99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649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E00E6F4-C36B-4397-8083-51EE509B9C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9BF3BD-2786-452D-BB97-88D39E245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C69C1D-D38D-48C1-89E1-0864D0C797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71F94C-D4BA-4D2D-978D-DA318A25F4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3D6212-EA2C-4865-AFD9-976856BC47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88B77EC-C750-4B3E-84B2-3BAB9F1A53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4557C71-2246-43EB-81CF-4323999A0C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EB65F97-BC62-4A7D-939B-F1456BCF9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0877E25-0F60-4C19-8511-4F3D770584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780752A-10A6-4B15-B3C7-8D893B5641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F8B8FCE-898D-4474-8FDE-0452074A01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973D9E3-1EA9-4608-813F-24D0EADF35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CF74A16-172A-4C23-B420-609A49DD7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9F0EE65-C740-4E18-9940-06B9F88BB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6E9150-6183-4E82-9D2D-DDB2A42EFD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EAA969-1428-4C1F-A591-A0840B0AA5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8CFEE3-0165-46B2-832C-2FBD56EBD8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EF4FAE5-03B7-40B3-827B-5DC3BB4CF8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版面配置區 1">
            <a:extLst>
              <a:ext uri="{FF2B5EF4-FFF2-40B4-BE49-F238E27FC236}">
                <a16:creationId xmlns:a16="http://schemas.microsoft.com/office/drawing/2014/main" id="{1CF08944-90AF-4DF0-945F-237E0CC218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4099" name="文字版面配置區 2">
            <a:extLst>
              <a:ext uri="{FF2B5EF4-FFF2-40B4-BE49-F238E27FC236}">
                <a16:creationId xmlns:a16="http://schemas.microsoft.com/office/drawing/2014/main" id="{79E69998-A30C-4E8D-9630-ED023368D6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819BF6-733B-4C87-A178-2671A15F40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7D6869-5FE8-4397-9051-D05BB59E52AB}" type="datetimeFigureOut">
              <a:rPr lang="zh-TW" altLang="en-US"/>
              <a:pPr>
                <a:defRPr/>
              </a:pPr>
              <a:t>2021/12/6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52B1D1-E40B-405D-8E31-F7BD01545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03424DF-A894-4A53-A478-F53691E03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864E82-7325-46B6-8BC3-3C8170F03E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副標題 2">
            <a:extLst>
              <a:ext uri="{FF2B5EF4-FFF2-40B4-BE49-F238E27FC236}">
                <a16:creationId xmlns:a16="http://schemas.microsoft.com/office/drawing/2014/main" id="{A2C7A69A-1709-43D4-9860-D872D38F7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26.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祈禱的重要</a:t>
            </a:r>
            <a:endParaRPr lang="en-US" altLang="zh-TW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不是「基督徒需要祈禱」，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而是「不祈禱的，不可以成為基督徒」。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一、耶穌的表樣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耶穌在重要事件前一定先祈禱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例如公開傳教生活前作四十晝夜的禁食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祈禱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 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路</a:t>
            </a:r>
            <a:r>
              <a:rPr lang="en-US" altLang="zh-TW" sz="2800">
                <a:ea typeface="華康粗黑體" panose="020B0709000000000000" pitchFamily="49" charset="-120"/>
              </a:rPr>
              <a:t>4:1-2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；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揀門徒前上山徹夜向天主祈禱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路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6:12)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從容就義前的山園祈禱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路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22:39-46)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耶穌祈禱的特質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他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稱謝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天父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（路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10:21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他常作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長久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的祈禱，例如：徹夜祈禱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路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6:12)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； 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endParaRPr lang="zh-TW" altLang="en-US" sz="2800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329D144E-7DF7-4EC0-8716-974A4CE2CE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TW" sz="4000">
                <a:solidFill>
                  <a:srgbClr val="FF0000"/>
                </a:solidFill>
                <a:ea typeface="華康粗黑體" panose="020B0709000000000000" pitchFamily="49" charset="-120"/>
              </a:rPr>
              <a:t>1. </a:t>
            </a:r>
            <a:r>
              <a:rPr lang="zh-TW" altLang="en-US" sz="4000">
                <a:solidFill>
                  <a:srgbClr val="FF0000"/>
                </a:solidFill>
                <a:ea typeface="華康粗黑體" panose="020B0709000000000000" pitchFamily="49" charset="-120"/>
              </a:rPr>
              <a:t>清朝的太監：咋！</a:t>
            </a:r>
          </a:p>
          <a:p>
            <a:pPr algn="ctr" eaLnBrk="1" hangingPunct="1">
              <a:buFontTx/>
              <a:buNone/>
            </a:pPr>
            <a:r>
              <a:rPr lang="en-US" altLang="zh-TW" sz="4000">
                <a:ea typeface="華康粗黑體" panose="020B0709000000000000" pitchFamily="49" charset="-120"/>
              </a:rPr>
              <a:t>2. </a:t>
            </a:r>
            <a:r>
              <a:rPr lang="zh-TW" altLang="en-US" sz="4000">
                <a:ea typeface="華康粗黑體" panose="020B0709000000000000" pitchFamily="49" charset="-120"/>
              </a:rPr>
              <a:t>阿拉丁神燈：</a:t>
            </a:r>
          </a:p>
          <a:p>
            <a:pPr algn="ctr" eaLnBrk="1" hangingPunct="1">
              <a:buFontTx/>
              <a:buNone/>
            </a:pPr>
            <a:r>
              <a:rPr lang="en-US" altLang="zh-TW" sz="4000">
                <a:ea typeface="華康粗黑體" panose="020B0709000000000000" pitchFamily="49" charset="-120"/>
              </a:rPr>
              <a:t>Master, your will is my command!</a:t>
            </a:r>
          </a:p>
          <a:p>
            <a:pPr algn="ctr" eaLnBrk="1" hangingPunct="1">
              <a:spcAft>
                <a:spcPct val="30000"/>
              </a:spcAft>
              <a:buFontTx/>
              <a:buNone/>
            </a:pPr>
            <a:r>
              <a:rPr lang="en-US" altLang="zh-TW" sz="4800">
                <a:solidFill>
                  <a:srgbClr val="0000CC"/>
                </a:solidFill>
                <a:ea typeface="華康粗黑體" panose="020B0709000000000000" pitchFamily="49" charset="-120"/>
              </a:rPr>
              <a:t>3. </a:t>
            </a:r>
            <a:r>
              <a:rPr lang="zh-TW" altLang="en-US" sz="4800">
                <a:solidFill>
                  <a:srgbClr val="0000CC"/>
                </a:solidFill>
                <a:ea typeface="華康粗黑體" panose="020B0709000000000000" pitchFamily="49" charset="-120"/>
              </a:rPr>
              <a:t>孝子：先意承志</a:t>
            </a:r>
          </a:p>
          <a:p>
            <a:pPr algn="ctr" eaLnBrk="1" hangingPunct="1">
              <a:buFontTx/>
              <a:buNone/>
            </a:pPr>
            <a:r>
              <a:rPr lang="zh-TW" altLang="en-US" sz="6000">
                <a:solidFill>
                  <a:srgbClr val="FF0000"/>
                </a:solidFill>
                <a:ea typeface="華康粗黑體" panose="020B0709000000000000" pitchFamily="49" charset="-120"/>
              </a:rPr>
              <a:t>天主 </a:t>
            </a:r>
            <a:r>
              <a:rPr lang="en-US" altLang="zh-TW" sz="6000">
                <a:solidFill>
                  <a:srgbClr val="FF0000"/>
                </a:solidFill>
                <a:ea typeface="華康粗黑體" panose="020B0709000000000000" pitchFamily="49" charset="-120"/>
              </a:rPr>
              <a:t>= </a:t>
            </a:r>
            <a:r>
              <a:rPr lang="zh-TW" altLang="en-US" sz="6000">
                <a:solidFill>
                  <a:srgbClr val="FF0000"/>
                </a:solidFill>
                <a:ea typeface="華康粗黑體" panose="020B0709000000000000" pitchFamily="49" charset="-120"/>
              </a:rPr>
              <a:t>愛；天主是愛</a:t>
            </a:r>
          </a:p>
          <a:p>
            <a:pPr algn="ctr" eaLnBrk="1" hangingPunct="1">
              <a:buFontTx/>
              <a:buNone/>
            </a:pPr>
            <a:r>
              <a:rPr lang="zh-TW" altLang="en-US" sz="8000">
                <a:solidFill>
                  <a:srgbClr val="9900CC"/>
                </a:solidFill>
                <a:ea typeface="華康粗黑體" panose="020B0709000000000000" pitchFamily="49" charset="-120"/>
              </a:rPr>
              <a:t>愛 </a:t>
            </a:r>
            <a:r>
              <a:rPr lang="en-US" altLang="zh-TW" sz="8000">
                <a:solidFill>
                  <a:srgbClr val="9900CC"/>
                </a:solidFill>
                <a:ea typeface="華康粗黑體" panose="020B0709000000000000" pitchFamily="49" charset="-120"/>
              </a:rPr>
              <a:t>= </a:t>
            </a:r>
            <a:r>
              <a:rPr lang="zh-TW" altLang="en-US" sz="8000">
                <a:solidFill>
                  <a:srgbClr val="9900CC"/>
                </a:solidFill>
                <a:ea typeface="華康粗黑體" panose="020B0709000000000000" pitchFamily="49" charset="-120"/>
              </a:rPr>
              <a:t>分享 </a:t>
            </a:r>
            <a:r>
              <a:rPr lang="en-US" altLang="zh-TW" sz="8000">
                <a:solidFill>
                  <a:srgbClr val="9900CC"/>
                </a:solidFill>
                <a:ea typeface="華康粗黑體" panose="020B0709000000000000" pitchFamily="49" charset="-120"/>
              </a:rPr>
              <a:t>+ </a:t>
            </a:r>
            <a:r>
              <a:rPr lang="zh-TW" altLang="en-US" sz="8000">
                <a:solidFill>
                  <a:srgbClr val="9900CC"/>
                </a:solidFill>
                <a:ea typeface="華康粗黑體" panose="020B0709000000000000" pitchFamily="49" charset="-120"/>
              </a:rPr>
              <a:t>寬恕</a:t>
            </a:r>
          </a:p>
          <a:p>
            <a:pPr algn="ctr" eaLnBrk="1" hangingPunct="1">
              <a:buFontTx/>
              <a:buNone/>
            </a:pPr>
            <a:endParaRPr lang="en-US" altLang="zh-TW" sz="4000"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ABA2B643-79B4-492F-A516-5E31FCE4D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7421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800">
                <a:solidFill>
                  <a:srgbClr val="FF0000"/>
                </a:solidFill>
                <a:ea typeface="華康粗黑體" panose="020B0709000000000000" pitchFamily="49" charset="-120"/>
              </a:rPr>
              <a:t>天國來臨：</a:t>
            </a:r>
            <a:r>
              <a:rPr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  <a:t>在我心</a:t>
            </a:r>
            <a:r>
              <a:rPr lang="en-US" altLang="zh-TW" sz="4000">
                <a:solidFill>
                  <a:srgbClr val="0000FF"/>
                </a:solidFill>
                <a:ea typeface="華康粗黑體" panose="020B0709000000000000" pitchFamily="49" charset="-120"/>
              </a:rPr>
              <a:t>(</a:t>
            </a:r>
            <a:r>
              <a:rPr lang="zh-TW" altLang="en-US" sz="4800">
                <a:solidFill>
                  <a:srgbClr val="0000FF"/>
                </a:solidFill>
                <a:ea typeface="華康粗黑體" panose="020B0709000000000000" pitchFamily="49" charset="-120"/>
              </a:rPr>
              <a:t>有效的統治</a:t>
            </a:r>
            <a:r>
              <a:rPr lang="en-US" altLang="zh-TW" sz="4000">
                <a:solidFill>
                  <a:srgbClr val="0000FF"/>
                </a:solidFill>
                <a:ea typeface="華康粗黑體" panose="020B0709000000000000" pitchFamily="49" charset="-12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 sz="4000"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en-US" altLang="zh-TW" sz="3600">
                <a:ea typeface="華康粗黑體" panose="020B0709000000000000" pitchFamily="49" charset="-120"/>
                <a:cs typeface="Arial" panose="020B0604020202020204" pitchFamily="34" charset="0"/>
              </a:rPr>
              <a:t>→</a:t>
            </a:r>
            <a:r>
              <a:rPr lang="zh-TW" altLang="en-US" sz="3600">
                <a:ea typeface="華康粗黑體" panose="020B0709000000000000" pitchFamily="49" charset="-120"/>
                <a:cs typeface="Arial" panose="020B0604020202020204" pitchFamily="34" charset="0"/>
              </a:rPr>
              <a:t>在我家</a:t>
            </a:r>
          </a:p>
          <a:p>
            <a:pPr eaLnBrk="1" hangingPunct="1">
              <a:buFontTx/>
              <a:buNone/>
            </a:pPr>
            <a:r>
              <a:rPr lang="zh-TW" altLang="en-US" sz="3600"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→在教會→在社區→在我國→在世界</a:t>
            </a:r>
          </a:p>
          <a:p>
            <a:pPr eaLnBrk="1" hangingPunct="1">
              <a:buFontTx/>
              <a:buNone/>
            </a:pPr>
            <a:r>
              <a:rPr lang="zh-TW" altLang="en-US" sz="3600"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→統治</a:t>
            </a:r>
            <a:r>
              <a:rPr lang="zh-TW" altLang="en-US" sz="6000">
                <a:solidFill>
                  <a:srgbClr val="FF0000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人心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與</a:t>
            </a:r>
            <a:r>
              <a:rPr lang="zh-TW" altLang="en-US" sz="6000">
                <a:solidFill>
                  <a:srgbClr val="FF0000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制度</a:t>
            </a:r>
          </a:p>
          <a:p>
            <a:pPr eaLnBrk="1" hangingPunct="1">
              <a:buFontTx/>
              <a:buNone/>
            </a:pPr>
            <a:r>
              <a:rPr lang="zh-TW" altLang="en-US" sz="3600">
                <a:ea typeface="華康粗黑體" panose="020B0709000000000000" pitchFamily="49" charset="-120"/>
                <a:cs typeface="Arial" panose="020B0604020202020204" pitchFamily="34" charset="0"/>
              </a:rPr>
              <a:t>   →靈魂與肉身</a:t>
            </a:r>
          </a:p>
          <a:p>
            <a:pPr eaLnBrk="1" hangingPunct="1">
              <a:buFontTx/>
              <a:buNone/>
            </a:pPr>
            <a:r>
              <a:rPr lang="zh-TW" altLang="en-US" sz="3600"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→價值觀</a:t>
            </a:r>
          </a:p>
          <a:p>
            <a:pPr eaLnBrk="1" hangingPunct="1">
              <a:buFontTx/>
              <a:buNone/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  </a:t>
            </a:r>
            <a:r>
              <a:rPr lang="zh-TW" altLang="en-US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欽崇一天主在萬有之上</a:t>
            </a:r>
          </a:p>
          <a:p>
            <a:pPr eaLnBrk="1" hangingPunct="1"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 </a:t>
            </a:r>
            <a:r>
              <a:rPr lang="zh-TW" altLang="en-US" sz="3600" b="1">
                <a:solidFill>
                  <a:srgbClr val="FF0000"/>
                </a:solidFill>
                <a:ea typeface="華康粗黑體" panose="020B0709000000000000" pitchFamily="49" charset="-120"/>
              </a:rPr>
              <a:t>基本抉擇</a:t>
            </a:r>
            <a:r>
              <a:rPr lang="zh-TW" altLang="en-US">
                <a:ea typeface="華康粗黑體" panose="020B0709000000000000" pitchFamily="49" charset="-120"/>
              </a:rPr>
              <a:t> </a:t>
            </a:r>
            <a:r>
              <a:rPr lang="en-US" altLang="zh-TW">
                <a:solidFill>
                  <a:srgbClr val="0000FF"/>
                </a:solidFill>
                <a:ea typeface="華康粗黑體" panose="020B0709000000000000" pitchFamily="49" charset="-120"/>
              </a:rPr>
              <a:t>Fundamental Option</a:t>
            </a:r>
            <a:r>
              <a:rPr lang="en-US" altLang="zh-TW">
                <a:solidFill>
                  <a:srgbClr val="0000FF"/>
                </a:solidFill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800">
                <a:solidFill>
                  <a:srgbClr val="FF0000"/>
                </a:solidFill>
                <a:ea typeface="華康粗黑體" panose="020B0709000000000000" pitchFamily="49" charset="-120"/>
              </a:rPr>
              <a:t>天主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D4405FE2-945E-455A-B8C6-08D6B66F07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天主經：</a:t>
            </a:r>
            <a:r>
              <a:rPr lang="zh-TW" altLang="en-US" sz="4000">
                <a:solidFill>
                  <a:srgbClr val="FF0000"/>
                </a:solidFill>
                <a:ea typeface="華康粗黑體" panose="020B0709000000000000" pitchFamily="49" charset="-120"/>
              </a:rPr>
              <a:t>天國的禱文</a:t>
            </a:r>
          </a:p>
          <a:p>
            <a:pPr eaLnBrk="1" hangingPunct="1">
              <a:buFontTx/>
              <a:buNone/>
            </a:pPr>
            <a:r>
              <a:rPr lang="en-US" altLang="zh-TW" sz="3600">
                <a:solidFill>
                  <a:srgbClr val="FF0000"/>
                </a:solidFill>
                <a:ea typeface="華康粗黑體" panose="020B0709000000000000" pitchFamily="49" charset="-120"/>
              </a:rPr>
              <a:t>1.</a:t>
            </a:r>
            <a:r>
              <a:rPr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  <a:t>我們的</a:t>
            </a:r>
            <a:r>
              <a:rPr lang="zh-TW" altLang="en-US" sz="8000">
                <a:solidFill>
                  <a:srgbClr val="FF0000"/>
                </a:solidFill>
                <a:ea typeface="華康粗黑體" panose="020B0709000000000000" pitchFamily="49" charset="-120"/>
              </a:rPr>
              <a:t>天父</a:t>
            </a:r>
            <a:r>
              <a:rPr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  <a:t>：</a:t>
            </a:r>
            <a:r>
              <a:rPr lang="zh-TW" altLang="en-US" sz="4000">
                <a:solidFill>
                  <a:srgbClr val="0000CC"/>
                </a:solidFill>
                <a:ea typeface="華康粗黑體" panose="020B0709000000000000" pitchFamily="49" charset="-120"/>
              </a:rPr>
              <a:t>眾人都是兄弟</a:t>
            </a:r>
          </a:p>
          <a:p>
            <a:pPr eaLnBrk="1" hangingPunct="1">
              <a:buFontTx/>
              <a:buNone/>
            </a:pP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   </a:t>
            </a: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2.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願你的名受顯揚</a:t>
            </a:r>
            <a:r>
              <a:rPr lang="zh-TW" altLang="en-US">
                <a:solidFill>
                  <a:srgbClr val="0000CC"/>
                </a:solidFill>
                <a:ea typeface="華康粗黑體" panose="020B0709000000000000" pitchFamily="49" charset="-120"/>
              </a:rPr>
              <a:t>：</a:t>
            </a:r>
          </a:p>
          <a:p>
            <a:pPr eaLnBrk="1" hangingPunct="1">
              <a:buFontTx/>
              <a:buNone/>
            </a:pPr>
            <a:r>
              <a:rPr lang="zh-TW" altLang="en-US">
                <a:solidFill>
                  <a:srgbClr val="0000CC"/>
                </a:solidFill>
                <a:ea typeface="華康粗黑體" panose="020B0709000000000000" pitchFamily="49" charset="-120"/>
              </a:rPr>
              <a:t>      喜歡天父的名，天主的一切；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朝思暮想！</a:t>
            </a:r>
          </a:p>
          <a:p>
            <a:pPr eaLnBrk="1" hangingPunct="1">
              <a:buFontTx/>
              <a:buNone/>
            </a:pP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3.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願你的</a:t>
            </a:r>
            <a:r>
              <a:rPr lang="zh-TW" altLang="en-US" sz="7200">
                <a:solidFill>
                  <a:srgbClr val="FF0000"/>
                </a:solidFill>
                <a:ea typeface="華康粗黑體" panose="020B0709000000000000" pitchFamily="49" charset="-120"/>
              </a:rPr>
              <a:t>國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來臨</a:t>
            </a:r>
            <a:r>
              <a:rPr lang="zh-TW" altLang="en-US">
                <a:solidFill>
                  <a:srgbClr val="0000CC"/>
                </a:solidFill>
                <a:ea typeface="華康粗黑體" panose="020B0709000000000000" pitchFamily="49" charset="-120"/>
              </a:rPr>
              <a:t>：他的統治超越一切</a:t>
            </a:r>
            <a:r>
              <a:rPr lang="zh-TW" altLang="en-US" sz="2800">
                <a:solidFill>
                  <a:srgbClr val="0000CC"/>
                </a:solidFill>
                <a:ea typeface="華康粗黑體" panose="020B0709000000000000" pitchFamily="49" charset="-120"/>
              </a:rPr>
              <a:t>、凌駕一切</a:t>
            </a:r>
          </a:p>
          <a:p>
            <a:pPr eaLnBrk="1" hangingPunct="1">
              <a:buFontTx/>
              <a:buNone/>
            </a:pP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   </a:t>
            </a: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4.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願你的</a:t>
            </a:r>
            <a:r>
              <a:rPr lang="zh-TW" altLang="en-US" sz="4800">
                <a:solidFill>
                  <a:srgbClr val="FF0000"/>
                </a:solidFill>
                <a:ea typeface="華康粗黑體" panose="020B0709000000000000" pitchFamily="49" charset="-120"/>
              </a:rPr>
              <a:t>旨意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奉行在人間，如同在天上：</a:t>
            </a:r>
          </a:p>
          <a:p>
            <a:pPr eaLnBrk="1" hangingPunct="1">
              <a:buFontTx/>
              <a:buNone/>
            </a:pP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      </a:t>
            </a:r>
            <a:r>
              <a:rPr lang="zh-TW" altLang="en-US">
                <a:solidFill>
                  <a:srgbClr val="0000CC"/>
                </a:solidFill>
                <a:ea typeface="華康粗黑體" panose="020B0709000000000000" pitchFamily="49" charset="-120"/>
              </a:rPr>
              <a:t>天主的旨意為第一優次；</a:t>
            </a:r>
            <a:r>
              <a:rPr lang="zh-TW" altLang="en-US" sz="4400">
                <a:solidFill>
                  <a:srgbClr val="0000CC"/>
                </a:solidFill>
                <a:ea typeface="華康粗黑體" panose="020B0709000000000000" pitchFamily="49" charset="-120"/>
              </a:rPr>
              <a:t>取悅</a:t>
            </a:r>
            <a:r>
              <a:rPr lang="zh-TW" altLang="en-US">
                <a:solidFill>
                  <a:srgbClr val="0000CC"/>
                </a:solidFill>
                <a:ea typeface="華康粗黑體" panose="020B0709000000000000" pitchFamily="49" charset="-120"/>
              </a:rPr>
              <a:t>天主！</a:t>
            </a:r>
            <a:endParaRPr lang="zh-TW" altLang="en-US" sz="3600">
              <a:solidFill>
                <a:srgbClr val="9900CC"/>
              </a:solidFill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0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2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51C8144-9150-4C4E-A570-1ADAE17AF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3600">
                <a:solidFill>
                  <a:srgbClr val="FF0000"/>
                </a:solidFill>
                <a:ea typeface="華康粗黑體" panose="020B0709000000000000" pitchFamily="49" charset="-120"/>
              </a:rPr>
              <a:t>5.</a:t>
            </a:r>
            <a:r>
              <a:rPr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  <a:t>求你今天賞給我們日用的食糧：</a:t>
            </a:r>
          </a:p>
          <a:p>
            <a:pPr eaLnBrk="1" hangingPunct="1">
              <a:buFontTx/>
              <a:buNone/>
            </a:pPr>
            <a:r>
              <a:rPr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  <a:t>    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</a:rPr>
              <a:t>食糧的分享（時間</a:t>
            </a:r>
            <a:r>
              <a:rPr lang="en-US" altLang="zh-TW" sz="3600">
                <a:solidFill>
                  <a:srgbClr val="0000CC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</a:rPr>
              <a:t>金錢</a:t>
            </a:r>
            <a:r>
              <a:rPr lang="en-US" altLang="zh-TW" sz="3600">
                <a:solidFill>
                  <a:srgbClr val="0000CC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</a:rPr>
              <a:t>才能</a:t>
            </a:r>
            <a:r>
              <a:rPr lang="en-US" altLang="zh-TW" sz="3600">
                <a:solidFill>
                  <a:srgbClr val="0000CC"/>
                </a:solidFill>
                <a:ea typeface="華康粗黑體" panose="020B0709000000000000" pitchFamily="49" charset="-120"/>
              </a:rPr>
              <a:t>,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</a:rPr>
              <a:t>愛心</a:t>
            </a:r>
            <a:r>
              <a:rPr lang="en-US" altLang="zh-TW" sz="3600">
                <a:solidFill>
                  <a:srgbClr val="0000CC"/>
                </a:solidFill>
                <a:ea typeface="華康粗黑體" panose="020B0709000000000000" pitchFamily="49" charset="-12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6.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求你</a:t>
            </a:r>
            <a:r>
              <a:rPr lang="zh-TW" altLang="en-US" sz="5400">
                <a:solidFill>
                  <a:srgbClr val="FF0000"/>
                </a:solidFill>
                <a:ea typeface="華康粗黑體" panose="020B0709000000000000" pitchFamily="49" charset="-120"/>
              </a:rPr>
              <a:t>寬恕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我們的罪過，</a:t>
            </a:r>
          </a:p>
          <a:p>
            <a:pPr eaLnBrk="1" hangingPunct="1">
              <a:buFontTx/>
              <a:buNone/>
            </a:pP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　　如同我們寬恕別人一樣：</a:t>
            </a:r>
          </a:p>
          <a:p>
            <a:pPr eaLnBrk="1" hangingPunct="1">
              <a:buFontTx/>
              <a:buNone/>
            </a:pP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</a:rPr>
              <a:t>   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</a:rPr>
              <a:t>彼此的寬恕，寬恕的文化，也寬恕自己！</a:t>
            </a:r>
          </a:p>
          <a:p>
            <a:pPr eaLnBrk="1" hangingPunct="1">
              <a:buFontTx/>
              <a:buNone/>
            </a:pPr>
            <a:r>
              <a:rPr lang="en-US" altLang="zh-TW" sz="3600">
                <a:solidFill>
                  <a:srgbClr val="FF0000"/>
                </a:solidFill>
                <a:ea typeface="華康粗黑體" panose="020B0709000000000000" pitchFamily="49" charset="-120"/>
              </a:rPr>
              <a:t>7.</a:t>
            </a:r>
            <a:r>
              <a:rPr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  <a:t>不要讓我們陷於誘惑，但救我免於凶惡：　　　　</a:t>
            </a:r>
            <a:br>
              <a:rPr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</a:br>
            <a:r>
              <a:rPr lang="zh-TW" altLang="en-US" sz="900">
                <a:solidFill>
                  <a:srgbClr val="FF0000"/>
                </a:solidFill>
                <a:ea typeface="華康粗黑體" panose="020B0709000000000000" pitchFamily="49" charset="-120"/>
              </a:rPr>
              <a:t>　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</a:rPr>
              <a:t>終極的幸福與安全</a:t>
            </a:r>
            <a:r>
              <a:rPr lang="en-US" altLang="zh-TW" sz="2800">
                <a:solidFill>
                  <a:srgbClr val="0000CC"/>
                </a:solidFill>
                <a:ea typeface="華康粗黑體" panose="020B0709000000000000" pitchFamily="49" charset="-120"/>
              </a:rPr>
              <a:t>(</a:t>
            </a:r>
            <a:r>
              <a:rPr lang="zh-TW" altLang="en-US" sz="2800">
                <a:solidFill>
                  <a:srgbClr val="0000CC"/>
                </a:solidFill>
                <a:ea typeface="華康粗黑體" panose="020B0709000000000000" pitchFamily="49" charset="-120"/>
              </a:rPr>
              <a:t>天主全能</a:t>
            </a:r>
            <a:r>
              <a:rPr lang="en-US" altLang="zh-TW" sz="2800">
                <a:solidFill>
                  <a:srgbClr val="0000CC"/>
                </a:solidFill>
                <a:ea typeface="華康粗黑體" panose="020B0709000000000000" pitchFamily="49" charset="-120"/>
              </a:rPr>
              <a:t>)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</a:rPr>
              <a:t>：今生與來世</a:t>
            </a:r>
          </a:p>
          <a:p>
            <a:pPr eaLnBrk="1" hangingPunct="1">
              <a:buFontTx/>
              <a:buNone/>
            </a:pPr>
            <a:r>
              <a:rPr lang="en-US" altLang="zh-TW" sz="3600">
                <a:solidFill>
                  <a:srgbClr val="FF0000"/>
                </a:solidFill>
                <a:ea typeface="華康粗黑體" panose="020B0709000000000000" pitchFamily="49" charset="-120"/>
              </a:rPr>
              <a:t>8.</a:t>
            </a:r>
            <a:r>
              <a:rPr lang="zh-TW" altLang="en-US" sz="3600">
                <a:solidFill>
                  <a:srgbClr val="FF0000"/>
                </a:solidFill>
                <a:ea typeface="華康粗黑體" panose="020B0709000000000000" pitchFamily="49" charset="-120"/>
              </a:rPr>
              <a:t>亞孟：</a:t>
            </a:r>
            <a:r>
              <a:rPr lang="en-US" altLang="zh-TW" sz="4000">
                <a:solidFill>
                  <a:srgbClr val="FF0000"/>
                </a:solidFill>
                <a:ea typeface="華康粗黑體" panose="020B0709000000000000" pitchFamily="49" charset="-120"/>
              </a:rPr>
              <a:t>Amen</a:t>
            </a:r>
          </a:p>
          <a:p>
            <a:pPr eaLnBrk="1" hangingPunct="1">
              <a:buFontTx/>
              <a:buNone/>
            </a:pPr>
            <a:r>
              <a:rPr lang="zh-TW" altLang="en-US" sz="3600">
                <a:solidFill>
                  <a:srgbClr val="9900CC"/>
                </a:solidFill>
                <a:ea typeface="華康粗黑體" panose="020B0709000000000000" pitchFamily="49" charset="-120"/>
              </a:rPr>
              <a:t>　</a:t>
            </a:r>
            <a:r>
              <a:rPr lang="zh-TW" altLang="en-US" sz="3600">
                <a:solidFill>
                  <a:srgbClr val="0000CC"/>
                </a:solidFill>
                <a:ea typeface="華康粗黑體" panose="020B0709000000000000" pitchFamily="49" charset="-120"/>
              </a:rPr>
              <a:t>天主必垂允（在求以前天主已知；信賴）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E4AC53C-6722-47EC-8687-7AC7BD3E3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ea typeface="華康粗黑體" panose="020B0709000000000000" pitchFamily="49" charset="-120"/>
              </a:rPr>
              <a:t>寬恕：人生最好的策略！</a:t>
            </a:r>
          </a:p>
          <a:p>
            <a:pPr eaLnBrk="1" hangingPunct="1">
              <a:buFontTx/>
              <a:buNone/>
            </a:pPr>
            <a:r>
              <a:rPr lang="zh-TW" altLang="en-US" sz="4000">
                <a:ea typeface="華康粗黑體" panose="020B0709000000000000" pitchFamily="49" charset="-120"/>
                <a:sym typeface="Wingdings" panose="05000000000000000000" pitchFamily="2" charset="2"/>
              </a:rPr>
              <a:t>           </a:t>
            </a:r>
            <a:r>
              <a:rPr lang="zh-TW" altLang="en-US" sz="4000">
                <a:ea typeface="華康粗黑體" panose="020B0709000000000000" pitchFamily="49" charset="-120"/>
              </a:rPr>
              <a:t>寬恕別人就是善待自己</a:t>
            </a:r>
          </a:p>
          <a:p>
            <a:pPr eaLnBrk="1" hangingPunct="1">
              <a:buFontTx/>
              <a:buNone/>
            </a:pPr>
            <a:r>
              <a:rPr lang="zh-TW" altLang="en-US" sz="4000">
                <a:solidFill>
                  <a:srgbClr val="0000CC"/>
                </a:solidFill>
                <a:ea typeface="華康粗黑體" panose="020B0709000000000000" pitchFamily="49" charset="-120"/>
              </a:rPr>
              <a:t>消滅一個敵人的最好方法是做他的朋友</a:t>
            </a:r>
          </a:p>
          <a:p>
            <a:pPr eaLnBrk="1" hangingPunct="1">
              <a:buFontTx/>
              <a:buNone/>
            </a:pPr>
            <a:r>
              <a:rPr lang="zh-TW" altLang="en-US" sz="4000">
                <a:ea typeface="華康粗黑體" panose="020B0709000000000000" pitchFamily="49" charset="-120"/>
              </a:rPr>
              <a:t>一千個朋友太少，一個敵人太多</a:t>
            </a:r>
          </a:p>
          <a:p>
            <a:pPr eaLnBrk="1" hangingPunct="1">
              <a:buFontTx/>
              <a:buNone/>
            </a:pPr>
            <a:r>
              <a:rPr lang="zh-TW" altLang="en-US" sz="4000">
                <a:ea typeface="華康粗黑體" panose="020B0709000000000000" pitchFamily="49" charset="-120"/>
              </a:rPr>
              <a:t>基督的愛</a:t>
            </a:r>
            <a:r>
              <a:rPr lang="zh-TW" altLang="en-US" sz="4000"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>
                <a:ea typeface="華康粗黑體" panose="020B0709000000000000" pitchFamily="49" charset="-120"/>
              </a:rPr>
              <a:t>寬恕</a:t>
            </a:r>
            <a:r>
              <a:rPr lang="en-US" altLang="zh-TW" sz="4000">
                <a:ea typeface="華康粗黑體" panose="020B0709000000000000" pitchFamily="49" charset="-120"/>
              </a:rPr>
              <a:t>(</a:t>
            </a:r>
            <a:r>
              <a:rPr lang="zh-TW" altLang="en-US" sz="4000">
                <a:ea typeface="華康粗黑體" panose="020B0709000000000000" pitchFamily="49" charset="-120"/>
              </a:rPr>
              <a:t>他們不知道作了什麼</a:t>
            </a:r>
            <a:r>
              <a:rPr lang="en-US" altLang="zh-TW" sz="4000">
                <a:ea typeface="華康粗黑體" panose="020B0709000000000000" pitchFamily="49" charset="-12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 sz="4000">
                <a:ea typeface="華康粗黑體" panose="020B0709000000000000" pitchFamily="49" charset="-120"/>
              </a:rPr>
              <a:t>               </a:t>
            </a:r>
            <a:r>
              <a:rPr lang="en-US" altLang="zh-TW" sz="4000">
                <a:ea typeface="華康粗黑體" panose="020B07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>
                <a:ea typeface="華康粗黑體" panose="020B0709000000000000" pitchFamily="49" charset="-120"/>
                <a:sym typeface="Wingdings" panose="05000000000000000000" pitchFamily="2" charset="2"/>
              </a:rPr>
              <a:t>不讓自己「雙重」受苦</a:t>
            </a:r>
          </a:p>
          <a:p>
            <a:pPr eaLnBrk="1" hangingPunct="1">
              <a:buFontTx/>
              <a:buNone/>
            </a:pPr>
            <a:r>
              <a:rPr lang="zh-TW" altLang="en-US" sz="4000">
                <a:ea typeface="華康粗黑體" panose="020B0709000000000000" pitchFamily="49" charset="-120"/>
                <a:sym typeface="Wingdings" panose="05000000000000000000" pitchFamily="2" charset="2"/>
              </a:rPr>
              <a:t>               當他唱歌</a:t>
            </a:r>
            <a:r>
              <a:rPr lang="en-US" altLang="zh-TW" sz="4000">
                <a:ea typeface="華康粗黑體" panose="020B07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4000">
                <a:ea typeface="華康粗黑體" panose="020B0709000000000000" pitchFamily="49" charset="-120"/>
                <a:sym typeface="Wingdings" panose="05000000000000000000" pitchFamily="2" charset="2"/>
              </a:rPr>
              <a:t>當他「瘋」了</a:t>
            </a:r>
            <a:r>
              <a:rPr lang="en-US" altLang="zh-TW" sz="4000">
                <a:ea typeface="華康粗黑體" panose="020B0709000000000000" pitchFamily="49" charset="-120"/>
                <a:sym typeface="Wingdings" panose="05000000000000000000" pitchFamily="2" charset="2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 sz="4000">
                <a:ea typeface="華康粗黑體" panose="020B0709000000000000" pitchFamily="49" charset="-120"/>
                <a:sym typeface="Wingdings" panose="05000000000000000000" pitchFamily="2" charset="2"/>
              </a:rPr>
              <a:t>               </a:t>
            </a:r>
            <a:r>
              <a:rPr lang="zh-TW" altLang="en-US" sz="4000">
                <a:ea typeface="華康粗黑體" panose="020B0709000000000000" pitchFamily="49" charset="-120"/>
                <a:sym typeface="Wingdings" panose="05000000000000000000" pitchFamily="2" charset="2"/>
              </a:rPr>
              <a:t>他很可憐為他祈禱</a:t>
            </a:r>
          </a:p>
          <a:p>
            <a:pPr eaLnBrk="1" hangingPunct="1">
              <a:buFontTx/>
              <a:buNone/>
            </a:pPr>
            <a:endParaRPr lang="en-US" altLang="zh-TW"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20B8AD-6DDF-4F4D-BFEE-F6A78638F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CCF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傳統的祈禱：單向的祈禱</a:t>
            </a:r>
          </a:p>
          <a:p>
            <a:pPr eaLnBrk="1" hangingPunct="1">
              <a:buFontTx/>
              <a:buNone/>
            </a:pPr>
            <a:endParaRPr lang="zh-TW" altLang="en-US"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6000">
                <a:ea typeface="華康粗黑體" panose="020B0709000000000000" pitchFamily="49" charset="-120"/>
                <a:cs typeface="華康黑體(P)-GB5" pitchFamily="34" charset="-120"/>
              </a:rPr>
              <a:t>   我 </a:t>
            </a:r>
            <a:r>
              <a:rPr lang="zh-TW" altLang="en-US" sz="6000"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     天主      他</a:t>
            </a:r>
            <a:r>
              <a:rPr lang="en-US" altLang="zh-TW" sz="6000"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/</a:t>
            </a:r>
            <a:r>
              <a:rPr lang="zh-TW" altLang="en-US" sz="4800"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世界</a:t>
            </a:r>
          </a:p>
          <a:p>
            <a:pPr eaLnBrk="1" hangingPunct="1">
              <a:buFontTx/>
              <a:buNone/>
            </a:pPr>
            <a:endParaRPr lang="zh-TW" altLang="en-US" sz="6000">
              <a:ea typeface="華康粗黑體" panose="020B0709000000000000" pitchFamily="49" charset="-120"/>
              <a:cs typeface="華康黑體(P)-GB5" pitchFamily="34" charset="-120"/>
              <a:sym typeface="Wingdings" panose="05000000000000000000" pitchFamily="2" charset="2"/>
            </a:endParaRPr>
          </a:p>
          <a:p>
            <a:pPr algn="ctr" eaLnBrk="1" hangingPunct="1">
              <a:buFontTx/>
              <a:buNone/>
            </a:pPr>
            <a:r>
              <a:rPr lang="zh-TW" altLang="en-US" sz="6000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天主替我辦事</a:t>
            </a:r>
          </a:p>
          <a:p>
            <a:pPr algn="ctr" eaLnBrk="1" hangingPunct="1">
              <a:buFontTx/>
              <a:buNone/>
            </a:pPr>
            <a:r>
              <a:rPr lang="zh-TW" altLang="en-US" sz="7200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！不負責任的祈禱！</a:t>
            </a:r>
            <a:endParaRPr lang="zh-TW" altLang="en-US" sz="6000">
              <a:solidFill>
                <a:srgbClr val="0000FF"/>
              </a:solidFill>
              <a:ea typeface="華康儷粗黑" panose="020B0709000000000000" pitchFamily="49" charset="-120"/>
              <a:cs typeface="華康黑體(P)-GB5" pitchFamily="34" charset="-120"/>
            </a:endParaRPr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8BF07F3C-9DF9-461F-AB9C-A5CAAF142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1916113"/>
            <a:ext cx="935038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F934BB40-BF8C-416C-B941-828598EBA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916113"/>
            <a:ext cx="936625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A22C649-E885-48B8-97EF-E2A2B0789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FFCCF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傳統的祈禱：單向的祈禱</a:t>
            </a:r>
          </a:p>
          <a:p>
            <a:pPr eaLnBrk="1" hangingPunct="1">
              <a:buFontTx/>
              <a:buNone/>
            </a:pPr>
            <a:endParaRPr lang="zh-TW" altLang="en-US">
              <a:ea typeface="華康粗黑體" panose="020B0709000000000000" pitchFamily="49" charset="-120"/>
              <a:cs typeface="華康黑體(P)-GB5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6000">
                <a:ea typeface="華康粗黑體" panose="020B0709000000000000" pitchFamily="49" charset="-120"/>
                <a:cs typeface="華康黑體(P)-GB5" pitchFamily="34" charset="-120"/>
              </a:rPr>
              <a:t>   我 </a:t>
            </a:r>
            <a:r>
              <a:rPr lang="zh-TW" altLang="en-US" sz="6000"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     天主      他</a:t>
            </a:r>
            <a:r>
              <a:rPr lang="en-US" altLang="zh-TW" sz="6000"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/</a:t>
            </a:r>
            <a:r>
              <a:rPr lang="zh-TW" altLang="en-US" sz="4800"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世界</a:t>
            </a:r>
          </a:p>
          <a:p>
            <a:pPr eaLnBrk="1" hangingPunct="1">
              <a:buFontTx/>
              <a:buNone/>
            </a:pPr>
            <a:endParaRPr lang="zh-TW" altLang="en-US" sz="6000">
              <a:ea typeface="華康粗黑體" panose="020B0709000000000000" pitchFamily="49" charset="-120"/>
              <a:cs typeface="華康黑體(P)-GB5" pitchFamily="34" charset="-120"/>
              <a:sym typeface="Wingdings" panose="05000000000000000000" pitchFamily="2" charset="2"/>
            </a:endParaRPr>
          </a:p>
          <a:p>
            <a:pPr algn="ctr" eaLnBrk="1" hangingPunct="1">
              <a:buFontTx/>
              <a:buNone/>
            </a:pPr>
            <a:r>
              <a:rPr lang="zh-TW" altLang="en-US" sz="6000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天主替我辦事</a:t>
            </a:r>
          </a:p>
          <a:p>
            <a:pPr algn="ctr" eaLnBrk="1" hangingPunct="1">
              <a:buFontTx/>
              <a:buNone/>
            </a:pPr>
            <a:r>
              <a:rPr lang="zh-TW" altLang="en-US" sz="7200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！不負責任的祈禱！</a:t>
            </a:r>
            <a:endParaRPr lang="zh-TW" altLang="en-US" sz="6000">
              <a:solidFill>
                <a:srgbClr val="0000FF"/>
              </a:solidFill>
              <a:ea typeface="華康儷粗黑" panose="020B0709000000000000" pitchFamily="49" charset="-120"/>
              <a:cs typeface="華康黑體(P)-GB5" pitchFamily="34" charset="-120"/>
            </a:endParaRPr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814485C5-D2BC-4F28-AE38-7ACE1E1B6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1916113"/>
            <a:ext cx="935038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0484" name="Line 4">
            <a:extLst>
              <a:ext uri="{FF2B5EF4-FFF2-40B4-BE49-F238E27FC236}">
                <a16:creationId xmlns:a16="http://schemas.microsoft.com/office/drawing/2014/main" id="{9FC10FC4-9DD4-4196-A640-70DC5011413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6100" y="1916113"/>
            <a:ext cx="936625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62750C4A-B89E-432F-90F2-FD8431F66879}"/>
              </a:ext>
            </a:extLst>
          </p:cNvPr>
          <p:cNvCxnSpPr/>
          <p:nvPr/>
        </p:nvCxnSpPr>
        <p:spPr>
          <a:xfrm>
            <a:off x="1331913" y="981075"/>
            <a:ext cx="5976937" cy="18002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A3CFBD51-3E91-48E5-AB3D-1A4E4A4D9D44}"/>
              </a:ext>
            </a:extLst>
          </p:cNvPr>
          <p:cNvCxnSpPr/>
          <p:nvPr/>
        </p:nvCxnSpPr>
        <p:spPr>
          <a:xfrm flipV="1">
            <a:off x="1547813" y="981075"/>
            <a:ext cx="5545137" cy="16557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215867B-EE82-4D74-B417-92F4FEA46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rgbClr val="0000FF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sz="5400" b="1">
                <a:ea typeface="華康黑體(P)-GB5" pitchFamily="34" charset="-120"/>
              </a:rPr>
              <a:t>                   </a:t>
            </a:r>
            <a:r>
              <a:rPr lang="zh-TW" altLang="en-US" sz="6000" b="1">
                <a:solidFill>
                  <a:schemeClr val="bg1"/>
                </a:solidFill>
                <a:ea typeface="華康黑體(P)-GB5" pitchFamily="34" charset="-120"/>
              </a:rPr>
              <a:t>天主</a:t>
            </a:r>
          </a:p>
          <a:p>
            <a:pPr algn="ctr" eaLnBrk="1" hangingPunct="1">
              <a:buFontTx/>
              <a:buNone/>
            </a:pPr>
            <a:endParaRPr lang="zh-TW" altLang="en-US" sz="5400" b="1">
              <a:ea typeface="華康黑體(P)-GB5" pitchFamily="34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b="1">
                <a:ea typeface="華康黑體(P)-GB5" pitchFamily="34" charset="-120"/>
              </a:rPr>
              <a:t>   </a:t>
            </a:r>
          </a:p>
          <a:p>
            <a:pPr eaLnBrk="1" hangingPunct="1">
              <a:buFontTx/>
              <a:buNone/>
            </a:pPr>
            <a:endParaRPr lang="zh-TW" altLang="en-US" sz="5400" b="1">
              <a:ea typeface="華康黑體(P)-GB5" pitchFamily="34" charset="-120"/>
            </a:endParaRPr>
          </a:p>
          <a:p>
            <a:pPr eaLnBrk="1" hangingPunct="1">
              <a:buFontTx/>
              <a:buNone/>
            </a:pPr>
            <a:r>
              <a:rPr lang="zh-TW" altLang="en-US" sz="5400" b="1">
                <a:ea typeface="華康黑體(P)-GB5" pitchFamily="34" charset="-120"/>
              </a:rPr>
              <a:t>       </a:t>
            </a:r>
            <a:r>
              <a:rPr lang="zh-TW" altLang="en-US" sz="5400" b="1">
                <a:solidFill>
                  <a:schemeClr val="bg1"/>
                </a:solidFill>
                <a:ea typeface="華康黑體(P)-GB5" pitchFamily="34" charset="-120"/>
              </a:rPr>
              <a:t>我</a:t>
            </a:r>
            <a:r>
              <a:rPr lang="zh-TW" altLang="en-US" sz="5400" b="1">
                <a:ea typeface="華康黑體(P)-GB5" pitchFamily="34" charset="-120"/>
              </a:rPr>
              <a:t>                          </a:t>
            </a:r>
            <a:r>
              <a:rPr lang="zh-TW" altLang="en-US" sz="5400" b="1">
                <a:solidFill>
                  <a:schemeClr val="bg1"/>
                </a:solidFill>
                <a:ea typeface="華康黑體(P)-GB5" pitchFamily="34" charset="-120"/>
              </a:rPr>
              <a:t>世界</a:t>
            </a:r>
          </a:p>
          <a:p>
            <a:pPr eaLnBrk="1" hangingPunct="1">
              <a:buFontTx/>
              <a:buNone/>
            </a:pPr>
            <a:endParaRPr lang="zh-TW" altLang="en-US" sz="5400" b="1">
              <a:solidFill>
                <a:schemeClr val="bg1"/>
              </a:solidFill>
              <a:ea typeface="華康黑體(P)-GB5" pitchFamily="34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祈禱</a:t>
            </a:r>
            <a:r>
              <a:rPr lang="zh-TW" altLang="en-US" b="1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</a:t>
            </a:r>
            <a:r>
              <a:rPr lang="zh-TW" altLang="en-US" sz="36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責</a:t>
            </a:r>
            <a:r>
              <a:rPr lang="zh-TW" altLang="en-US" sz="3600" b="1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任</a:t>
            </a:r>
            <a:r>
              <a:rPr lang="en-US" altLang="zh-TW" sz="3600" b="1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,</a:t>
            </a:r>
            <a:r>
              <a:rPr lang="zh-TW" altLang="en-US" sz="3600" b="1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決志</a:t>
            </a:r>
            <a:r>
              <a:rPr lang="en-US" altLang="zh-TW" sz="3600" b="1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,</a:t>
            </a:r>
            <a:r>
              <a:rPr lang="zh-TW" altLang="en-US" sz="36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覺醒</a:t>
            </a:r>
            <a:r>
              <a:rPr lang="en-US" altLang="zh-TW" sz="3600" b="1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,</a:t>
            </a:r>
            <a:r>
              <a:rPr lang="zh-TW" altLang="en-US" sz="3600" b="1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力</a:t>
            </a:r>
            <a:r>
              <a:rPr lang="zh-TW" altLang="en-US" sz="36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量</a:t>
            </a:r>
            <a:r>
              <a:rPr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,(</a:t>
            </a:r>
            <a:r>
              <a:rPr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腦</a:t>
            </a:r>
            <a:r>
              <a:rPr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,</a:t>
            </a:r>
            <a:r>
              <a:rPr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心</a:t>
            </a:r>
            <a:r>
              <a:rPr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,</a:t>
            </a:r>
            <a:r>
              <a:rPr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手腳</a:t>
            </a:r>
            <a:r>
              <a:rPr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  <a:sym typeface="Wingdings" panose="05000000000000000000" pitchFamily="2" charset="2"/>
              </a:rPr>
              <a:t>)</a:t>
            </a:r>
            <a:endParaRPr lang="zh-TW" altLang="en-US" sz="44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(P)-GB5" pitchFamily="34" charset="-120"/>
            </a:endParaRPr>
          </a:p>
        </p:txBody>
      </p:sp>
      <p:sp>
        <p:nvSpPr>
          <p:cNvPr id="8195" name="Line 3">
            <a:extLst>
              <a:ext uri="{FF2B5EF4-FFF2-40B4-BE49-F238E27FC236}">
                <a16:creationId xmlns:a16="http://schemas.microsoft.com/office/drawing/2014/main" id="{A4E9A866-CD2C-4BEE-89F6-F5291B77C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5150" y="1125538"/>
            <a:ext cx="2089150" cy="2951162"/>
          </a:xfrm>
          <a:prstGeom prst="line">
            <a:avLst/>
          </a:prstGeom>
          <a:noFill/>
          <a:ln w="38100" cmpd="dbl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C90C0A9A-F0FC-4A2D-B35A-155A437853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1125538"/>
            <a:ext cx="2374900" cy="3024187"/>
          </a:xfrm>
          <a:prstGeom prst="line">
            <a:avLst/>
          </a:prstGeom>
          <a:noFill/>
          <a:ln w="38100" cmpd="dbl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1E7FDA1F-4CC6-43C1-BB09-B03FE7D282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050" y="1125538"/>
            <a:ext cx="2233613" cy="3167062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8198" name="Line 6">
            <a:extLst>
              <a:ext uri="{FF2B5EF4-FFF2-40B4-BE49-F238E27FC236}">
                <a16:creationId xmlns:a16="http://schemas.microsoft.com/office/drawing/2014/main" id="{ABA79748-CCB7-4DE9-B038-7DCAF1BE04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4652963"/>
            <a:ext cx="446405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3A0EF21F-3FAA-4D54-9CF3-AA909A4BE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1916113"/>
            <a:ext cx="7921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zh-TW" altLang="en-US" sz="4400">
                <a:solidFill>
                  <a:srgbClr val="FFFFFF"/>
                </a:solidFill>
                <a:ea typeface="ＭＳ Ｐゴシック" panose="020B0600070205080204" pitchFamily="34" charset="-128"/>
              </a:rPr>
              <a:t>求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45DEFCA5-6599-4050-8812-756829E0CD0D}"/>
              </a:ext>
            </a:extLst>
          </p:cNvPr>
          <p:cNvSpPr txBox="1">
            <a:spLocks noChangeArrowheads="1"/>
          </p:cNvSpPr>
          <p:nvPr/>
        </p:nvSpPr>
        <p:spPr bwMode="auto">
          <a:xfrm rot="2137659">
            <a:off x="3268663" y="2474913"/>
            <a:ext cx="73342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zh-TW" altLang="en-US" sz="3600">
                <a:solidFill>
                  <a:srgbClr val="FFFF00"/>
                </a:solidFill>
                <a:ea typeface="華康粗黑體" panose="020B0709000000000000" pitchFamily="49" charset="-120"/>
                <a:cs typeface="華康黑體(P)-GB5" pitchFamily="34" charset="-120"/>
              </a:rPr>
              <a:t>讓我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3E23FE80-2B19-446D-96AF-C77A87E46332}"/>
              </a:ext>
            </a:extLst>
          </p:cNvPr>
          <p:cNvSpPr txBox="1">
            <a:spLocks noChangeArrowheads="1"/>
          </p:cNvSpPr>
          <p:nvPr/>
        </p:nvSpPr>
        <p:spPr bwMode="auto">
          <a:xfrm rot="-2094871">
            <a:off x="6227763" y="1700213"/>
            <a:ext cx="73342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zh-TW" altLang="en-US" sz="3600" b="1">
                <a:solidFill>
                  <a:srgbClr val="FFFFFF"/>
                </a:solidFill>
                <a:ea typeface="華康黑體(P)-GB5" pitchFamily="34" charset="-120"/>
              </a:rPr>
              <a:t>祝 福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9813C4AF-05EA-4A1C-A813-92404E06F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868863"/>
            <a:ext cx="4248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zh-TW" altLang="en-US" sz="3600" b="1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(P)-GB5" pitchFamily="34" charset="-120"/>
              </a:rPr>
              <a:t>成為世界的祝福</a:t>
            </a:r>
          </a:p>
        </p:txBody>
      </p:sp>
      <p:sp>
        <p:nvSpPr>
          <p:cNvPr id="21515" name="文字方塊 1">
            <a:extLst>
              <a:ext uri="{FF2B5EF4-FFF2-40B4-BE49-F238E27FC236}">
                <a16:creationId xmlns:a16="http://schemas.microsoft.com/office/drawing/2014/main" id="{D9407654-D12F-46E6-8262-38A0F5582953}"/>
              </a:ext>
            </a:extLst>
          </p:cNvPr>
          <p:cNvSpPr txBox="1">
            <a:spLocks noChangeArrowheads="1"/>
          </p:cNvSpPr>
          <p:nvPr/>
        </p:nvSpPr>
        <p:spPr bwMode="auto">
          <a:xfrm rot="-1750851">
            <a:off x="230188" y="815975"/>
            <a:ext cx="2741612" cy="1076325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真正的祈禱</a:t>
            </a:r>
            <a:endParaRPr lang="en-US" altLang="zh-TW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雙向的祈禱</a:t>
            </a:r>
            <a:endParaRPr lang="zh-HK" altLang="en-US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7B8649E-3462-4E1B-A80A-79F3098B0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altLang="zh-TW" sz="7200" dirty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zh-TW" sz="5400" spc="-150" dirty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9600" spc="-150" dirty="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兔子靈修</a:t>
            </a:r>
            <a:endParaRPr lang="en-US" altLang="zh-TW" sz="9600" spc="-150" dirty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zh-CN" altLang="zh-TW" sz="7200" spc="8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可我還是想你</a:t>
            </a:r>
            <a:endParaRPr lang="en-US" altLang="zh-CN" sz="7200" spc="8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zh-TW" altLang="en-US" sz="9600" spc="600" dirty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pic>
        <p:nvPicPr>
          <p:cNvPr id="22531" name="Picture 3" descr="D:\Desktop\2011中國郵票小兔拜月.jpg">
            <a:extLst>
              <a:ext uri="{FF2B5EF4-FFF2-40B4-BE49-F238E27FC236}">
                <a16:creationId xmlns:a16="http://schemas.microsoft.com/office/drawing/2014/main" id="{C5D744B3-C56E-48CA-B55D-BC40B9BFF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8" y="571500"/>
            <a:ext cx="1614487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79F0E4E8-3176-41D9-8EE9-25AF5F943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/>
          </a:p>
        </p:txBody>
      </p:sp>
      <p:sp>
        <p:nvSpPr>
          <p:cNvPr id="2051" name="Rectangle 5">
            <a:extLst>
              <a:ext uri="{FF2B5EF4-FFF2-40B4-BE49-F238E27FC236}">
                <a16:creationId xmlns:a16="http://schemas.microsoft.com/office/drawing/2014/main" id="{C8145522-3DEF-4204-B913-F67141F4D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5738"/>
            <a:ext cx="9144000" cy="64865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  </a:t>
            </a:r>
            <a:endParaRPr lang="en-US" altLang="zh-CN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大兔子和小兔子一起吃飯。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小兔子捧著飯碗，對大兔子說：“想你。” 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 “我不就在你身邊嗎？”大兔子說。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“可我還是想你。”小兔子咋吧咋吧嘴，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 </a:t>
            </a: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</a:t>
            </a:r>
            <a:r>
              <a:rPr lang="zh-CN" altLang="en-US" sz="40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我每吃一口飯都要想你一遍，  </a:t>
            </a:r>
            <a:endParaRPr lang="zh-TW" altLang="en-US" sz="40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40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所以，我的飯又香又甜，</a:t>
            </a:r>
            <a:endParaRPr lang="en-US" altLang="zh-CN" sz="4000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40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哪怕是我最不喜歡的捲心菜。</a:t>
            </a: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”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53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大兔子不說話，只是低著頭繼續吃飯。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>
              <a:defRPr/>
            </a:pPr>
            <a:endParaRPr lang="zh-TW" altLang="en-US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</p:txBody>
      </p:sp>
      <p:pic>
        <p:nvPicPr>
          <p:cNvPr id="23556" name="圖片 1" descr="图片">
            <a:extLst>
              <a:ext uri="{FF2B5EF4-FFF2-40B4-BE49-F238E27FC236}">
                <a16:creationId xmlns:a16="http://schemas.microsoft.com/office/drawing/2014/main" id="{C31B6A25-B057-43BD-A106-3E082D3B8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0838"/>
            <a:ext cx="1150937" cy="12065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7" name="Rectangle 6">
            <a:extLst>
              <a:ext uri="{FF2B5EF4-FFF2-40B4-BE49-F238E27FC236}">
                <a16:creationId xmlns:a16="http://schemas.microsoft.com/office/drawing/2014/main" id="{2D52195D-B6D0-41C7-9F49-D214D20FD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solidFill>
                  <a:srgbClr val="000000"/>
                </a:solidFill>
                <a:latin typeface="Arial" panose="020B0604020202020204" pitchFamily="34" charset="0"/>
                <a:ea typeface="細明體" panose="02020509000000000000" pitchFamily="49" charset="-120"/>
              </a:rPr>
              <a:t> </a:t>
            </a:r>
            <a:r>
              <a:rPr lang="en-US" altLang="zh-TW" sz="1200">
                <a:solidFill>
                  <a:srgbClr val="000000"/>
                </a:solidFill>
              </a:rPr>
              <a:t> </a:t>
            </a:r>
            <a:endParaRPr lang="en-US" altLang="zh-TW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副標題 2">
            <a:extLst>
              <a:ext uri="{FF2B5EF4-FFF2-40B4-BE49-F238E27FC236}">
                <a16:creationId xmlns:a16="http://schemas.microsoft.com/office/drawing/2014/main" id="{954B7111-5A98-4F93-BE3C-3063AC562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在地點方面，他喜歡退入荒野（路</a:t>
            </a:r>
            <a:r>
              <a:rPr lang="en-US" altLang="zh-TW">
                <a:ea typeface="華康粗黑體" panose="020B0709000000000000" pitchFamily="49" charset="-120"/>
              </a:rPr>
              <a:t>5:16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）；他叫人進入內室，關上門祈禱（瑪</a:t>
            </a:r>
            <a:r>
              <a:rPr lang="en-US" altLang="zh-TW">
                <a:ea typeface="華康粗黑體" panose="020B0709000000000000" pitchFamily="49" charset="-120"/>
              </a:rPr>
              <a:t>6:6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在時間方面，有時他在「清晨，天還很黑」時祈禱（谷</a:t>
            </a:r>
            <a:r>
              <a:rPr lang="en-US" altLang="zh-TW">
                <a:ea typeface="華康粗黑體" panose="020B0709000000000000" pitchFamily="49" charset="-120"/>
              </a:rPr>
              <a:t>1:35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</a:t>
            </a:r>
          </a:p>
          <a:p>
            <a:pPr algn="just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二、聖經有關祈禱的教訓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不斷祈禱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聖經教人要不斷祈禱，不要灰心。保祿也教人要「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不斷祈禱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，事事感謝」（得前</a:t>
            </a:r>
            <a:r>
              <a:rPr lang="en-US" altLang="zh-TW">
                <a:ea typeface="華康粗黑體" panose="020B0709000000000000" pitchFamily="49" charset="-120"/>
              </a:rPr>
              <a:t>5:17-18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以信賴之心祈禱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天主是我們的慈父，他認識我們多於我們認識我們自己，也愛我們更甚於我們愛我們自己。他不單願意，而且也有能力賜給我們所需要的一切。懷著信賴之心向上主祈求（瑪</a:t>
            </a:r>
            <a:r>
              <a:rPr lang="en-US" altLang="zh-TW">
                <a:ea typeface="華康粗黑體" panose="020B0709000000000000" pitchFamily="49" charset="-120"/>
              </a:rPr>
              <a:t>6:31-33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），他一定會把</a:t>
            </a:r>
            <a:b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E236686-20D0-4E82-BC21-9754778E7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CAE14E0A-B276-4EA3-B32B-AD64EBE1F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4775"/>
            <a:ext cx="9144000" cy="6683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ts val="4700"/>
              </a:lnSpc>
              <a:defRPr/>
            </a:pPr>
            <a:r>
              <a:rPr lang="zh-TW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大兔子和小兔子一起散步。 </a:t>
            </a: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小兔子一蹦一跳，對大兔子說：“想你。” </a:t>
            </a:r>
            <a:endParaRPr lang="zh-TW" altLang="en-US" sz="36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“我不就在你身邊嗎？”大兔子說。</a:t>
            </a:r>
            <a:endParaRPr lang="zh-TW" altLang="en-US" sz="36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“可我還是想你。” </a:t>
            </a:r>
            <a:endParaRPr lang="zh-TW" altLang="en-US" sz="36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小兔子踮起腳尖，</a:t>
            </a:r>
            <a:endParaRPr lang="zh-TW" altLang="en-US" sz="3600" dirty="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“我每走一步路都要想你一遍，所以，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再長的路走起來都輕輕鬆松，</a:t>
            </a:r>
            <a:endParaRPr lang="en-US" altLang="zh-CN" sz="3600" dirty="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哪怕路上滿是泥濘。”</a:t>
            </a: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 </a:t>
            </a: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大兔子不說話，只是慢悠悠地繼續走路。</a:t>
            </a:r>
            <a:endParaRPr lang="en-US" altLang="zh-CN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endParaRPr lang="en-US" altLang="zh-CN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algn="ctr">
              <a:lnSpc>
                <a:spcPts val="4700"/>
              </a:lnSpc>
              <a:defRPr/>
            </a:pPr>
            <a:endParaRPr lang="zh-TW" altLang="en-US" sz="3600" dirty="0">
              <a:solidFill>
                <a:prstClr val="black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</p:txBody>
      </p:sp>
      <p:pic>
        <p:nvPicPr>
          <p:cNvPr id="24580" name="圖片 2" descr="图片">
            <a:extLst>
              <a:ext uri="{FF2B5EF4-FFF2-40B4-BE49-F238E27FC236}">
                <a16:creationId xmlns:a16="http://schemas.microsoft.com/office/drawing/2014/main" id="{7598CDFA-6A2D-4863-ACE9-90B8A8D82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545138"/>
            <a:ext cx="1189038" cy="11874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Rectangle 3">
            <a:extLst>
              <a:ext uri="{FF2B5EF4-FFF2-40B4-BE49-F238E27FC236}">
                <a16:creationId xmlns:a16="http://schemas.microsoft.com/office/drawing/2014/main" id="{CB1C773A-2528-4898-ADEE-36A2D45AD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200">
                <a:solidFill>
                  <a:srgbClr val="000000"/>
                </a:solidFill>
                <a:latin typeface="Arial" panose="020B0604020202020204" pitchFamily="34" charset="0"/>
                <a:ea typeface="細明體" panose="02020509000000000000" pitchFamily="49" charset="-120"/>
              </a:rPr>
              <a:t> </a:t>
            </a:r>
            <a:r>
              <a:rPr lang="en-US" altLang="zh-TW" sz="1200">
                <a:solidFill>
                  <a:srgbClr val="000000"/>
                </a:solidFill>
              </a:rPr>
              <a:t> </a:t>
            </a:r>
            <a:endParaRPr lang="en-US" altLang="zh-TW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372A7BB-9CE9-4E5B-A364-92BAB94BA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99FFCC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582880D-BFBE-494D-9941-DE81650F2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35063"/>
            <a:ext cx="9251950" cy="517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lnSpc>
                <a:spcPts val="5000"/>
              </a:lnSpc>
              <a:defRPr/>
            </a:pPr>
            <a:r>
              <a:rPr lang="zh-TW" altLang="zh-HK" sz="3600" dirty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大兔子和小兔子坐在一起看月亮。</a:t>
            </a:r>
            <a:r>
              <a:rPr lang="zh-TW" altLang="en-US" sz="3600" dirty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 </a:t>
            </a: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小兔子托著下巴，對大兔子說：“想你。” </a:t>
            </a:r>
            <a:endParaRPr lang="zh-TW" altLang="en-US" sz="3600" dirty="0">
              <a:solidFill>
                <a:srgbClr val="008000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“我不就在你身邊嗎？”大兔子說。 </a:t>
            </a:r>
            <a:endParaRPr lang="zh-TW" altLang="en-US" sz="3600" dirty="0">
              <a:solidFill>
                <a:srgbClr val="008000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>
                <a:solidFill>
                  <a:srgbClr val="008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“可我還是想你。”小兔子歪著腦袋， </a:t>
            </a:r>
            <a:endParaRPr lang="zh-TW" altLang="en-US" sz="3600" dirty="0">
              <a:solidFill>
                <a:srgbClr val="008000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TW" altLang="en-US" sz="3600" dirty="0">
                <a:solidFill>
                  <a:srgbClr val="FF0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“我每看一眼月亮都要想你一遍， </a:t>
            </a:r>
            <a:endParaRPr lang="zh-TW" altLang="en-US" sz="3600" dirty="0">
              <a:solidFill>
                <a:prstClr val="black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>
                <a:solidFill>
                  <a:srgbClr val="FF0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所以，月亮看上去那麼美，</a:t>
            </a:r>
            <a:endParaRPr lang="en-US" altLang="zh-CN" sz="3600" dirty="0">
              <a:solidFill>
                <a:srgbClr val="FF0000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>
                <a:solidFill>
                  <a:srgbClr val="FF0000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哪怕烏雲遮擋了它的光芒。”</a:t>
            </a:r>
            <a:r>
              <a:rPr lang="zh-CN" altLang="en-US" sz="3600" dirty="0">
                <a:solidFill>
                  <a:prstClr val="black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 </a:t>
            </a:r>
            <a:endParaRPr lang="zh-TW" altLang="en-US" sz="3600" dirty="0">
              <a:solidFill>
                <a:prstClr val="black"/>
              </a:solidFill>
              <a:latin typeface="+mn-lt"/>
              <a:ea typeface="華康粗黑體" panose="020B0709000000000000" pitchFamily="49" charset="-120"/>
              <a:cs typeface="新細明體" charset="-120"/>
            </a:endParaRPr>
          </a:p>
          <a:p>
            <a:pPr algn="ctr">
              <a:lnSpc>
                <a:spcPts val="5000"/>
              </a:lnSpc>
              <a:defRPr/>
            </a:pPr>
            <a:r>
              <a:rPr lang="zh-CN" altLang="en-US" sz="3600" dirty="0">
                <a:solidFill>
                  <a:prstClr val="black"/>
                </a:solidFill>
                <a:latin typeface="+mn-lt"/>
                <a:ea typeface="華康粗黑體" panose="020B0709000000000000" pitchFamily="49" charset="-120"/>
                <a:cs typeface="新細明體" charset="-120"/>
              </a:rPr>
              <a:t>大兔子不說話，只是抬起頭繼續看月亮。 </a:t>
            </a:r>
          </a:p>
        </p:txBody>
      </p:sp>
      <p:pic>
        <p:nvPicPr>
          <p:cNvPr id="25604" name="圖片 3" descr="图片">
            <a:extLst>
              <a:ext uri="{FF2B5EF4-FFF2-40B4-BE49-F238E27FC236}">
                <a16:creationId xmlns:a16="http://schemas.microsoft.com/office/drawing/2014/main" id="{7FF03DB5-0536-457F-9980-0D219FD73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115888"/>
            <a:ext cx="1060450" cy="10096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Rectangle 3">
            <a:extLst>
              <a:ext uri="{FF2B5EF4-FFF2-40B4-BE49-F238E27FC236}">
                <a16:creationId xmlns:a16="http://schemas.microsoft.com/office/drawing/2014/main" id="{961F0EF2-AD1A-4502-AF60-5318F5A2A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12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br>
              <a:rPr lang="en-US" altLang="zh-CN" sz="120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en-US" altLang="zh-CN" sz="120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US" altLang="zh-CN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3FB1DB3-4461-4D25-BC38-3580907C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CFE2429-AE01-47FB-8866-EACF647F6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90625"/>
            <a:ext cx="946785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ts val="4900"/>
              </a:lnSpc>
              <a:spcBef>
                <a:spcPct val="0"/>
              </a:spcBef>
              <a:buFontTx/>
              <a:buNone/>
            </a:pPr>
            <a:r>
              <a:rPr lang="zh-CN" altLang="zh-HK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大兔子和小兔子該睡覺了。</a:t>
            </a: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 </a:t>
            </a:r>
            <a:endParaRPr lang="zh-TW" altLang="en-US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>
              <a:lnSpc>
                <a:spcPts val="4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小兔子蓋好被子，對大兔子說：“想你。”</a:t>
            </a:r>
            <a:b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</a:b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“我不就在你身邊嗎。”大兔子說。 </a:t>
            </a:r>
            <a:endParaRPr lang="zh-TW" altLang="en-US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>
              <a:lnSpc>
                <a:spcPts val="4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“可我還是想你。”小兔子閉上眼睛， </a:t>
            </a:r>
            <a:endParaRPr lang="zh-TW" altLang="en-US" sz="360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>
              <a:lnSpc>
                <a:spcPts val="4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“我每做一個夢都要想你一遍， </a:t>
            </a:r>
            <a:endParaRPr lang="zh-TW" altLang="en-US" sz="3600">
              <a:solidFill>
                <a:srgbClr val="0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>
              <a:lnSpc>
                <a:spcPts val="4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所以，每個夢都是那麼溫暖，</a:t>
            </a:r>
            <a:endParaRPr lang="en-US" altLang="zh-CN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>
              <a:lnSpc>
                <a:spcPts val="4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哪怕夢裡出現妖怪我都不會害怕。”</a:t>
            </a:r>
            <a:r>
              <a:rPr lang="zh-CN" altLang="en-US" sz="3600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 </a:t>
            </a:r>
            <a:endParaRPr lang="zh-TW" altLang="en-US" sz="3600">
              <a:solidFill>
                <a:srgbClr val="0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>
              <a:lnSpc>
                <a:spcPts val="4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 大兔子不說話，躺到床上。 </a:t>
            </a:r>
            <a:endParaRPr lang="zh-TW" altLang="en-US" sz="3600">
              <a:solidFill>
                <a:srgbClr val="0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</p:txBody>
      </p:sp>
      <p:pic>
        <p:nvPicPr>
          <p:cNvPr id="26628" name="圖片 4" descr="图片">
            <a:extLst>
              <a:ext uri="{FF2B5EF4-FFF2-40B4-BE49-F238E27FC236}">
                <a16:creationId xmlns:a16="http://schemas.microsoft.com/office/drawing/2014/main" id="{6E5812A0-88DA-425D-AD3C-8EAEB89AB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60350"/>
            <a:ext cx="1260475" cy="12604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18E61A7-E35D-4B4D-AAAC-8A7E47EEF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altLang="zh-TW"/>
            </a:br>
            <a:r>
              <a:rPr lang="zh-TW" altLang="en-US"/>
              <a:t>   </a:t>
            </a:r>
            <a:endParaRPr lang="zh-TW" altLang="en-US" dirty="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C826E04-B1E0-42B6-8847-36ED6DD24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6988"/>
            <a:ext cx="9144000" cy="6896101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lnSpc>
                <a:spcPts val="4400"/>
              </a:lnSpc>
              <a:defRPr/>
            </a:pPr>
            <a:r>
              <a:rPr lang="zh-TW" altLang="en-US" sz="36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itchFamily="18" charset="-120"/>
              </a:rPr>
              <a:t>        </a:t>
            </a:r>
            <a:endParaRPr lang="en-US" altLang="zh-TW" sz="36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itchFamily="18" charset="-120"/>
            </a:endParaRPr>
          </a:p>
          <a:p>
            <a:pPr eaLnBrk="1" hangingPunct="1">
              <a:lnSpc>
                <a:spcPts val="4400"/>
              </a:lnSpc>
              <a:defRPr/>
            </a:pPr>
            <a:r>
              <a:rPr lang="zh-TW" altLang="en-US" sz="36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</a:t>
            </a: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小兔子長大了，要離開大兔子去闖蕩</a:t>
            </a:r>
            <a:b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</a:b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 江湖。</a:t>
            </a:r>
            <a:endParaRPr lang="en-US" altLang="zh-TW" sz="32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>
              <a:lnSpc>
                <a:spcPts val="4400"/>
              </a:lnSpc>
              <a:defRPr/>
            </a:pP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 </a:t>
            </a:r>
            <a:r>
              <a:rPr lang="zh-TW" altLang="en-US" sz="3200" spc="3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這次是</a:t>
            </a:r>
            <a:r>
              <a:rPr lang="zh-CN" altLang="en-US" sz="3200" spc="3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大兔子對小兔子說：「你離開</a:t>
            </a: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後，不要再想我了。因為我有我的天地，你有你的將來。而且，</a:t>
            </a:r>
            <a: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『</a:t>
            </a:r>
            <a:r>
              <a:rPr lang="zh-CN" altLang="en-US" sz="3200" spc="17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兩情若是久長時，又豈在朝朝暮</a:t>
            </a: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暮</a:t>
            </a:r>
            <a: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』</a:t>
            </a: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，不是嗎？」</a:t>
            </a:r>
            <a:endParaRPr lang="en-US" altLang="zh-TW" sz="32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4400"/>
              </a:lnSpc>
              <a:spcAft>
                <a:spcPts val="600"/>
              </a:spcAft>
              <a:defRPr/>
            </a:pP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「</a:t>
            </a:r>
            <a:r>
              <a:rPr lang="zh-CN" altLang="en-US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可我還是想你。</a:t>
            </a: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」小兔子摟著大兔子，淚眼婆娑的說：「</a:t>
            </a:r>
            <a:r>
              <a:rPr lang="zh-CN" altLang="en-US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我每次想你，我就會忘了世途的艱辛</a:t>
            </a:r>
            <a:r>
              <a:rPr lang="zh-TW" altLang="en-US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；</a:t>
            </a:r>
            <a:r>
              <a:rPr lang="zh-CN" altLang="en-US" sz="3200" dirty="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對你的思念，也會化為我的力量。</a:t>
            </a: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」</a:t>
            </a:r>
            <a:endParaRPr lang="en-US" altLang="zh-TW" sz="32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4400"/>
              </a:lnSpc>
              <a:defRPr/>
            </a:pPr>
            <a:r>
              <a:rPr lang="zh-CN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大兔子不說話，只是摟著小兔子，望著遠方，好像看到小兔子成功的榮歸故里</a:t>
            </a:r>
            <a:r>
              <a:rPr lang="en-US" altLang="zh-TW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……</a:t>
            </a:r>
            <a:r>
              <a:rPr lang="zh-TW" altLang="en-US" sz="3200" dirty="0">
                <a:solidFill>
                  <a:srgbClr val="660066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。</a:t>
            </a:r>
            <a:endParaRPr lang="en-US" altLang="zh-TW" sz="3200" dirty="0">
              <a:solidFill>
                <a:srgbClr val="660066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pic>
        <p:nvPicPr>
          <p:cNvPr id="27652" name="圖片 4" descr="图片">
            <a:extLst>
              <a:ext uri="{FF2B5EF4-FFF2-40B4-BE49-F238E27FC236}">
                <a16:creationId xmlns:a16="http://schemas.microsoft.com/office/drawing/2014/main" id="{513DC9D1-48A5-4FB5-88CE-69BAEEC68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60350"/>
            <a:ext cx="1260475" cy="12604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2B0CB6B5-9580-4DA2-AE5A-EC0FB2044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FF66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28699B5-732B-47C3-8894-39CAD5584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7988"/>
            <a:ext cx="9144000" cy="614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就在春暖花開的時候</a:t>
            </a:r>
            <a:endParaRPr lang="en-US" altLang="zh-TW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小兔子回來了</a:t>
            </a:r>
            <a:endParaRPr lang="en-US" altLang="zh-TW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帶著滿臉的歡笑、幸福和自豪</a:t>
            </a:r>
            <a:endParaRPr lang="en-US" altLang="zh-TW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大兔子緊緊的</a:t>
            </a:r>
            <a:r>
              <a:rPr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摟</a:t>
            </a: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著小兔子</a:t>
            </a:r>
            <a:endParaRPr lang="en-US" altLang="zh-TW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小兔子高興地述說著牠一生的精彩</a:t>
            </a:r>
            <a:endParaRPr lang="en-US" altLang="zh-TW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大兔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子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含笑地耹聽</a:t>
            </a:r>
            <a:r>
              <a:rPr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,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注視著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興高彩烈的</a:t>
            </a:r>
            <a:r>
              <a:rPr lang="zh-CN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小兔子</a:t>
            </a:r>
            <a:endParaRPr lang="en-US" altLang="zh-TW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直到小兔子不知不覺中睡著了</a:t>
            </a:r>
            <a:endParaRPr lang="en-US" altLang="zh-TW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  <a:p>
            <a:pPr algn="ctr" eaLnBrk="1" hangingPunct="1">
              <a:lnSpc>
                <a:spcPts val="5900"/>
              </a:lnSpc>
              <a:spcBef>
                <a:spcPct val="0"/>
              </a:spcBef>
              <a:buFontTx/>
              <a:buNone/>
            </a:pP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嘴角還流露</a:t>
            </a:r>
            <a:r>
              <a:rPr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出</a:t>
            </a:r>
            <a:r>
              <a:rPr lang="zh-CN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新細明體" panose="02020500000000000000" pitchFamily="18" charset="-120"/>
              </a:rPr>
              <a:t>幸福的笑容</a:t>
            </a:r>
            <a:endParaRPr lang="zh-TW" altLang="en-US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新細明體" panose="02020500000000000000" pitchFamily="18" charset="-120"/>
            </a:endParaRPr>
          </a:p>
        </p:txBody>
      </p:sp>
      <p:pic>
        <p:nvPicPr>
          <p:cNvPr id="28676" name="圖片 4" descr="图片">
            <a:extLst>
              <a:ext uri="{FF2B5EF4-FFF2-40B4-BE49-F238E27FC236}">
                <a16:creationId xmlns:a16="http://schemas.microsoft.com/office/drawing/2014/main" id="{B55E41C6-C8C2-4E10-8438-C7F154971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60350"/>
            <a:ext cx="1260475" cy="12604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副標題 2">
            <a:extLst>
              <a:ext uri="{FF2B5EF4-FFF2-40B4-BE49-F238E27FC236}">
                <a16:creationId xmlns:a16="http://schemas.microsoft.com/office/drawing/2014/main" id="{F835A5BA-D8DA-4C4F-9B05-1C0AFA0DB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CCFF">
              <a:alpha val="74901"/>
            </a:srgbClr>
          </a:solidFill>
        </p:spPr>
        <p:txBody>
          <a:bodyPr/>
          <a:lstStyle/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  大兔子輕輕親吻小兔子的額頭</a:t>
            </a:r>
            <a:endParaRPr kumimoji="1" lang="en-US" altLang="zh-TW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zh-TW" altLang="en-US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默默地說：</a:t>
            </a:r>
            <a:endParaRPr kumimoji="1" lang="en-US" altLang="zh-CN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「</a:t>
            </a:r>
            <a:r>
              <a:rPr kumimoji="1" lang="zh-TW" altLang="en-US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每年每月，每分每秒，我無時不在想你，</a:t>
            </a:r>
            <a:endParaRPr kumimoji="1" lang="en-US" altLang="zh-TW" b="1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悄悄地想，刻骨銘心的想</a:t>
            </a:r>
            <a:r>
              <a:rPr kumimoji="1" lang="en-US" altLang="zh-TW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……</a:t>
            </a:r>
            <a:r>
              <a:rPr kumimoji="1" lang="zh-TW" altLang="en-US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」</a:t>
            </a:r>
            <a:endParaRPr kumimoji="1" lang="en-US" altLang="zh-TW" b="1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100"/>
              </a:lnSpc>
              <a:spcBef>
                <a:spcPts val="2400"/>
              </a:spcBef>
              <a:spcAft>
                <a:spcPts val="1800"/>
              </a:spcAft>
            </a:pPr>
            <a:r>
              <a:rPr lang="zh-TW" altLang="en-US" sz="4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頻呼小玉原無事</a:t>
            </a:r>
            <a:r>
              <a:rPr lang="en-US" altLang="zh-TW" sz="4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2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</a:t>
            </a:r>
            <a:r>
              <a:rPr lang="zh-TW" altLang="en-US" sz="44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只要檀郎認識聲</a:t>
            </a:r>
          </a:p>
          <a:p>
            <a:pPr eaLnBrk="1" hangingPunct="1">
              <a:lnSpc>
                <a:spcPts val="5100"/>
              </a:lnSpc>
            </a:pPr>
            <a:r>
              <a:rPr lang="zh-TW" altLang="en-US" sz="4000">
                <a:solidFill>
                  <a:srgbClr val="3366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這就是靈修：天人的交往</a:t>
            </a:r>
            <a:endParaRPr lang="en-US" altLang="zh-TW" sz="4000">
              <a:solidFill>
                <a:srgbClr val="3366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100"/>
              </a:lnSpc>
            </a:pPr>
            <a:r>
              <a:rPr lang="zh-TW" altLang="en-US" sz="480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天主想著我們</a:t>
            </a:r>
            <a:endParaRPr lang="en-US" altLang="zh-TW" sz="480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eaLnBrk="1" hangingPunct="1">
              <a:lnSpc>
                <a:spcPts val="5100"/>
              </a:lnSpc>
            </a:pPr>
            <a:r>
              <a:rPr lang="zh-TW" altLang="en-US" sz="480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我們也想著天主</a:t>
            </a:r>
            <a:endParaRPr lang="en-US" altLang="zh-TW" sz="480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pic>
        <p:nvPicPr>
          <p:cNvPr id="29699" name="Picture 3" descr="D:\Desktop\2011中國郵票小兔拜月.jpg">
            <a:extLst>
              <a:ext uri="{FF2B5EF4-FFF2-40B4-BE49-F238E27FC236}">
                <a16:creationId xmlns:a16="http://schemas.microsoft.com/office/drawing/2014/main" id="{9B839D32-6DFA-4EE3-8B4D-BA6AEEB85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14313"/>
            <a:ext cx="1114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副標題 2">
            <a:extLst>
              <a:ext uri="{FF2B5EF4-FFF2-40B4-BE49-F238E27FC236}">
                <a16:creationId xmlns:a16="http://schemas.microsoft.com/office/drawing/2014/main" id="{327FD91C-FAE6-4551-BECA-D094B4293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rgbClr val="FFCCFF">
              <a:alpha val="74901"/>
            </a:srgbClr>
          </a:solidFill>
        </p:spPr>
        <p:txBody>
          <a:bodyPr/>
          <a:lstStyle/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  </a:t>
            </a:r>
            <a:endParaRPr kumimoji="1" lang="en-US" altLang="zh-TW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</a:t>
            </a:r>
            <a:r>
              <a:rPr kumimoji="1" lang="zh-TW" altLang="en-US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kumimoji="1"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1.</a:t>
            </a:r>
            <a:r>
              <a:rPr kumimoji="1" lang="zh-TW" altLang="en-US" sz="40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思念是一種力量</a:t>
            </a:r>
            <a:endParaRPr kumimoji="1" lang="en-US" altLang="zh-TW" sz="40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48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</a:t>
            </a:r>
            <a:r>
              <a:rPr kumimoji="1" lang="zh-TW" altLang="en-US" sz="40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</a:t>
            </a:r>
            <a:r>
              <a:rPr kumimoji="1" lang="en-US" altLang="zh-TW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2.</a:t>
            </a: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思念可以讓人戰勝困境</a:t>
            </a:r>
            <a:endParaRPr kumimoji="1" lang="en-US" altLang="zh-TW" sz="360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     </a:t>
            </a:r>
            <a:r>
              <a:rPr kumimoji="1" lang="en-US" altLang="zh-TW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(</a:t>
            </a:r>
            <a:r>
              <a:rPr kumimoji="1"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不是沒有困境</a:t>
            </a:r>
            <a:r>
              <a:rPr kumimoji="1" lang="en-US" altLang="zh-TW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kumimoji="1"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而是不怕困境</a:t>
            </a:r>
            <a:r>
              <a:rPr kumimoji="1" lang="en-US" altLang="zh-TW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)</a:t>
            </a: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</a:t>
            </a:r>
            <a:r>
              <a:rPr kumimoji="1" lang="en-US" altLang="zh-TW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3.</a:t>
            </a: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信仰可以改變心境</a:t>
            </a:r>
            <a:r>
              <a:rPr kumimoji="1" lang="en-US" altLang="zh-TW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從而改變環境</a:t>
            </a:r>
            <a:endParaRPr kumimoji="1" lang="en-US" altLang="zh-TW" sz="360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</a:t>
            </a:r>
            <a:r>
              <a:rPr kumimoji="1" lang="en-US" altLang="zh-TW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4.</a:t>
            </a: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愛可以使不可愛變得可愛         </a:t>
            </a:r>
            <a:endParaRPr kumimoji="1" lang="en-US" altLang="zh-TW" sz="360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  </a:t>
            </a:r>
            <a:r>
              <a:rPr kumimoji="1" lang="en-US" altLang="zh-TW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5.</a:t>
            </a: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天主一直在想我們</a:t>
            </a:r>
            <a:endParaRPr kumimoji="1" lang="en-US" altLang="zh-TW" sz="3600">
              <a:solidFill>
                <a:schemeClr val="tx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</a:t>
            </a:r>
            <a:r>
              <a:rPr kumimoji="1"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6.</a:t>
            </a:r>
            <a:r>
              <a:rPr kumimoji="1"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天主愛我們多過我們愛我們自己</a:t>
            </a:r>
            <a:endParaRPr kumimoji="1" lang="en-US" altLang="zh-TW" sz="36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zh-TW" altLang="en-US" sz="3600">
                <a:solidFill>
                  <a:schemeClr val="tx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</a:t>
            </a:r>
            <a:r>
              <a:rPr kumimoji="1" lang="en-US" altLang="zh-TW" sz="3600">
                <a:solidFill>
                  <a:srgbClr val="7030A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7.</a:t>
            </a:r>
            <a:r>
              <a:rPr kumimoji="1" lang="zh-TW" altLang="en-US" sz="3600">
                <a:solidFill>
                  <a:srgbClr val="7030A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天主認識我們多過我們認識我們自己</a:t>
            </a:r>
            <a:endParaRPr kumimoji="1" lang="en-US" altLang="zh-TW" sz="3600">
              <a:solidFill>
                <a:srgbClr val="7030A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l" eaLnBrk="1" hangingPunct="1">
              <a:lnSpc>
                <a:spcPts val="5000"/>
              </a:lnSpc>
              <a:spcBef>
                <a:spcPct val="0"/>
              </a:spcBef>
            </a:pPr>
            <a:r>
              <a:rPr kumimoji="1" lang="en-US" altLang="zh-TW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   8.</a:t>
            </a:r>
            <a:r>
              <a:rPr kumimoji="1" lang="zh-TW" altLang="en-US" sz="36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天主的安排遠勝於我們的精打細算</a:t>
            </a:r>
            <a:endParaRPr kumimoji="1" lang="en-US" altLang="zh-TW" sz="3600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  <p:pic>
        <p:nvPicPr>
          <p:cNvPr id="30723" name="Picture 3" descr="D:\Desktop\2011中國郵票小兔拜月.jpg">
            <a:extLst>
              <a:ext uri="{FF2B5EF4-FFF2-40B4-BE49-F238E27FC236}">
                <a16:creationId xmlns:a16="http://schemas.microsoft.com/office/drawing/2014/main" id="{F1B00430-4F44-4AF3-B79C-9ADCD6A33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14313"/>
            <a:ext cx="1114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副標題 2">
            <a:extLst>
              <a:ext uri="{FF2B5EF4-FFF2-40B4-BE49-F238E27FC236}">
                <a16:creationId xmlns:a16="http://schemas.microsoft.com/office/drawing/2014/main" id="{9F1AC855-ABA6-4C82-87C2-639DF1F68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最好的賜給我們（瑪</a:t>
            </a:r>
            <a:r>
              <a:rPr lang="en-US" altLang="zh-TW">
                <a:ea typeface="華康粗黑體" panose="020B0709000000000000" pitchFamily="49" charset="-120"/>
              </a:rPr>
              <a:t>7:7-11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）。但我們要記著：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祈禱並非獲得天主恩寵旳「條件」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，因為這位愛我們的天父，在我們祈求他以前，已知道我們需要什麼（瑪</a:t>
            </a:r>
            <a:r>
              <a:rPr lang="en-US" altLang="zh-TW">
                <a:ea typeface="華康粗黑體" panose="020B0709000000000000" pitchFamily="49" charset="-120"/>
              </a:rPr>
              <a:t>6:7-8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3.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以讚頌之愛和感恩之心祈禱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讚美和感謝，是基督徒祈禱的最大特色之一。上主實在太偉大了，值得我們時常讚美；他對我們實在太好，值得我們一生感謝。聖經有許多對天主的偉大讚詩，如：聖母讚主曲（路</a:t>
            </a:r>
            <a:r>
              <a:rPr lang="en-US" altLang="zh-TW">
                <a:ea typeface="華康粗黑體" panose="020B0709000000000000" pitchFamily="49" charset="-120"/>
              </a:rPr>
              <a:t>1:46-56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），匝加利亞感恩歌（路</a:t>
            </a:r>
            <a:r>
              <a:rPr lang="en-US" altLang="zh-TW">
                <a:ea typeface="華康粗黑體" panose="020B0709000000000000" pitchFamily="49" charset="-120"/>
              </a:rPr>
              <a:t>1:68-79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）等。聖詠更有許多讚美、感恩的詩篇。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4.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以悔罪之愛祈禱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悔罪並非自怨自艾，而是一種助人奔向上主的動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 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副標題 2">
            <a:extLst>
              <a:ext uri="{FF2B5EF4-FFF2-40B4-BE49-F238E27FC236}">
                <a16:creationId xmlns:a16="http://schemas.microsoft.com/office/drawing/2014/main" id="{9C603E4F-37B5-4F6F-8859-57C9D2F93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力，裏面也包含了不少依賴、讚美和感謝上主的成份。聖經認為連罪人也要祈禱，那位悔罪的稅吏，便是在祈禱後而成為義人的（路</a:t>
            </a:r>
            <a:r>
              <a:rPr lang="en-US" altLang="zh-TW">
                <a:ea typeface="華康粗黑體" panose="020B0709000000000000" pitchFamily="49" charset="-120"/>
              </a:rPr>
              <a:t>18:13-14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5.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以堅忍不拔之心祈禱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雅各伯宗徒認為人即使在各種試探裏、在嚴重的考驗中，仍當祈禱，「向那慷慨施恩於眾人，而從不責斥的天主祈求，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……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祈求時要有信心，決不可懷疑。」（雅</a:t>
            </a:r>
            <a:r>
              <a:rPr lang="en-US" altLang="zh-TW">
                <a:ea typeface="華康粗黑體" panose="020B0709000000000000" pitchFamily="49" charset="-120"/>
              </a:rPr>
              <a:t>1:2-6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6.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代禱</a:t>
            </a: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Symbol" panose="05050102010706020507" pitchFamily="18" charset="2"/>
              </a:rPr>
              <a:t>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以民胞物與之心祈禱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代禱是愛人之心的外溢。一個人如果熱愛人間、關切世運，他就會自自然然的為所關心的事、為所愛的人祈禱。如果我相信天主，又知道天主能賜福給眾人，我就會很自然的向天主提及我所關心、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副標題 2">
            <a:extLst>
              <a:ext uri="{FF2B5EF4-FFF2-40B4-BE49-F238E27FC236}">
                <a16:creationId xmlns:a16="http://schemas.microsoft.com/office/drawing/2014/main" id="{45D98F4D-410C-42A7-A063-34BB034F1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熱愛的人。基督自己時常為人祈禱（參考若</a:t>
            </a:r>
            <a:r>
              <a:rPr lang="en-US" altLang="zh-TW">
                <a:ea typeface="華康粗黑體" panose="020B0709000000000000" pitchFamily="49" charset="-120"/>
              </a:rPr>
              <a:t>17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大司祭的祈禱）；如果我們多為父母、子女、朋友、陌生人祈禱，這也是增加我們對他們的愛和關懷的好方法。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                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天主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 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 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b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            我　　　　    他人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 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7.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祈禱的功效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「你們祈禱，不論求什麼，只要你們相信必得，必給你們成就。」（谷</a:t>
            </a:r>
            <a:r>
              <a:rPr lang="en-US" altLang="zh-TW">
                <a:ea typeface="華康粗黑體" panose="020B0709000000000000" pitchFamily="49" charset="-120"/>
              </a:rPr>
              <a:t>11:24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）。唯一使我們</a:t>
            </a: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id="{76608391-E0E0-457B-8CBE-C875FD9EABC5}"/>
              </a:ext>
            </a:extLst>
          </p:cNvPr>
          <p:cNvSpPr/>
          <p:nvPr/>
        </p:nvSpPr>
        <p:spPr>
          <a:xfrm>
            <a:off x="3500438" y="2571750"/>
            <a:ext cx="2000250" cy="18573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副標題 2">
            <a:extLst>
              <a:ext uri="{FF2B5EF4-FFF2-40B4-BE49-F238E27FC236}">
                <a16:creationId xmlns:a16="http://schemas.microsoft.com/office/drawing/2014/main" id="{159C7466-3126-4E60-98EE-F07FFAF82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求而不得的原因，是我們「求的不當」（雅</a:t>
            </a:r>
            <a:r>
              <a:rPr lang="en-US" altLang="zh-TW">
                <a:ea typeface="華康粗黑體" panose="020B0709000000000000" pitchFamily="49" charset="-120"/>
              </a:rPr>
              <a:t>4:2-3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），好象小孩子向父母求利刀或一些危險的玩具一樣。但無論如何，對於誠心祈求的人，上主一定賜給他豐富的恩寵；如果不給他所渴求的，也會把另一些恩典賜給他。</a:t>
            </a:r>
          </a:p>
          <a:p>
            <a:pPr algn="just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三、最美麗的經文</a:t>
            </a:r>
            <a:r>
              <a:rPr lang="en-US" altLang="zh-HK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Symbol" panose="05050102010706020507" pitchFamily="18" charset="2"/>
              </a:rPr>
              <a:t>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天主經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天主經是耶穌親自教我們念的經文，內容十分豐富，下面只是一些提示，希望我們能領會耶穌教我們念天主經的用心。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我們的天父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，天主不單是「神」，也是「父親」，而且是「我們」的父親。因此我們彼此都是兄弟姊妹。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副標題 2">
            <a:extLst>
              <a:ext uri="{FF2B5EF4-FFF2-40B4-BE49-F238E27FC236}">
                <a16:creationId xmlns:a16="http://schemas.microsoft.com/office/drawing/2014/main" id="{BF3E4923-DB23-410F-9641-14B3E3260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願你的名受顯揚；願你的國來臨；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願人人都認識、皈向這位元眾人的大父，讚美他的名。希望一個正義、仁愛、和平的境界早日來臨，這是人人皈依上主後必然達致的結果。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願你的旨意奉行在人間，如同在天上。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皈依天主的最主要表現，就是按照他的旨意生活，服從他早於創世時便已為萬物與人生而定下的規律</a:t>
            </a: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  <a:sym typeface="Symbol" panose="05050102010706020507" pitchFamily="18" charset="2"/>
              </a:rPr>
              <a:t>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愛的規律，達致幸福的規律。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求你今天賞給我們日用的食糧；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衣食足而後知榮辱；我們也應求天主滿足我們每人和全體人民的物質上和精神上的需要。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副標題 2">
            <a:extLst>
              <a:ext uri="{FF2B5EF4-FFF2-40B4-BE49-F238E27FC236}">
                <a16:creationId xmlns:a16="http://schemas.microsoft.com/office/drawing/2014/main" id="{A0E08D70-F1A6-42D6-9527-78BB57486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求你寬恕我們的罪過，如同我們寬恕別人一樣；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互相寬恕是基督徒的美德；天父便是這樣無條件地寬恕了我們。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不要讓我們陷於誘惑，但救我們免於兇惡。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面對未來，我們都有如臨深淵、如履薄冰的危機感，希望天主能一一為我們指點，處處助我們安渡。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亞孟。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唯盼我們的祈禱，蒙主垂允。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 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C902DE04-9835-402D-9C84-E3BBC72F4E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zh-TW" altLang="en-US" sz="6600">
                <a:solidFill>
                  <a:srgbClr val="FF0000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天 國</a:t>
            </a:r>
          </a:p>
          <a:p>
            <a:pPr eaLnBrk="1" hangingPunct="1"/>
            <a:r>
              <a:rPr lang="zh-TW" altLang="en-US" sz="4800">
                <a:solidFill>
                  <a:srgbClr val="00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天國臨近了</a:t>
            </a:r>
          </a:p>
          <a:p>
            <a:pPr eaLnBrk="1" hangingPunct="1"/>
            <a:r>
              <a:rPr lang="zh-TW" altLang="en-US" sz="4800">
                <a:solidFill>
                  <a:srgbClr val="00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天國就在你們心中</a:t>
            </a:r>
          </a:p>
          <a:p>
            <a:pPr algn="l" eaLnBrk="1" hangingPunct="1"/>
            <a:r>
              <a:rPr lang="zh-TW" altLang="en-US" sz="4800">
                <a:solidFill>
                  <a:srgbClr val="FF0000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      天主的國</a:t>
            </a:r>
            <a:r>
              <a:rPr lang="en-US" altLang="zh-TW" sz="4800">
                <a:solidFill>
                  <a:srgbClr val="FF0000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=</a:t>
            </a:r>
            <a:r>
              <a:rPr lang="zh-TW" altLang="en-US" sz="6000">
                <a:solidFill>
                  <a:srgbClr val="FF0000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天 主</a:t>
            </a:r>
          </a:p>
          <a:p>
            <a:pPr eaLnBrk="1" hangingPunct="1"/>
            <a:r>
              <a:rPr lang="zh-TW" altLang="en-US" sz="48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          </a:t>
            </a:r>
            <a:r>
              <a:rPr lang="en-US" altLang="zh-TW" sz="48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=</a:t>
            </a:r>
            <a:r>
              <a:rPr lang="zh-TW" altLang="en-US" sz="48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天主的</a:t>
            </a:r>
            <a:r>
              <a:rPr lang="zh-TW" altLang="en-US" sz="60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統治</a:t>
            </a:r>
          </a:p>
          <a:p>
            <a:pPr eaLnBrk="1" hangingPunct="1"/>
            <a:r>
              <a:rPr lang="zh-TW" altLang="en-US" sz="48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en-US" sz="54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en-US" sz="48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       </a:t>
            </a:r>
            <a:r>
              <a:rPr lang="en-US" altLang="zh-TW" sz="48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=</a:t>
            </a:r>
            <a:r>
              <a:rPr lang="en-US" altLang="zh-TW" sz="3600">
                <a:solidFill>
                  <a:srgbClr val="9900CC"/>
                </a:solidFill>
                <a:ea typeface="華康粗黑體" panose="020B0709000000000000" pitchFamily="49" charset="-120"/>
                <a:cs typeface="Arial" panose="020B0604020202020204" pitchFamily="34" charset="0"/>
              </a:rPr>
              <a:t>The Reign of God</a:t>
            </a:r>
            <a:endParaRPr lang="en-US" altLang="zh-TW" sz="2800">
              <a:solidFill>
                <a:srgbClr val="9900CC"/>
              </a:solidFill>
              <a:ea typeface="華康粗黑體" panose="020B0709000000000000" pitchFamily="49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2356</Words>
  <Application>Microsoft Office PowerPoint</Application>
  <PresentationFormat>如螢幕大小 (4:3)</PresentationFormat>
  <Paragraphs>194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26</vt:i4>
      </vt:variant>
    </vt:vector>
  </HeadingPairs>
  <TitlesOfParts>
    <vt:vector size="41" baseType="lpstr">
      <vt:lpstr>Arial</vt:lpstr>
      <vt:lpstr>新細明體</vt:lpstr>
      <vt:lpstr>Calibri</vt:lpstr>
      <vt:lpstr>華康粗黑體</vt:lpstr>
      <vt:lpstr>Symbol</vt:lpstr>
      <vt:lpstr>Wingdings</vt:lpstr>
      <vt:lpstr>華康黑體(P)-GB5</vt:lpstr>
      <vt:lpstr>華康儷粗黑</vt:lpstr>
      <vt:lpstr>ＭＳ Ｐゴシック</vt:lpstr>
      <vt:lpstr>華康黑體-GB5</vt:lpstr>
      <vt:lpstr>細明體</vt:lpstr>
      <vt:lpstr>預設簡報設計</vt:lpstr>
      <vt:lpstr>1_預設簡報設計</vt:lpstr>
      <vt:lpstr>2_預設簡報設計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 督 宣 講 的 核 心</dc:title>
  <dc:creator>Tsui Kam Yiu</dc:creator>
  <cp:lastModifiedBy>user</cp:lastModifiedBy>
  <cp:revision>138</cp:revision>
  <dcterms:created xsi:type="dcterms:W3CDTF">2008-05-09T13:42:49Z</dcterms:created>
  <dcterms:modified xsi:type="dcterms:W3CDTF">2021-12-06T08:41:47Z</dcterms:modified>
</cp:coreProperties>
</file>