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2" r:id="rId18"/>
    <p:sldId id="256" r:id="rId19"/>
    <p:sldId id="257" r:id="rId20"/>
    <p:sldId id="258" r:id="rId21"/>
    <p:sldId id="259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79782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74036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49568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97036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95314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14267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07187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3743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1476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31288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78702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F63D-E644-46F1-ACC2-FDEA1DE1410D}" type="datetimeFigureOut">
              <a:rPr lang="zh-HK" altLang="en-US" smtClean="0"/>
              <a:pPr/>
              <a:t>20/9/2021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F0F3-5EA6-4A53-A22E-806D8F55857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1037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4450"/>
            <a:ext cx="6011862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665913" y="692150"/>
            <a:ext cx="215423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4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他</a:t>
            </a:r>
            <a:r>
              <a:rPr lang="zh-TW" altLang="en-US" sz="4000">
                <a:solidFill>
                  <a:srgbClr val="660033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是個啞巴，雖然能聽懂別人的話，卻說不出自己的感受。</a:t>
            </a:r>
            <a:r>
              <a:rPr lang="zh-CN" altLang="en-US" sz="2400">
                <a:solidFill>
                  <a:srgbClr val="660033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400"/>
            <a:ext cx="4243387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024438" y="260350"/>
            <a:ext cx="39576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有一天，她突然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住進了醫院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。</a:t>
            </a:r>
            <a:endParaRPr lang="zh-CN" altLang="ko-KR" sz="3600">
              <a:solidFill>
                <a:srgbClr val="660066"/>
              </a:solidFill>
              <a:latin typeface="華康粗黑體" pitchFamily="49" charset="-120"/>
              <a:ea typeface="華康粗黑體" pitchFamily="49" charset="-120"/>
              <a:cs typeface="華康儷宋(P)-GB5" pitchFamily="18" charset="-120"/>
            </a:endParaRPr>
          </a:p>
          <a:p>
            <a:pPr>
              <a:lnSpc>
                <a:spcPct val="115000"/>
              </a:lnSpc>
            </a:pP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他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嚇壞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了，跑去看他。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醫生說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，她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喉嚨裡長了一個瘤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，</a:t>
            </a:r>
            <a:endParaRPr lang="zh-CN" altLang="ko-KR" sz="3600">
              <a:solidFill>
                <a:srgbClr val="660066"/>
              </a:solidFill>
              <a:latin typeface="華康粗黑體" pitchFamily="49" charset="-120"/>
              <a:ea typeface="華康粗黑體" pitchFamily="49" charset="-120"/>
              <a:cs typeface="華康儷宋(P)-GB5" pitchFamily="18" charset="-120"/>
            </a:endParaRPr>
          </a:p>
          <a:p>
            <a:pPr>
              <a:lnSpc>
                <a:spcPct val="115000"/>
              </a:lnSpc>
            </a:pP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雖然切除了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，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卻破壞了聲帶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，</a:t>
            </a:r>
            <a:endParaRPr lang="zh-CN" altLang="zh-TW" sz="3600">
              <a:solidFill>
                <a:srgbClr val="660066"/>
              </a:solidFill>
              <a:latin typeface="華康粗黑體" pitchFamily="49" charset="-120"/>
              <a:ea typeface="華康粗黑體" pitchFamily="49" charset="-120"/>
              <a:cs typeface="華康儷宋(P)-GB5" pitchFamily="18" charset="-120"/>
            </a:endParaRPr>
          </a:p>
          <a:p>
            <a:pPr>
              <a:lnSpc>
                <a:spcPct val="115000"/>
              </a:lnSpc>
            </a:pP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可能再也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講不出話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了。病床上，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她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泪眼婆娑的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注視</a:t>
            </a:r>
            <a:r>
              <a:rPr lang="zh-CN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着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他</a:t>
            </a:r>
            <a:r>
              <a:rPr lang="zh-TW" altLang="en-US" sz="36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。</a:t>
            </a:r>
            <a:r>
              <a:rPr lang="zh-CN" altLang="en-US">
                <a:solidFill>
                  <a:srgbClr val="777777"/>
                </a:solidFill>
                <a:latin typeface="華康粗黑體" pitchFamily="49" charset="-120"/>
                <a:ea typeface="華康粗黑體" pitchFamily="49" charset="-120"/>
                <a:cs typeface="華康儷宋(P)-GB5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967288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650038" y="115888"/>
            <a:ext cx="23145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於是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他們結婚了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。很多年，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沒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有人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聽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他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們講過一句話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。他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們用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手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、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用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筆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，用眼神交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談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</a:t>
            </a:r>
            <a:r>
              <a:rPr lang="zh-TW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分享喜悅和悲傷</a:t>
            </a:r>
            <a:r>
              <a:rPr lang="zh-CN" altLang="en-US" sz="32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。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52400" y="333375"/>
            <a:ext cx="18462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just" hangingPunct="0"/>
            <a:r>
              <a:rPr lang="zh-TW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他們</a:t>
            </a:r>
            <a:r>
              <a:rPr lang="zh-CN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成了</a:t>
            </a:r>
            <a:r>
              <a:rPr lang="zh-TW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相戀</a:t>
            </a:r>
            <a:r>
              <a:rPr lang="zh-CN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男女羡慕的</a:t>
            </a:r>
            <a:r>
              <a:rPr lang="zh-TW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對象</a:t>
            </a:r>
            <a:r>
              <a:rPr lang="zh-CN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。人</a:t>
            </a:r>
            <a:r>
              <a:rPr lang="zh-TW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們說</a:t>
            </a:r>
            <a:r>
              <a:rPr lang="zh-CN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，</a:t>
            </a:r>
            <a:r>
              <a:rPr lang="zh-TW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那是一對多麼幸福</a:t>
            </a:r>
            <a:r>
              <a:rPr lang="zh-CN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的</a:t>
            </a:r>
            <a:r>
              <a:rPr lang="zh-TW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啞</a:t>
            </a:r>
            <a:r>
              <a:rPr lang="zh-CN" altLang="en-US" sz="3600">
                <a:solidFill>
                  <a:srgbClr val="663300"/>
                </a:solidFill>
                <a:latin typeface="華康粗黑體" pitchFamily="49" charset="-120"/>
                <a:ea typeface="華康粗黑體" pitchFamily="49" charset="-120"/>
              </a:rPr>
              <a:t>夫妻啊。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9144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85693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愛情阻擋不了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死神的降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臨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，他撇下她一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個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人先走了。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人們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怕她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經受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不住失去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愛侶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的打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擊來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安慰她。</a:t>
            </a:r>
            <a:r>
              <a:rPr lang="zh-CN" altLang="en-US" sz="24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4321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657850" y="404813"/>
            <a:ext cx="2586038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這時</a:t>
            </a:r>
            <a:r>
              <a:rPr lang="zh-CN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，她收回</a:t>
            </a:r>
            <a:r>
              <a:rPr lang="zh-TW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注視</a:t>
            </a:r>
            <a:r>
              <a:rPr lang="zh-CN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他</a:t>
            </a:r>
            <a:r>
              <a:rPr lang="zh-TW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遺像</a:t>
            </a:r>
            <a:r>
              <a:rPr lang="zh-CN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的呆痴目光，突然</a:t>
            </a:r>
            <a:r>
              <a:rPr lang="zh-TW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開口說</a:t>
            </a:r>
            <a:endParaRPr lang="zh-CN" altLang="zh-TW" sz="4000" dirty="0" smtClean="0">
              <a:solidFill>
                <a:schemeClr val="accent2"/>
              </a:solidFill>
              <a:latin typeface="+mn-lt"/>
              <a:ea typeface="華康粗黑體" pitchFamily="49" charset="-120"/>
              <a:cs typeface="華康黑體(P)-GB5" pitchFamily="34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他</a:t>
            </a:r>
            <a:r>
              <a:rPr lang="zh-TW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還</a:t>
            </a:r>
            <a:r>
              <a:rPr lang="zh-CN" altLang="en-US" sz="4000" dirty="0" smtClean="0">
                <a:solidFill>
                  <a:schemeClr val="accent2"/>
                </a:solidFill>
                <a:latin typeface="+mn-lt"/>
                <a:ea typeface="華康粗黑體" pitchFamily="49" charset="-120"/>
                <a:cs typeface="華康黑體(P)-GB5" pitchFamily="34" charset="-120"/>
              </a:rPr>
              <a:t>是走了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65175"/>
            <a:ext cx="5715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4365625"/>
            <a:ext cx="91440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人們驚訝之餘，都感嘆不已，這是</a:t>
            </a:r>
            <a:r>
              <a:rPr lang="zh-CN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一份</a:t>
            </a: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多麼</a:t>
            </a:r>
          </a:p>
          <a:p>
            <a:pPr algn="ctr">
              <a:lnSpc>
                <a:spcPct val="110000"/>
              </a:lnSpc>
            </a:pP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執著</a:t>
            </a:r>
            <a:r>
              <a:rPr lang="zh-CN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的、深厚的、像</a:t>
            </a: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童話一樣</a:t>
            </a:r>
            <a:r>
              <a:rPr lang="zh-CN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的</a:t>
            </a: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愛</a:t>
            </a:r>
            <a:r>
              <a:rPr lang="zh-CN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呀！</a:t>
            </a:r>
            <a:endParaRPr lang="zh-CN" altLang="ko-KR" sz="3600">
              <a:solidFill>
                <a:srgbClr val="FF3399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從此</a:t>
            </a:r>
            <a:r>
              <a:rPr lang="zh-CN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，她不再</a:t>
            </a: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講話</a:t>
            </a:r>
            <a:r>
              <a:rPr lang="zh-CN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，不久也</a:t>
            </a:r>
            <a:r>
              <a:rPr lang="zh-TW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離開</a:t>
            </a:r>
            <a:r>
              <a:rPr lang="zh-CN" altLang="en-US" sz="3600">
                <a:solidFill>
                  <a:srgbClr val="FF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了人世。</a:t>
            </a:r>
            <a:endParaRPr lang="zh-CN" altLang="en-US" sz="2400">
              <a:solidFill>
                <a:srgbClr val="FF3399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4505325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492500" y="715963"/>
            <a:ext cx="5364163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相戀中的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男女仍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會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拿他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們當作談論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的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話題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，</a:t>
            </a:r>
            <a:endParaRPr lang="zh-CN" altLang="zh-TW" sz="360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r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他們常說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，你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聽過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那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對啞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夫妻的故事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嗎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？</a:t>
            </a:r>
            <a:endParaRPr lang="zh-CN" altLang="zh-TW" sz="360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r">
              <a:lnSpc>
                <a:spcPct val="120000"/>
              </a:lnSpc>
            </a:pPr>
            <a:r>
              <a:rPr lang="zh-TW" altLang="en-US" sz="36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不用言語，也超越言語，</a:t>
            </a:r>
            <a:endParaRPr lang="zh-CN" altLang="ko-KR" sz="3600">
              <a:solidFill>
                <a:srgbClr val="0000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r">
              <a:lnSpc>
                <a:spcPct val="120000"/>
              </a:lnSpc>
            </a:pPr>
            <a:r>
              <a:rPr lang="zh-CN" altLang="en-US" sz="36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默默</a:t>
            </a:r>
            <a:r>
              <a:rPr lang="zh-TW" altLang="en-US" sz="36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相愛</a:t>
            </a:r>
            <a:r>
              <a:rPr lang="zh-CN" altLang="en-US" sz="36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，直到永</a:t>
            </a:r>
            <a:r>
              <a:rPr lang="zh-TW" altLang="en-US" sz="36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遠</a:t>
            </a:r>
            <a:r>
              <a:rPr lang="en-US" altLang="zh-TW" sz="320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……</a:t>
            </a:r>
            <a:r>
              <a:rPr lang="en-US" altLang="zh-CN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400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你知道嗎？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410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造物無言卻有情，每於寒盡覺春生</a:t>
            </a:r>
            <a:endParaRPr lang="en-US" altLang="zh-TW" sz="4100" smtClean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 algn="ctr"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410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千紅萬紫安排著，只待新雷第一聲</a:t>
            </a:r>
            <a:endParaRPr lang="zh-TW" altLang="en-US" sz="3700" smtClean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 algn="ctr"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700" smtClean="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天何言哉？萬物生焉、四時行焉。天何言哉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400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天主就是這樣愛你的</a:t>
            </a:r>
            <a:r>
              <a:rPr lang="zh-TW" altLang="en-US" sz="280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！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480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   </a:t>
            </a:r>
            <a:r>
              <a:rPr lang="zh-TW" altLang="en-US" sz="400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他說：我要作你的天主，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400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            ——</a:t>
            </a:r>
            <a:r>
              <a:rPr lang="zh-TW" altLang="en-US" sz="400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你要作我的子民，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4000" smtClean="0">
                <a:solidFill>
                  <a:srgbClr val="80008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我要愛你</a:t>
            </a:r>
            <a:r>
              <a:rPr lang="en-US" altLang="zh-TW" sz="4000" smtClean="0">
                <a:solidFill>
                  <a:srgbClr val="80008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smtClean="0">
                <a:solidFill>
                  <a:srgbClr val="80008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一生的愛你</a:t>
            </a:r>
            <a:r>
              <a:rPr lang="en-US" altLang="zh-TW" sz="4000" smtClean="0">
                <a:solidFill>
                  <a:srgbClr val="80008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smtClean="0">
                <a:solidFill>
                  <a:srgbClr val="80008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永遠的陪伴你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400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默默的愛你！</a:t>
            </a:r>
            <a:endParaRPr lang="en-US" altLang="zh-TW" sz="4000" smtClean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8658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5400" dirty="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公教教研中心</a:t>
            </a:r>
            <a:endParaRPr lang="en-US" altLang="zh-TW" sz="5400" dirty="0" smtClean="0">
              <a:solidFill>
                <a:srgbClr val="0000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en-US" altLang="zh-TW" sz="5400" dirty="0" smtClean="0">
                <a:latin typeface="華康粗黑體" pitchFamily="49" charset="-120"/>
                <a:ea typeface="華康粗黑體" pitchFamily="49" charset="-120"/>
              </a:rPr>
              <a:t>2021-2022</a:t>
            </a:r>
            <a:r>
              <a:rPr lang="zh-TW" altLang="en-US" sz="5400" dirty="0" smtClean="0">
                <a:latin typeface="華康粗黑體" pitchFamily="49" charset="-120"/>
                <a:ea typeface="華康粗黑體" pitchFamily="49" charset="-120"/>
              </a:rPr>
              <a:t>年度</a:t>
            </a:r>
            <a:endParaRPr lang="en-US" altLang="zh-TW" sz="5400" dirty="0" smtClean="0">
              <a:latin typeface="華康粗黑體" pitchFamily="49" charset="-120"/>
              <a:ea typeface="華康粗黑體" pitchFamily="49" charset="-120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5400" dirty="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慕道班 </a:t>
            </a:r>
            <a:r>
              <a:rPr lang="zh-TW" altLang="en-US" sz="4800" dirty="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第</a:t>
            </a:r>
            <a:r>
              <a:rPr lang="en-US" altLang="zh-TW" sz="4800" dirty="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11</a:t>
            </a:r>
            <a:r>
              <a:rPr lang="zh-TW" altLang="en-US" sz="4800" dirty="0" smtClean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課</a:t>
            </a:r>
            <a:endParaRPr lang="en-US" altLang="zh-TW" sz="4800" dirty="0" smtClean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800" dirty="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組長</a:t>
            </a:r>
            <a:r>
              <a:rPr lang="zh-TW" altLang="en-US" sz="4800" dirty="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阮錦輝</a:t>
            </a:r>
            <a:r>
              <a:rPr lang="zh-TW" altLang="en-US" sz="4800" dirty="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 分享</a:t>
            </a:r>
            <a:endParaRPr lang="zh-HK" altLang="en-US" sz="4800" dirty="0" smtClean="0">
              <a:solidFill>
                <a:srgbClr val="0000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641E9E30-487C-43BD-B367-44BABDC3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課、聖經這本書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5AD772F1-53AF-40E8-8CCC-53C77973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98114" cy="2912630"/>
          </a:xfrm>
        </p:spPr>
        <p:txBody>
          <a:bodyPr/>
          <a:lstStyle/>
          <a:p>
            <a:r>
              <a:rPr lang="zh-TW" altLang="en-US" sz="6000" dirty="0"/>
              <a:t>歷代信徒的信仰反思</a:t>
            </a:r>
            <a:endParaRPr lang="en-US" altLang="zh-TW" sz="6000" dirty="0"/>
          </a:p>
          <a:p>
            <a:r>
              <a:rPr lang="zh-TW" altLang="en-US" sz="6000" dirty="0"/>
              <a:t>天主和人的故事</a:t>
            </a:r>
            <a:endParaRPr lang="en-US" altLang="zh-TW" sz="6000" dirty="0"/>
          </a:p>
          <a:p>
            <a:r>
              <a:rPr lang="zh-TW" altLang="en-US" sz="6000" dirty="0"/>
              <a:t>我和聖經的故事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454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B557CED8-D456-44AE-97CD-17B8F7D05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731" y="85942"/>
            <a:ext cx="2381250" cy="1771650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6E58FC-EE77-4EFB-9176-D3A972308860}"/>
              </a:ext>
            </a:extLst>
          </p:cNvPr>
          <p:cNvSpPr txBox="1"/>
          <p:nvPr/>
        </p:nvSpPr>
        <p:spPr>
          <a:xfrm>
            <a:off x="157019" y="166255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伊甸園在那裡？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李教授徐徐翻開聖經，讀了以下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F048089-081A-4109-BACB-B22070730784}"/>
              </a:ext>
            </a:extLst>
          </p:cNvPr>
          <p:cNvSpPr txBox="1"/>
          <p:nvPr/>
        </p:nvSpPr>
        <p:spPr>
          <a:xfrm>
            <a:off x="157019" y="1243473"/>
            <a:ext cx="6750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創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有一條河由伊甸流出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支，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第一支名叫丕雄，環流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全境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第二支河名叫基紅，環流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雇士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全境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第三支叫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底格里斯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，流入亞述東部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第四支河即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幼發拉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B232A2B-F628-4C9E-8DB4-6B55E20E441A}"/>
              </a:ext>
            </a:extLst>
          </p:cNvPr>
          <p:cNvSpPr txBox="1"/>
          <p:nvPr/>
        </p:nvSpPr>
        <p:spPr>
          <a:xfrm>
            <a:off x="564495" y="4378036"/>
            <a:ext cx="52677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0" i="0" dirty="0">
                <a:solidFill>
                  <a:srgbClr val="FF0000"/>
                </a:solidFill>
                <a:effectLst/>
                <a:latin typeface="M 宋體"/>
              </a:rPr>
              <a:t>雇士 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M 宋體"/>
              </a:rPr>
              <a:t>= 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M 宋體"/>
              </a:rPr>
              <a:t>非洲埃塞俄比亞</a:t>
            </a:r>
            <a:endParaRPr lang="en-US" altLang="zh-TW" sz="3200" b="0" i="0" dirty="0">
              <a:solidFill>
                <a:srgbClr val="FF0000"/>
              </a:solidFill>
              <a:effectLst/>
              <a:latin typeface="M 宋體"/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「伊甸園」是所有生命</a:t>
            </a:r>
            <a:r>
              <a:rPr lang="en-US" altLang="zh-TW" sz="3200" dirty="0">
                <a:solidFill>
                  <a:srgbClr val="FF0000"/>
                </a:solidFill>
              </a:rPr>
              <a:t>/</a:t>
            </a:r>
            <a:r>
              <a:rPr lang="zh-TW" altLang="en-US" sz="3200" dirty="0">
                <a:solidFill>
                  <a:srgbClr val="FF0000"/>
                </a:solidFill>
              </a:rPr>
              <a:t>水源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的起點。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創世紀</a:t>
            </a:r>
            <a:r>
              <a:rPr lang="en-US" altLang="zh-TW" sz="3200" dirty="0">
                <a:solidFill>
                  <a:srgbClr val="FF0000"/>
                </a:solidFill>
              </a:rPr>
              <a:t>=</a:t>
            </a:r>
            <a:r>
              <a:rPr lang="zh-TW" altLang="en-US" sz="3200" dirty="0">
                <a:solidFill>
                  <a:srgbClr val="FF0000"/>
                </a:solidFill>
              </a:rPr>
              <a:t>「索原」的故事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AF136A9-4A4F-4088-B557-F66E4A6F03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947" y="3019911"/>
            <a:ext cx="2699053" cy="3467533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xmlns="" id="{604B86B5-4180-4A7C-8DA6-1B65A9BB96B6}"/>
              </a:ext>
            </a:extLst>
          </p:cNvPr>
          <p:cNvSpPr/>
          <p:nvPr/>
        </p:nvSpPr>
        <p:spPr>
          <a:xfrm>
            <a:off x="7813964" y="3556000"/>
            <a:ext cx="729672" cy="720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xmlns="" id="{BDA259F7-9C22-41B4-9C58-205C6C976A6D}"/>
              </a:ext>
            </a:extLst>
          </p:cNvPr>
          <p:cNvSpPr/>
          <p:nvPr/>
        </p:nvSpPr>
        <p:spPr>
          <a:xfrm>
            <a:off x="7449128" y="6095999"/>
            <a:ext cx="729672" cy="489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84015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3671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148263" y="1341438"/>
            <a:ext cx="3671887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TW" altLang="en-US" sz="5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</a:t>
            </a:r>
            <a:r>
              <a:rPr lang="zh-TW" altLang="en-US" sz="44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是他的鄰居，一個和外婆相依為命的女孩</a:t>
            </a:r>
            <a:r>
              <a:rPr lang="zh-TW" altLang="en-US" sz="4400">
                <a:solidFill>
                  <a:srgbClr val="333399"/>
                </a:solidFill>
                <a:latin typeface="華康黑體(P)-GB5" pitchFamily="34" charset="-120"/>
                <a:ea typeface="華康粗黑體" pitchFamily="49" charset="-120"/>
                <a:cs typeface="華康黑體(P)-GB5" pitchFamily="34" charset="-120"/>
              </a:rPr>
              <a:t>。</a:t>
            </a:r>
            <a:r>
              <a:rPr lang="zh-CN" altLang="en-US" sz="3200">
                <a:solidFill>
                  <a:srgbClr val="333399"/>
                </a:solidFill>
                <a:latin typeface="華康粗圓體" pitchFamily="49" charset="-120"/>
                <a:ea typeface="華康粗圓體" pitchFamily="49" charset="-120"/>
                <a:cs typeface="華康黑體(P)-GB5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A91C8D6-D074-4ED2-95F4-D1D61DE4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1674"/>
            <a:ext cx="7886700" cy="1469016"/>
          </a:xfrm>
        </p:spPr>
        <p:txBody>
          <a:bodyPr>
            <a:normAutofit/>
          </a:bodyPr>
          <a:lstStyle/>
          <a:p>
            <a:r>
              <a:rPr lang="zh-TW" altLang="en-US" dirty="0"/>
              <a:t>聖經</a:t>
            </a:r>
            <a:r>
              <a:rPr lang="en-US" altLang="zh-TW" dirty="0"/>
              <a:t>︰</a:t>
            </a:r>
            <a:r>
              <a:rPr lang="zh-TW" altLang="en-US" dirty="0"/>
              <a:t>生命的「客觀規律」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			</a:t>
            </a:r>
            <a:r>
              <a:rPr lang="en-US" altLang="zh-TW" sz="3200" dirty="0"/>
              <a:t>《</a:t>
            </a:r>
            <a:r>
              <a:rPr lang="zh-TW" altLang="en-US" sz="3200" dirty="0"/>
              <a:t>正是人生的信仰</a:t>
            </a:r>
            <a:r>
              <a:rPr lang="en-US" altLang="zh-TW" sz="3200" dirty="0"/>
              <a:t>︰52</a:t>
            </a:r>
            <a:r>
              <a:rPr lang="zh-TW" altLang="en-US" sz="3200" dirty="0"/>
              <a:t>頁</a:t>
            </a:r>
            <a:r>
              <a:rPr lang="en-US" altLang="zh-TW" sz="3200" dirty="0"/>
              <a:t>》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F56EE891-B354-4AF2-ACB1-2A74089D0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48534"/>
            <a:ext cx="3263503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013B2A7-7011-4CF5-8CC1-F8AB60BE2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951" y="1548534"/>
            <a:ext cx="4298615" cy="465974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D7F7244B-C5CF-48E5-83FE-90B8F7A682F0}"/>
              </a:ext>
            </a:extLst>
          </p:cNvPr>
          <p:cNvSpPr txBox="1"/>
          <p:nvPr/>
        </p:nvSpPr>
        <p:spPr>
          <a:xfrm>
            <a:off x="4170760" y="1690690"/>
            <a:ext cx="4649968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HK" sz="3200" dirty="0"/>
              <a:t>27/5/01</a:t>
            </a:r>
          </a:p>
          <a:p>
            <a:r>
              <a:rPr lang="zh-TW" altLang="en-US" sz="3200" dirty="0"/>
              <a:t>路</a:t>
            </a:r>
            <a:r>
              <a:rPr lang="en-US" altLang="zh-TW" sz="3200" dirty="0"/>
              <a:t>24 </a:t>
            </a:r>
            <a:r>
              <a:rPr lang="zh-TW" altLang="en-US" sz="3200" dirty="0"/>
              <a:t>耶穌升天</a:t>
            </a:r>
            <a:endParaRPr lang="en-US" altLang="zh-TW" sz="3200" dirty="0"/>
          </a:p>
          <a:p>
            <a:r>
              <a:rPr lang="zh-TW" altLang="en-US" sz="3200" dirty="0"/>
              <a:t>神父</a:t>
            </a:r>
            <a:r>
              <a:rPr lang="en-US" altLang="zh-TW" sz="3200" dirty="0"/>
              <a:t>︰</a:t>
            </a:r>
            <a:r>
              <a:rPr lang="zh-TW" altLang="en-US" sz="3200" dirty="0"/>
              <a:t>「</a:t>
            </a:r>
            <a:r>
              <a:rPr lang="en-US" altLang="zh-TW" sz="3200" dirty="0"/>
              <a:t>begin, began</a:t>
            </a:r>
            <a:r>
              <a:rPr lang="zh-TW" altLang="en-US" sz="3200" dirty="0"/>
              <a:t>、</a:t>
            </a:r>
            <a:r>
              <a:rPr lang="en-US" altLang="zh-TW" sz="3200" dirty="0"/>
              <a:t>begun</a:t>
            </a:r>
            <a:r>
              <a:rPr lang="zh-TW" altLang="en-US" sz="3200" dirty="0"/>
              <a:t>」</a:t>
            </a:r>
            <a:endParaRPr lang="en-US" altLang="zh-TW" sz="3200" dirty="0"/>
          </a:p>
          <a:p>
            <a:r>
              <a:rPr lang="zh-TW" altLang="en-US" sz="3200" dirty="0"/>
              <a:t>掌握生命每刻、互相影響。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6458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BC68EC4-0D2E-4EA3-84C4-ED51BAE3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27" y="194710"/>
            <a:ext cx="914400" cy="3384838"/>
          </a:xfrm>
        </p:spPr>
        <p:txBody>
          <a:bodyPr>
            <a:normAutofit/>
          </a:bodyPr>
          <a:lstStyle/>
          <a:p>
            <a:r>
              <a:rPr lang="zh-TW" altLang="en-US" dirty="0"/>
              <a:t>聖經內容</a:t>
            </a:r>
            <a:r>
              <a:rPr lang="en-US" altLang="zh-TW" dirty="0"/>
              <a:t>︰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C36C46E1-EF1D-4C18-8D76-698F52F6A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853" y="194710"/>
            <a:ext cx="6151491" cy="6468579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C705334-B32B-46AB-8438-7B346BD856BA}"/>
              </a:ext>
            </a:extLst>
          </p:cNvPr>
          <p:cNvSpPr txBox="1"/>
          <p:nvPr/>
        </p:nvSpPr>
        <p:spPr>
          <a:xfrm>
            <a:off x="4641345" y="5207547"/>
            <a:ext cx="402225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舊約</a:t>
            </a:r>
            <a:r>
              <a:rPr lang="en-US" altLang="zh-TW" sz="3600" dirty="0"/>
              <a:t>︰39 +</a:t>
            </a:r>
            <a:r>
              <a:rPr lang="zh-TW" altLang="en-US" sz="3600" dirty="0"/>
              <a:t> </a:t>
            </a:r>
            <a:r>
              <a:rPr lang="en-US" altLang="zh-TW" sz="3600" dirty="0"/>
              <a:t>7</a:t>
            </a:r>
            <a:r>
              <a:rPr lang="zh-TW" altLang="en-US" sz="3600" dirty="0"/>
              <a:t> </a:t>
            </a:r>
            <a:r>
              <a:rPr lang="en-US" altLang="zh-TW" sz="3600" dirty="0"/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46</a:t>
            </a:r>
            <a:r>
              <a:rPr lang="en-US" altLang="zh-TW" sz="3600" dirty="0"/>
              <a:t>)</a:t>
            </a:r>
            <a:r>
              <a:rPr lang="zh-TW" altLang="en-US" sz="3600" dirty="0"/>
              <a:t>卷</a:t>
            </a:r>
            <a:endParaRPr lang="en-US" altLang="zh-TW" sz="3600" dirty="0"/>
          </a:p>
          <a:p>
            <a:r>
              <a:rPr lang="zh-TW" altLang="en-US" sz="3600" dirty="0"/>
              <a:t>新約</a:t>
            </a:r>
            <a:r>
              <a:rPr lang="en-US" altLang="zh-TW" sz="3600" dirty="0"/>
              <a:t>︰3 x 9 (</a:t>
            </a:r>
            <a:r>
              <a:rPr lang="en-US" altLang="zh-TW" sz="3600" dirty="0">
                <a:solidFill>
                  <a:srgbClr val="FF0000"/>
                </a:solidFill>
              </a:rPr>
              <a:t>27</a:t>
            </a:r>
            <a:r>
              <a:rPr lang="zh-TW" altLang="en-US" sz="3600" dirty="0"/>
              <a:t>卷</a:t>
            </a:r>
            <a:r>
              <a:rPr lang="en-US" altLang="zh-TW" sz="3600" dirty="0"/>
              <a:t>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90C9B5-2F4E-45C5-AE4B-CA2315416FA3}"/>
              </a:ext>
            </a:extLst>
          </p:cNvPr>
          <p:cNvSpPr/>
          <p:nvPr/>
        </p:nvSpPr>
        <p:spPr>
          <a:xfrm>
            <a:off x="1505527" y="886691"/>
            <a:ext cx="1385456" cy="1182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9AFEAE7-7935-4803-8CB3-C65B063A428B}"/>
              </a:ext>
            </a:extLst>
          </p:cNvPr>
          <p:cNvSpPr/>
          <p:nvPr/>
        </p:nvSpPr>
        <p:spPr>
          <a:xfrm>
            <a:off x="1505526" y="2078181"/>
            <a:ext cx="1385455" cy="38931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32D11DD-9EE6-4C06-84B3-C281084483A5}"/>
              </a:ext>
            </a:extLst>
          </p:cNvPr>
          <p:cNvSpPr/>
          <p:nvPr/>
        </p:nvSpPr>
        <p:spPr>
          <a:xfrm>
            <a:off x="3024908" y="2068944"/>
            <a:ext cx="1385455" cy="44519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0344630-4091-4D06-9739-4658240A804B}"/>
              </a:ext>
            </a:extLst>
          </p:cNvPr>
          <p:cNvSpPr/>
          <p:nvPr/>
        </p:nvSpPr>
        <p:spPr>
          <a:xfrm>
            <a:off x="1505526" y="5971310"/>
            <a:ext cx="1385455" cy="54956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697634-4A52-485A-9020-8C09789991C5}"/>
              </a:ext>
            </a:extLst>
          </p:cNvPr>
          <p:cNvSpPr/>
          <p:nvPr/>
        </p:nvSpPr>
        <p:spPr>
          <a:xfrm>
            <a:off x="3024908" y="886691"/>
            <a:ext cx="1385455" cy="119149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2E8BEF63-5FAB-46B0-B787-F86873415F4F}"/>
              </a:ext>
            </a:extLst>
          </p:cNvPr>
          <p:cNvSpPr txBox="1"/>
          <p:nvPr/>
        </p:nvSpPr>
        <p:spPr>
          <a:xfrm>
            <a:off x="-5478" y="3318695"/>
            <a:ext cx="16260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舊約</a:t>
            </a:r>
            <a:endParaRPr lang="en-US" altLang="zh-TW" sz="2800" dirty="0"/>
          </a:p>
          <a:p>
            <a:pPr marL="342900" indent="-342900">
              <a:buAutoNum type="arabicPeriod"/>
            </a:pPr>
            <a:r>
              <a:rPr lang="zh-TW" altLang="en-US" sz="2000" dirty="0">
                <a:solidFill>
                  <a:srgbClr val="FF0000"/>
                </a:solidFill>
              </a:rPr>
              <a:t>梅瑟五書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律法書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</a:p>
          <a:p>
            <a:pPr marL="360363" indent="-360363">
              <a:buFont typeface="+mj-lt"/>
              <a:buAutoNum type="arabicPeriod" startAt="2"/>
            </a:pPr>
            <a:r>
              <a:rPr lang="zh-TW" altLang="en-US" sz="2800" dirty="0">
                <a:solidFill>
                  <a:srgbClr val="7030A0"/>
                </a:solidFill>
              </a:rPr>
              <a:t>歷史書</a:t>
            </a:r>
            <a:endParaRPr lang="en-US" altLang="zh-TW" sz="2800" dirty="0">
              <a:solidFill>
                <a:srgbClr val="7030A0"/>
              </a:solidFill>
            </a:endParaRPr>
          </a:p>
          <a:p>
            <a:pPr marL="342900" indent="-342900">
              <a:buAutoNum type="arabicPeriod" startAt="2"/>
            </a:pPr>
            <a:r>
              <a:rPr lang="zh-TW" altLang="en-US" sz="2800" dirty="0">
                <a:solidFill>
                  <a:srgbClr val="7030A0"/>
                </a:solidFill>
              </a:rPr>
              <a:t>先知書</a:t>
            </a:r>
            <a:endParaRPr lang="en-US" altLang="zh-TW" sz="2800" dirty="0">
              <a:solidFill>
                <a:srgbClr val="7030A0"/>
              </a:solidFill>
            </a:endParaRPr>
          </a:p>
          <a:p>
            <a:pPr marL="342900" indent="-342900">
              <a:buAutoNum type="arabicPeriod" startAt="2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訓誨書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  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聖卷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zh-HK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8CB26AE-C09F-4477-A32A-BA334A7D1B6D}"/>
              </a:ext>
            </a:extLst>
          </p:cNvPr>
          <p:cNvSpPr txBox="1"/>
          <p:nvPr/>
        </p:nvSpPr>
        <p:spPr>
          <a:xfrm>
            <a:off x="7519702" y="621676"/>
            <a:ext cx="15411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新約</a:t>
            </a:r>
            <a:endParaRPr lang="en-US" altLang="zh-TW" sz="2800" dirty="0"/>
          </a:p>
          <a:p>
            <a:pPr marL="342900" indent="-342900"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</a:rPr>
              <a:t>福音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2800" dirty="0"/>
              <a:t>宗徒大使錄</a:t>
            </a:r>
            <a:endParaRPr lang="en-US" altLang="zh-TW" sz="2800" dirty="0"/>
          </a:p>
          <a:p>
            <a:pPr marL="342900" indent="-342900">
              <a:buAutoNum type="arabicPeriod"/>
            </a:pPr>
            <a:r>
              <a:rPr lang="zh-TW" altLang="en-US" sz="2800" dirty="0"/>
              <a:t>保祿書信</a:t>
            </a:r>
            <a:endParaRPr lang="en-US" altLang="zh-TW" sz="2800" dirty="0"/>
          </a:p>
          <a:p>
            <a:pPr marL="342900" indent="-342900">
              <a:buAutoNum type="arabicPeriod"/>
            </a:pPr>
            <a:r>
              <a:rPr lang="zh-TW" altLang="en-US" sz="2800" dirty="0"/>
              <a:t>公函</a:t>
            </a:r>
            <a:endParaRPr lang="en-US" altLang="zh-TW" sz="2800" dirty="0"/>
          </a:p>
          <a:p>
            <a:pPr marL="342900" indent="-342900">
              <a:buAutoNum type="arabicPeriod"/>
            </a:pPr>
            <a:r>
              <a:rPr lang="zh-TW" altLang="en-US" sz="2800" dirty="0"/>
              <a:t>默示錄</a:t>
            </a:r>
            <a:endParaRPr lang="zh-HK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6863171-FA96-48BE-882C-A4AFE11D9C34}"/>
              </a:ext>
            </a:extLst>
          </p:cNvPr>
          <p:cNvSpPr/>
          <p:nvPr/>
        </p:nvSpPr>
        <p:spPr>
          <a:xfrm>
            <a:off x="4736852" y="886690"/>
            <a:ext cx="1263470" cy="969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15620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C41BF1F-C683-443B-87F5-120D211D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8" y="254290"/>
            <a:ext cx="7886700" cy="789419"/>
          </a:xfrm>
        </p:spPr>
        <p:txBody>
          <a:bodyPr/>
          <a:lstStyle/>
          <a:p>
            <a:r>
              <a:rPr lang="zh-TW" altLang="en-US" dirty="0"/>
              <a:t>家中會否覺「少」了點甚麼？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800C75CC-39FF-4A3A-B0E2-C91BECFBE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13" y="1252971"/>
            <a:ext cx="4091132" cy="5454844"/>
          </a:xfr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xmlns="" id="{CBD33F2C-14FD-4122-83D6-AA0A20F755A1}"/>
              </a:ext>
            </a:extLst>
          </p:cNvPr>
          <p:cNvSpPr/>
          <p:nvPr/>
        </p:nvSpPr>
        <p:spPr>
          <a:xfrm>
            <a:off x="1071418" y="1791855"/>
            <a:ext cx="2382982" cy="4331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87156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C41BF1F-C683-443B-87F5-120D211D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8" y="254290"/>
            <a:ext cx="7886700" cy="789419"/>
          </a:xfrm>
        </p:spPr>
        <p:txBody>
          <a:bodyPr/>
          <a:lstStyle/>
          <a:p>
            <a:r>
              <a:rPr lang="zh-TW" altLang="en-US" dirty="0"/>
              <a:t>讓聖經佔家中的一席位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800C75CC-39FF-4A3A-B0E2-C91BECFBE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13" y="1252971"/>
            <a:ext cx="4091132" cy="5454844"/>
          </a:xfr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xmlns="" id="{CBD33F2C-14FD-4122-83D6-AA0A20F755A1}"/>
              </a:ext>
            </a:extLst>
          </p:cNvPr>
          <p:cNvSpPr/>
          <p:nvPr/>
        </p:nvSpPr>
        <p:spPr>
          <a:xfrm>
            <a:off x="1071418" y="1791855"/>
            <a:ext cx="2382982" cy="4331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9CEE01F-C455-4B65-8189-0D5E7D226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0" t="11592" r="1794"/>
          <a:stretch/>
        </p:blipFill>
        <p:spPr>
          <a:xfrm>
            <a:off x="4636657" y="1252971"/>
            <a:ext cx="4322616" cy="5333999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xmlns="" id="{ACEFAE05-063E-4515-A361-AC5B375E1422}"/>
              </a:ext>
            </a:extLst>
          </p:cNvPr>
          <p:cNvSpPr/>
          <p:nvPr/>
        </p:nvSpPr>
        <p:spPr>
          <a:xfrm>
            <a:off x="5181022" y="1829523"/>
            <a:ext cx="2531341" cy="4331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A1BCABF-A59A-44FD-AFCC-26B405938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868" y="105785"/>
            <a:ext cx="1737592" cy="10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67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8738"/>
            <a:ext cx="4454525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003800" y="0"/>
            <a:ext cx="395605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她一直喊他哥哥。他真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像個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哥哥，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帶她上學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陪她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玩耍，含笑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聽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她唧唧喳喳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講話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。他只用手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勢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和她交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談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，可她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卻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能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讀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懂他的每一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個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眼神。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從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哥哥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注視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她的目光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裡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，她知道他有多</a:t>
            </a:r>
            <a:r>
              <a:rPr lang="zh-TW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麼喜歡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自己。</a:t>
            </a:r>
            <a:r>
              <a:rPr lang="zh-CN" altLang="en-US" sz="2400">
                <a:solidFill>
                  <a:srgbClr val="3366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836613"/>
            <a:ext cx="5715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508476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TW" sz="4400">
                <a:solidFill>
                  <a:srgbClr val="9900CC"/>
                </a:solidFill>
                <a:ea typeface="華康布丁體" pitchFamily="81" charset="-120"/>
              </a:rPr>
              <a:t> </a:t>
            </a:r>
            <a:r>
              <a:rPr lang="en-US" altLang="zh-CN" sz="4400">
                <a:solidFill>
                  <a:srgbClr val="9900CC"/>
                </a:solidFill>
                <a:ea typeface="華康布丁體" pitchFamily="81" charset="-120"/>
              </a:rPr>
              <a:t> </a:t>
            </a:r>
            <a:r>
              <a:rPr lang="zh-CN" altLang="en-US" sz="48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他</a:t>
            </a:r>
            <a:r>
              <a:rPr lang="zh-TW" altLang="en-US" sz="48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們從</a:t>
            </a:r>
            <a:r>
              <a:rPr lang="zh-CN" altLang="en-US" sz="48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小一起玩耍，一起</a:t>
            </a:r>
            <a:r>
              <a:rPr lang="zh-TW" altLang="en-US" sz="48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長</a:t>
            </a:r>
            <a:r>
              <a:rPr lang="zh-CN" altLang="en-US" sz="4800">
                <a:solidFill>
                  <a:srgbClr val="9900CC"/>
                </a:solidFill>
                <a:latin typeface="華康粗黑體" pitchFamily="49" charset="-120"/>
                <a:ea typeface="華康粗黑體" pitchFamily="49" charset="-120"/>
              </a:rPr>
              <a:t>大</a:t>
            </a:r>
            <a:r>
              <a:rPr lang="zh-CN" altLang="en-US" sz="2000">
                <a:latin typeface="華康粗黑體" pitchFamily="49" charset="-120"/>
                <a:ea typeface="華康粗黑體" pitchFamily="49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4450"/>
            <a:ext cx="36004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900738" y="404813"/>
            <a:ext cx="15382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後來，</a:t>
            </a:r>
            <a:r>
              <a:rPr lang="zh-CN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她</a:t>
            </a:r>
            <a:r>
              <a:rPr lang="zh-TW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終於</a:t>
            </a:r>
            <a:r>
              <a:rPr lang="zh-CN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考上了大</a:t>
            </a:r>
            <a:r>
              <a:rPr lang="zh-TW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學</a:t>
            </a:r>
            <a:r>
              <a:rPr lang="zh-CN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，</a:t>
            </a:r>
            <a:endParaRPr lang="zh-CN" altLang="zh-TW" sz="4000">
              <a:solidFill>
                <a:srgbClr val="333399"/>
              </a:solidFill>
              <a:latin typeface="華康粗黑體" pitchFamily="49" charset="-120"/>
              <a:ea typeface="華康粗黑體" pitchFamily="49" charset="-120"/>
            </a:endParaRPr>
          </a:p>
          <a:p>
            <a:pPr>
              <a:spcAft>
                <a:spcPct val="20000"/>
              </a:spcAft>
            </a:pPr>
            <a:r>
              <a:rPr lang="zh-CN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非常</a:t>
            </a:r>
            <a:r>
              <a:rPr lang="zh-TW" altLang="en-US" sz="40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開心</a:t>
            </a:r>
            <a:r>
              <a:rPr lang="zh-CN" altLang="en-US" sz="36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。</a:t>
            </a:r>
            <a:r>
              <a:rPr lang="zh-CN" altLang="en-US" sz="3200">
                <a:solidFill>
                  <a:srgbClr val="333399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138" y="44450"/>
            <a:ext cx="4116387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880100" y="669925"/>
            <a:ext cx="25082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他便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開始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拼命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掙錢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</a:t>
            </a:r>
            <a:endParaRPr lang="zh-CN" altLang="zh-TW" sz="4000">
              <a:solidFill>
                <a:srgbClr val="660066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然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後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源源不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斷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地寄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給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她。</a:t>
            </a:r>
            <a:endParaRPr lang="zh-CN" altLang="ko-KR" sz="4000">
              <a:solidFill>
                <a:srgbClr val="660066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</a:t>
            </a:r>
            <a:r>
              <a:rPr lang="zh-TW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從來沒有拒絕</a:t>
            </a:r>
            <a:r>
              <a:rPr lang="zh-CN" altLang="en-US" sz="4000">
                <a:solidFill>
                  <a:srgbClr val="660066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571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860800"/>
            <a:ext cx="91440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終於，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她</a:t>
            </a: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畢業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了，</a:t>
            </a: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參加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了工作。</a:t>
            </a:r>
            <a:endParaRPr lang="zh-CN" altLang="ko-KR" sz="440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然</a:t>
            </a: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後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，她</a:t>
            </a: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堅定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地</a:t>
            </a: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對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他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说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：</a:t>
            </a:r>
            <a:endParaRPr lang="zh-CN" altLang="zh-TW" sz="440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「</a:t>
            </a:r>
            <a:r>
              <a:rPr lang="zh-CN" altLang="en-US" sz="4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哥哥，我要嫁</a:t>
            </a:r>
            <a:r>
              <a:rPr lang="zh-TW" altLang="en-US" sz="4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給</a:t>
            </a:r>
            <a:r>
              <a:rPr lang="zh-CN" altLang="en-US" sz="4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你</a:t>
            </a:r>
            <a:r>
              <a:rPr lang="zh-CN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！</a:t>
            </a:r>
            <a:r>
              <a:rPr lang="zh-TW" altLang="en-US" sz="44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」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37782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594350" y="692150"/>
            <a:ext cx="27320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他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像隻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受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驚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的兔子逃掉了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</a:t>
            </a:r>
          </a:p>
          <a:p>
            <a:pPr>
              <a:lnSpc>
                <a:spcPct val="160000"/>
              </a:lnSpc>
            </a:pP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再也不肯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見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，</a:t>
            </a:r>
            <a:endParaRPr lang="zh-CN" altLang="ko-KR" sz="360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>
              <a:lnSpc>
                <a:spcPct val="160000"/>
              </a:lnSpc>
            </a:pP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無論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她怎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樣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哀求。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4450"/>
            <a:ext cx="407670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613400" y="188913"/>
            <a:ext cx="28225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她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這樣說</a:t>
            </a:r>
            <a:r>
              <a:rPr lang="en-US" altLang="zh-TW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你以為我同情你嗎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？想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報答你嗎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？不是，我</a:t>
            </a:r>
            <a:r>
              <a:rPr lang="zh-TW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十二歲就愛上你了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。</a:t>
            </a:r>
            <a:endParaRPr lang="en-US" altLang="zh-CN" sz="360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38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可是，她得不到他的回答</a:t>
            </a:r>
            <a:r>
              <a:rPr lang="zh-CN" altLang="en-US" sz="360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。</a:t>
            </a:r>
            <a:r>
              <a:rPr lang="zh-CN" altLang="en-US">
                <a:solidFill>
                  <a:srgbClr val="FF6600"/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818</Words>
  <Application>Microsoft Office PowerPoint</Application>
  <PresentationFormat>如螢幕大小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11課、聖經這本書</vt:lpstr>
      <vt:lpstr>投影片 19</vt:lpstr>
      <vt:lpstr>聖經︰生命的「客觀規律」    《正是人生的信仰︰52頁》</vt:lpstr>
      <vt:lpstr>聖經內容︰</vt:lpstr>
      <vt:lpstr>家中會否覺「少」了點甚麼？</vt:lpstr>
      <vt:lpstr>讓聖經佔家中的一席位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11課、聖經這本書</dc:title>
  <dc:creator>Yuen Kam Fai 阮錦輝</dc:creator>
  <cp:lastModifiedBy>Jeanne</cp:lastModifiedBy>
  <cp:revision>44</cp:revision>
  <dcterms:created xsi:type="dcterms:W3CDTF">2021-09-18T09:25:21Z</dcterms:created>
  <dcterms:modified xsi:type="dcterms:W3CDTF">2021-09-20T08:42:47Z</dcterms:modified>
</cp:coreProperties>
</file>