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71" r:id="rId1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A50021"/>
    <a:srgbClr val="9900CC"/>
    <a:srgbClr val="006600"/>
    <a:srgbClr val="000066"/>
    <a:srgbClr val="CC33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CFD1A-97CE-42CF-87AF-E67A06C819F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C3E20-1666-46F5-8742-ECF64C268D1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BE6EC-3C74-45D0-B956-16316DB9BE9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AD76-6D06-4311-9F0E-A090334CCA6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E8233-ED35-437D-B8B9-CF0AFFA0BA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05557-AF31-4247-9751-E3B0ABB1ED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C65B3-3CC3-4BC9-9F37-E19301CD3A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6E473-A4D5-4D23-BB4B-7C5F8D98B4E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8CAB9-8EB7-4E3C-8FAC-ACBF35D0106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54564-8FE2-4390-9BD9-0C301240462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F9262-3116-4A56-9036-E5DC483EC2B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890589E-6105-4BF0-A9AA-645632AA42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054100"/>
            <a:ext cx="8247062" cy="5018088"/>
          </a:xfrm>
        </p:spPr>
        <p:txBody>
          <a:bodyPr/>
          <a:lstStyle/>
          <a:p>
            <a:pPr eaLnBrk="1" hangingPunct="1"/>
            <a:r>
              <a:rPr lang="zh-TW" altLang="en-US" sz="8800" b="1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</a:t>
            </a:r>
            <a:r>
              <a:rPr lang="zh-TW" altLang="en-US" sz="8800" smtClean="0">
                <a:solidFill>
                  <a:srgbClr val="CC3300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蝴 蝶 蛹</a:t>
            </a:r>
            <a:endParaRPr lang="en-US" altLang="zh-TW" sz="8800" smtClean="0">
              <a:solidFill>
                <a:srgbClr val="CC3300"/>
              </a:solidFill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eaLnBrk="1" hangingPunct="1"/>
            <a:r>
              <a:rPr lang="zh-TW" altLang="en-US" sz="5400" smtClean="0"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  </a:t>
            </a:r>
            <a:br>
              <a:rPr lang="zh-TW" altLang="en-US" sz="5400" smtClean="0"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</a:br>
            <a:r>
              <a:rPr lang="zh-TW" altLang="en-US" sz="5400" smtClean="0"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  </a:t>
            </a:r>
            <a:r>
              <a:rPr lang="zh-TW" altLang="en-US" sz="6000" smtClean="0">
                <a:solidFill>
                  <a:srgbClr val="660066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有一個人無意中</a:t>
            </a:r>
          </a:p>
          <a:p>
            <a:pPr eaLnBrk="1" hangingPunct="1"/>
            <a:r>
              <a:rPr lang="zh-TW" altLang="en-US" sz="6000" smtClean="0">
                <a:solidFill>
                  <a:srgbClr val="660066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      找到一個蝴蝶蛹</a:t>
            </a:r>
            <a:r>
              <a:rPr lang="zh-TW" altLang="en-US" smtClean="0"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 </a:t>
            </a:r>
          </a:p>
        </p:txBody>
      </p:sp>
      <p:pic>
        <p:nvPicPr>
          <p:cNvPr id="2051" name="Picture 3" descr="D:\Desktop\152蝶變-毛毛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0"/>
            <a:ext cx="2479675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D:\Desktop\f_3468928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813" y="3286125"/>
            <a:ext cx="25082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9000"/>
              </a:lnSpc>
              <a:buFontTx/>
              <a:buNone/>
            </a:pP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在教養孩子時</a:t>
            </a:r>
          </a:p>
          <a:p>
            <a:pPr algn="ctr" eaLnBrk="1" hangingPunct="1">
              <a:buFontTx/>
              <a:buNone/>
            </a:pP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我們很容易就成為</a:t>
            </a:r>
          </a:p>
          <a:p>
            <a:pPr algn="ctr" eaLnBrk="1" hangingPunct="1">
              <a:spcAft>
                <a:spcPct val="20000"/>
              </a:spcAft>
              <a:buFontTx/>
              <a:buNone/>
            </a:pP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那剪蛹的人</a:t>
            </a:r>
          </a:p>
          <a:p>
            <a:pPr algn="ctr" eaLnBrk="1" hangingPunct="1">
              <a:buFontTx/>
              <a:buNone/>
            </a:pPr>
            <a:r>
              <a:rPr lang="zh-TW" altLang="en-US" sz="5400" i="1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我們也常會祈求天主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6600" i="1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替我們「</a:t>
            </a:r>
            <a:r>
              <a:rPr lang="zh-TW" altLang="en-US" sz="7200" i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剪蛹</a:t>
            </a:r>
            <a:r>
              <a:rPr lang="zh-TW" altLang="en-US" sz="6600" i="1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66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你以為天主會答應嗎？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9000"/>
              </a:lnSpc>
              <a:buFontTx/>
              <a:buNone/>
              <a:defRPr/>
            </a:pPr>
            <a:r>
              <a:rPr lang="zh-TW" altLang="en-US" sz="4800" dirty="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希望你在天主的祝福下</a:t>
            </a:r>
          </a:p>
          <a:p>
            <a:pPr algn="ctr" eaLnBrk="1" hangingPunct="1">
              <a:lnSpc>
                <a:spcPts val="5600"/>
              </a:lnSpc>
              <a:buFontTx/>
              <a:buNone/>
              <a:defRPr/>
            </a:pPr>
            <a:r>
              <a:rPr lang="zh-TW" altLang="en-US" sz="6000" u="sng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一步一步</a:t>
            </a:r>
            <a:r>
              <a:rPr lang="zh-TW" altLang="en-US" sz="4800" dirty="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的</a:t>
            </a:r>
            <a:r>
              <a:rPr lang="zh-TW" altLang="en-US" sz="60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突破困境</a:t>
            </a:r>
          </a:p>
          <a:p>
            <a:pPr eaLnBrk="1" hangingPunct="1">
              <a:lnSpc>
                <a:spcPts val="5600"/>
              </a:lnSpc>
              <a:buFontTx/>
              <a:buNone/>
              <a:defRPr/>
            </a:pPr>
            <a:r>
              <a:rPr lang="zh-TW" altLang="en-US" sz="4800" dirty="0" smtClean="0">
                <a:solidFill>
                  <a:schemeClr val="hlink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   </a:t>
            </a: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富貴不能淫</a:t>
            </a:r>
          </a:p>
          <a:p>
            <a:pPr eaLnBrk="1" hangingPunct="1">
              <a:lnSpc>
                <a:spcPts val="5600"/>
              </a:lnSpc>
              <a:buFontTx/>
              <a:buNone/>
              <a:defRPr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       貧賤不能移</a:t>
            </a:r>
          </a:p>
          <a:p>
            <a:pPr eaLnBrk="1" hangingPunct="1">
              <a:lnSpc>
                <a:spcPts val="5600"/>
              </a:lnSpc>
              <a:buFontTx/>
              <a:buNone/>
              <a:defRPr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           威武不能屈</a:t>
            </a:r>
          </a:p>
          <a:p>
            <a:pPr eaLnBrk="1" hangingPunct="1">
              <a:lnSpc>
                <a:spcPts val="5600"/>
              </a:lnSpc>
              <a:buFontTx/>
              <a:buNone/>
              <a:defRPr/>
            </a:pPr>
            <a:r>
              <a:rPr lang="zh-TW" altLang="en-US" sz="6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</a:t>
            </a:r>
            <a:r>
              <a:rPr lang="zh-TW" altLang="en-US" sz="54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以長勝人！</a:t>
            </a:r>
          </a:p>
          <a:p>
            <a:pPr eaLnBrk="1" hangingPunct="1">
              <a:lnSpc>
                <a:spcPts val="5600"/>
              </a:lnSpc>
              <a:spcBef>
                <a:spcPts val="600"/>
              </a:spcBef>
              <a:buFontTx/>
              <a:buNone/>
              <a:defRPr/>
            </a:pPr>
            <a:r>
              <a:rPr lang="zh-TW" altLang="en-US" sz="60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       </a:t>
            </a:r>
            <a:r>
              <a:rPr lang="zh-TW" altLang="en-US" sz="60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處長</a:t>
            </a:r>
            <a:r>
              <a:rPr lang="zh-TW" altLang="en-US" sz="60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亦勝人！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7700"/>
              </a:lnSpc>
              <a:spcBef>
                <a:spcPct val="0"/>
              </a:spcBef>
              <a:buFontTx/>
              <a:buNone/>
            </a:pPr>
            <a:r>
              <a:rPr lang="en-US" altLang="zh-TW" sz="5400" smtClean="0"/>
              <a:t>  </a:t>
            </a: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幾天後，他留意到蛹</a:t>
            </a:r>
          </a:p>
          <a:p>
            <a:pPr algn="ctr" eaLnBrk="1" hangingPunct="1">
              <a:lnSpc>
                <a:spcPts val="7700"/>
              </a:lnSpc>
              <a:spcBef>
                <a:spcPct val="0"/>
              </a:spcBef>
              <a:buFontTx/>
              <a:buNone/>
            </a:pP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出現了一個小孔</a:t>
            </a:r>
          </a:p>
          <a:p>
            <a:pPr algn="ctr" eaLnBrk="1" hangingPunct="1">
              <a:lnSpc>
                <a:spcPts val="7700"/>
              </a:lnSpc>
              <a:spcBef>
                <a:spcPct val="0"/>
              </a:spcBef>
              <a:buFontTx/>
              <a:buNone/>
            </a:pP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他就停下來觀察它</a:t>
            </a:r>
          </a:p>
          <a:p>
            <a:pPr algn="ctr" eaLnBrk="1" hangingPunct="1">
              <a:lnSpc>
                <a:spcPts val="7700"/>
              </a:lnSpc>
              <a:spcBef>
                <a:spcPct val="0"/>
              </a:spcBef>
              <a:buFontTx/>
              <a:buNone/>
            </a:pPr>
            <a:r>
              <a:rPr lang="zh-TW" altLang="en-US" sz="54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過了幾個小時，他見到裡面的蝴蝶用它細小的身體</a:t>
            </a:r>
            <a:endParaRPr lang="en-US" altLang="zh-TW" sz="5400" smtClean="0">
              <a:solidFill>
                <a:srgbClr val="CC3300"/>
              </a:solidFill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ts val="7700"/>
              </a:lnSpc>
              <a:spcBef>
                <a:spcPct val="0"/>
              </a:spcBef>
              <a:buFontTx/>
              <a:buNone/>
            </a:pPr>
            <a:r>
              <a:rPr lang="zh-TW" altLang="en-US" sz="54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掙扎從小孔出來</a:t>
            </a:r>
            <a:r>
              <a:rPr lang="zh-TW" altLang="en-US" sz="54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8000"/>
              </a:lnSpc>
              <a:buFontTx/>
              <a:buNone/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 </a:t>
            </a: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看了很久也沒有一些進度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小蝴蝶好像盡了最大努力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也沒有辦法出來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</a:t>
            </a:r>
            <a:r>
              <a:rPr lang="zh-TW" altLang="en-US" sz="54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這個人於是決定幫它一把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找來一把剪刀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將蛹的盡頭剪開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</a:t>
            </a:r>
            <a:r>
              <a:rPr lang="zh-TW" altLang="en-US" sz="54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小蝴蝶這樣就很容易出來了</a:t>
            </a:r>
            <a:r>
              <a:rPr lang="zh-TW" altLang="en-US" sz="54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8500"/>
              </a:lnSpc>
              <a:buFontTx/>
              <a:buNone/>
            </a:pPr>
            <a:r>
              <a:rPr lang="en-US" altLang="zh-TW" smtClean="0"/>
              <a:t>   </a:t>
            </a:r>
            <a:r>
              <a:rPr lang="zh-TW" altLang="en-US" sz="54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但是這蝴蝶的形態有一點</a:t>
            </a:r>
            <a:endParaRPr lang="en-US" altLang="zh-TW" sz="5400" smtClean="0">
              <a:solidFill>
                <a:srgbClr val="006600"/>
              </a:solidFill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ts val="6900"/>
              </a:lnSpc>
              <a:buFontTx/>
              <a:buNone/>
            </a:pPr>
            <a:r>
              <a:rPr lang="zh-TW" altLang="en-US" sz="54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特別，它的身體肥腫，</a:t>
            </a:r>
          </a:p>
          <a:p>
            <a:pPr algn="ctr" eaLnBrk="1" hangingPunct="1">
              <a:lnSpc>
                <a:spcPts val="6900"/>
              </a:lnSpc>
              <a:buFontTx/>
              <a:buNone/>
            </a:pPr>
            <a:r>
              <a:rPr lang="zh-TW" altLang="en-US" sz="54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翅膀又細又弱。</a:t>
            </a:r>
            <a:r>
              <a:rPr lang="zh-TW" altLang="en-US" sz="540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</a:t>
            </a:r>
            <a:endParaRPr lang="en-US" altLang="zh-TW" sz="5400" smtClean="0"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ts val="6900"/>
              </a:lnSpc>
              <a:buFontTx/>
              <a:buNone/>
            </a:pPr>
            <a:r>
              <a:rPr lang="zh-TW" altLang="en-US" sz="540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這人繼續觀察蝴蝶</a:t>
            </a:r>
          </a:p>
          <a:p>
            <a:pPr algn="ctr" eaLnBrk="1" hangingPunct="1">
              <a:lnSpc>
                <a:spcPts val="6900"/>
              </a:lnSpc>
              <a:buFontTx/>
              <a:buNone/>
            </a:pPr>
            <a:r>
              <a:rPr lang="zh-TW" altLang="en-US" sz="54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因為他相信翅膀會漸漸變大</a:t>
            </a:r>
          </a:p>
          <a:p>
            <a:pPr algn="ctr" eaLnBrk="1" hangingPunct="1">
              <a:lnSpc>
                <a:spcPts val="6900"/>
              </a:lnSpc>
              <a:buFontTx/>
              <a:buNone/>
            </a:pPr>
            <a:r>
              <a:rPr lang="zh-TW" altLang="en-US" sz="54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而它的身體會越來越小</a:t>
            </a:r>
            <a:r>
              <a:rPr lang="zh-TW" altLang="en-US" sz="54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8500"/>
              </a:lnSpc>
              <a:buFontTx/>
              <a:buNone/>
            </a:pPr>
            <a:r>
              <a:rPr lang="en-US" altLang="zh-TW" sz="2800" smtClean="0"/>
              <a:t>   </a:t>
            </a:r>
            <a:r>
              <a:rPr lang="zh-TW" altLang="en-US" sz="60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這沒有發生</a:t>
            </a:r>
          </a:p>
          <a:p>
            <a:pPr algn="ctr" eaLnBrk="1" hangingPunct="1">
              <a:lnSpc>
                <a:spcPts val="7000"/>
              </a:lnSpc>
              <a:buFontTx/>
              <a:buNone/>
            </a:pPr>
            <a:r>
              <a:rPr lang="zh-TW" altLang="en-US" sz="600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小蝴蝶餘生只是托著</a:t>
            </a:r>
          </a:p>
          <a:p>
            <a:pPr algn="ctr" eaLnBrk="1" hangingPunct="1">
              <a:lnSpc>
                <a:spcPts val="7000"/>
              </a:lnSpc>
              <a:buFontTx/>
              <a:buNone/>
            </a:pPr>
            <a:r>
              <a:rPr lang="zh-TW" altLang="en-US" sz="600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肥腫的大身體</a:t>
            </a:r>
          </a:p>
          <a:p>
            <a:pPr algn="ctr" eaLnBrk="1" hangingPunct="1">
              <a:lnSpc>
                <a:spcPts val="7000"/>
              </a:lnSpc>
              <a:buFontTx/>
              <a:buNone/>
            </a:pPr>
            <a:r>
              <a:rPr lang="zh-TW" altLang="en-US" sz="600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和細弱的翅膀</a:t>
            </a:r>
          </a:p>
          <a:p>
            <a:pPr algn="ctr" eaLnBrk="1" hangingPunct="1">
              <a:lnSpc>
                <a:spcPts val="7000"/>
              </a:lnSpc>
              <a:spcAft>
                <a:spcPts val="1200"/>
              </a:spcAft>
              <a:buFontTx/>
              <a:buNone/>
            </a:pPr>
            <a:r>
              <a:rPr lang="zh-TW" altLang="en-US" sz="600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在地上爬著走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</a:pPr>
            <a:r>
              <a:rPr lang="zh-TW" altLang="en-US" sz="540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 </a:t>
            </a:r>
            <a:r>
              <a:rPr lang="zh-TW" altLang="en-US" sz="60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</a:rPr>
              <a:t>它永遠也不會飛行</a:t>
            </a:r>
            <a:r>
              <a:rPr lang="zh-TW" altLang="en-US" sz="4800" b="1" smtClean="0">
                <a:latin typeface="華康粗黑體" pitchFamily="49" charset="-120"/>
                <a:ea typeface="華康粗黑體" pitchFamily="49" charset="-120"/>
              </a:rPr>
              <a:t> </a:t>
            </a:r>
            <a:endParaRPr lang="zh-TW" altLang="en-US" sz="2800" b="1" smtClean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77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zh-TW" dirty="0" smtClean="0">
                <a:latin typeface="華康粗黑體" pitchFamily="49" charset="-120"/>
                <a:ea typeface="華康粗黑體" pitchFamily="49" charset="-120"/>
              </a:rPr>
              <a:t>   </a:t>
            </a:r>
            <a:r>
              <a:rPr lang="zh-TW" altLang="en-US" sz="5400" dirty="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這個善良的人不了解</a:t>
            </a:r>
            <a:endParaRPr lang="en-US" altLang="zh-TW" sz="5400" dirty="0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ts val="7700"/>
              </a:lnSpc>
              <a:spcBef>
                <a:spcPts val="600"/>
              </a:spcBef>
              <a:buFontTx/>
              <a:buNone/>
              <a:defRPr/>
            </a:pPr>
            <a:r>
              <a:rPr lang="zh-TW" altLang="en-US" sz="5400" dirty="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蝴蝶必需用它細小的身體</a:t>
            </a:r>
            <a:endParaRPr lang="en-US" altLang="zh-TW" sz="5400" dirty="0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ts val="7700"/>
              </a:lnSpc>
              <a:spcBef>
                <a:spcPts val="600"/>
              </a:spcBef>
              <a:buFontTx/>
              <a:buNone/>
              <a:defRPr/>
            </a:pPr>
            <a:r>
              <a:rPr lang="zh-TW" altLang="en-US" sz="6600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掙扎</a:t>
            </a:r>
            <a:r>
              <a:rPr lang="zh-TW" altLang="en-US" sz="5400" dirty="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從小孔出來。</a:t>
            </a:r>
            <a:endParaRPr lang="en-US" altLang="zh-TW" sz="5400" dirty="0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ts val="7700"/>
              </a:lnSpc>
              <a:buFontTx/>
              <a:buNone/>
              <a:defRPr/>
            </a:pPr>
            <a:r>
              <a:rPr lang="zh-TW" altLang="en-US" sz="66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它必需經過這個過程，</a:t>
            </a:r>
          </a:p>
          <a:p>
            <a:pPr algn="ctr" eaLnBrk="1" hangingPunct="1">
              <a:lnSpc>
                <a:spcPts val="77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才可以將身體裡的體液</a:t>
            </a:r>
          </a:p>
          <a:p>
            <a:pPr algn="ctr" eaLnBrk="1" hangingPunct="1">
              <a:lnSpc>
                <a:spcPts val="7700"/>
              </a:lnSpc>
              <a:spcBef>
                <a:spcPts val="600"/>
              </a:spcBef>
              <a:buFontTx/>
              <a:buNone/>
              <a:defRPr/>
            </a:pPr>
            <a:r>
              <a:rPr lang="zh-TW" altLang="en-US" sz="54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壓進它的翅膀裡。</a:t>
            </a:r>
            <a:r>
              <a:rPr lang="zh-TW" altLang="en-US" sz="54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TW" smtClean="0"/>
              <a:t>   </a:t>
            </a:r>
            <a:r>
              <a:rPr lang="zh-TW" altLang="en-US" sz="6000" b="1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大自然在此有一個</a:t>
            </a:r>
            <a:endParaRPr lang="en-US" altLang="zh-TW" sz="6000" b="1" smtClean="0">
              <a:solidFill>
                <a:srgbClr val="CC33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6000" b="1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很奇妙的設計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6000" b="1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就是蝴蝶從蛹中掙扎出來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6000" b="1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是為著預備它將來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6000" b="1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能夠飛行</a:t>
            </a:r>
            <a:endParaRPr lang="zh-TW" altLang="en-US" sz="6000" smtClean="0">
              <a:solidFill>
                <a:srgbClr val="CC33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85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生命裡面的掙扎</a:t>
            </a:r>
          </a:p>
          <a:p>
            <a:pPr algn="ctr" eaLnBrk="1" hangingPunct="1">
              <a:lnSpc>
                <a:spcPct val="105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是我們必需有的</a:t>
            </a:r>
          </a:p>
          <a:p>
            <a:pPr algn="ctr" eaLnBrk="1" hangingPunct="1">
              <a:lnSpc>
                <a:spcPct val="105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如果天主允許我們</a:t>
            </a:r>
          </a:p>
          <a:p>
            <a:pPr algn="ctr" eaLnBrk="1" hangingPunct="1">
              <a:lnSpc>
                <a:spcPct val="105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順利地過一生</a:t>
            </a:r>
          </a:p>
          <a:p>
            <a:pPr algn="ctr" eaLnBrk="1" hangingPunct="1">
              <a:lnSpc>
                <a:spcPct val="105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我們也許從此不會變得堅強</a:t>
            </a:r>
          </a:p>
          <a:p>
            <a:pPr algn="ctr" eaLnBrk="1" hangingPunct="1">
              <a:lnSpc>
                <a:spcPct val="105000"/>
              </a:lnSpc>
              <a:buFontTx/>
              <a:buNone/>
              <a:defRPr/>
            </a:pPr>
            <a:r>
              <a:rPr lang="zh-TW" altLang="en-US" sz="72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也不會成長</a:t>
            </a:r>
            <a:r>
              <a:rPr lang="zh-TW" altLang="en-US" sz="60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 </a:t>
            </a:r>
            <a:endParaRPr lang="zh-TW" altLang="en-US" sz="5400" dirty="0" smtClean="0"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ts val="9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所以當你碰到痛苦或困難時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記得天主正在你身旁</a:t>
            </a:r>
            <a:endParaRPr lang="en-US" altLang="zh-TW" sz="54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陪伴著你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zh-TW" altLang="en-US" sz="54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讓你最後終會明白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zh-TW" altLang="en-US" sz="6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天主在你身上的計劃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340</Words>
  <Application>Microsoft Office PowerPoint</Application>
  <PresentationFormat>如螢幕大小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Arial</vt:lpstr>
      <vt:lpstr>新細明體</vt:lpstr>
      <vt:lpstr>Calibri</vt:lpstr>
      <vt:lpstr>華康粗黑體</vt:lpstr>
      <vt:lpstr>華康黑體-GB5</vt:lpstr>
      <vt:lpstr>華康儷中黑</vt:lpstr>
      <vt:lpstr>華康黑體(P)-GB5</vt:lpstr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Tsui Kam Yiu</dc:creator>
  <cp:lastModifiedBy>Jeanne</cp:lastModifiedBy>
  <cp:revision>23</cp:revision>
  <dcterms:created xsi:type="dcterms:W3CDTF">2006-08-07T01:52:16Z</dcterms:created>
  <dcterms:modified xsi:type="dcterms:W3CDTF">2021-07-19T02:32:38Z</dcterms:modified>
</cp:coreProperties>
</file>