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67" r:id="rId5"/>
    <p:sldId id="268" r:id="rId6"/>
    <p:sldId id="269" r:id="rId7"/>
    <p:sldId id="263" r:id="rId8"/>
    <p:sldId id="264" r:id="rId9"/>
    <p:sldId id="265" r:id="rId10"/>
    <p:sldId id="266" r:id="rId11"/>
    <p:sldId id="257" r:id="rId12"/>
    <p:sldId id="276" r:id="rId13"/>
    <p:sldId id="258" r:id="rId14"/>
    <p:sldId id="259" r:id="rId15"/>
    <p:sldId id="260" r:id="rId16"/>
    <p:sldId id="261" r:id="rId17"/>
    <p:sldId id="262" r:id="rId18"/>
    <p:sldId id="270" r:id="rId19"/>
    <p:sldId id="273" r:id="rId20"/>
    <p:sldId id="274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 varScale="1">
        <p:scale>
          <a:sx n="63" d="100"/>
          <a:sy n="63" d="100"/>
        </p:scale>
        <p:origin x="131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22/5/2021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4353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22/5/2021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9030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22/5/2021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93288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9277F-FE20-43F4-A93C-CF1E5B48E133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858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4B737-DC4E-499F-9A65-93062C4DEFC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346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C6BF5-EDBD-4B2D-AEDD-C125DE56422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449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60F6-DB4E-4F67-B77A-2677B833E47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341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AA54C-A813-4B29-81BF-8A9199F7CC2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872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BC3FC-B933-4D68-86C6-660D8C762D2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551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A3FC0-DCE8-4DAD-BB9A-C34C798D87E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068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4E8D5-9313-4A5E-9356-5629037F647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15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22/5/2021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034517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04CA8-4435-41F4-917E-997D843E02E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830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225A5-EABB-4789-A04E-F6BB5C8750B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8019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5F3FF-7DE7-4068-8065-F38BCF8C3BD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9018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6BB1F-732D-4357-BE3F-B6F3B5DFB70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2463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0DC1C-79A8-4416-BA09-40190D2ED5D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84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B1174-6163-4012-9B24-FE2DE8ACDA3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0531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492A9-1463-4652-857E-4C66B82C9873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955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5A229-CE48-43EC-8F26-41FBCB8B82C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519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0C474-8DF3-4AC0-A2D4-5CF27943D75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328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79A83-AFE6-44C4-8A8B-2A32895D58F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26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22/5/2021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70489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32922-F9C6-4EFD-A55E-DE79759B266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655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5834D-00F2-4F92-A6C5-6C14EC6A75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8341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5C63C-6E49-4763-A143-7069AFF2EF8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8742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F2B3C-473F-4AD3-BD61-1B357AF42AF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8093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155DD-06E6-4818-BA49-EB65DD62A15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4910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2E99B-019D-4E30-AB2C-F79E21813B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9282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0B5E7-2A76-427B-B07A-9103ABD4372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3073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7C41-48AA-4D3C-8722-08FAF824C93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110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9E0D6-78AA-4B2C-9013-41EC359A466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6980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A6630-8E1C-467F-AE26-C1ABD6FA450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1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22/5/2021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577593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3E33C-B781-4218-BC18-B8833EDF041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1865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C6EE9-9E01-40D0-89F8-DA50187B39B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697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55DBB-8326-4CD3-9A3E-15461E5052B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3883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3990C-3505-4A69-BB25-CE969E38645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8521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6C85C-8A06-4308-8F8C-07CD51F9192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01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22/5/2021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6365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22/5/2021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675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22/5/2021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2546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22/5/2021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7715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22/5/2021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0375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FB910-1741-460F-802C-E14954331E3F}" type="datetimeFigureOut">
              <a:rPr lang="zh-HK" altLang="en-US" smtClean="0"/>
              <a:t>22/5/2021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984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C71A68-8941-423C-A229-94727170C18F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05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F91075-EF19-484C-B616-69397BACCB43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61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9638FB-E07B-4C04-ABB6-B2D4C8C9B0A8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25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en-US" altLang="zh-HK" sz="4800" dirty="0" smtClean="0">
              <a:solidFill>
                <a:srgbClr val="FF0000"/>
              </a:solidFill>
              <a:ea typeface="華康粗黑體"/>
            </a:endParaRPr>
          </a:p>
          <a:p>
            <a:pPr eaLnBrk="1" hangingPunct="1">
              <a:spcAft>
                <a:spcPts val="1800"/>
              </a:spcAft>
            </a:pPr>
            <a:r>
              <a:rPr lang="en-US" altLang="zh-HK" sz="4800" dirty="0" smtClean="0">
                <a:solidFill>
                  <a:srgbClr val="FF0000"/>
                </a:solidFill>
                <a:ea typeface="華康粗黑體"/>
              </a:rPr>
              <a:t>51</a:t>
            </a:r>
            <a:r>
              <a:rPr lang="en-US" altLang="zh-HK" sz="4800" dirty="0">
                <a:solidFill>
                  <a:srgbClr val="FF0000"/>
                </a:solidFill>
                <a:ea typeface="華康粗黑體"/>
              </a:rPr>
              <a:t>. </a:t>
            </a:r>
            <a:r>
              <a:rPr lang="zh-TW" altLang="zh-HK" sz="4800" dirty="0">
                <a:solidFill>
                  <a:srgbClr val="FF0000"/>
                </a:solidFill>
                <a:ea typeface="華康粗黑體"/>
                <a:cs typeface="Arial"/>
              </a:rPr>
              <a:t>天主子民的</a:t>
            </a:r>
            <a:r>
              <a:rPr lang="zh-TW" altLang="zh-HK" sz="4800" dirty="0" smtClean="0">
                <a:solidFill>
                  <a:srgbClr val="FF0000"/>
                </a:solidFill>
                <a:ea typeface="華康粗黑體"/>
                <a:cs typeface="Arial"/>
              </a:rPr>
              <a:t>教會</a:t>
            </a:r>
            <a:r>
              <a:rPr lang="en-US" altLang="zh-TW" sz="4800" dirty="0" smtClean="0">
                <a:solidFill>
                  <a:srgbClr val="FF0000"/>
                </a:solidFill>
                <a:ea typeface="華康粗黑體"/>
                <a:cs typeface="Arial"/>
              </a:rPr>
              <a:t>,</a:t>
            </a:r>
            <a:r>
              <a:rPr lang="zh-TW" altLang="zh-HK" sz="4800" dirty="0" smtClean="0">
                <a:solidFill>
                  <a:srgbClr val="FF0000"/>
                </a:solidFill>
                <a:ea typeface="華康粗黑體"/>
                <a:cs typeface="Arial"/>
              </a:rPr>
              <a:t>眾人</a:t>
            </a:r>
            <a:r>
              <a:rPr lang="zh-TW" altLang="zh-HK" sz="4800" dirty="0">
                <a:solidFill>
                  <a:srgbClr val="FF0000"/>
                </a:solidFill>
                <a:ea typeface="華康粗黑體"/>
                <a:cs typeface="Arial"/>
              </a:rPr>
              <a:t>的教會</a:t>
            </a:r>
            <a:endParaRPr lang="en-US" altLang="zh-TW" sz="4800" dirty="0" smtClean="0">
              <a:solidFill>
                <a:srgbClr val="0000FF"/>
              </a:solidFill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eaLnBrk="1" hangingPunct="1"/>
            <a:r>
              <a:rPr lang="zh-TW" altLang="en-US" sz="4800" dirty="0" smtClean="0">
                <a:solidFill>
                  <a:srgbClr val="0000FF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不同的教會觀</a:t>
            </a:r>
          </a:p>
          <a:p>
            <a:pPr eaLnBrk="1" hangingPunct="1"/>
            <a:r>
              <a:rPr lang="zh-TW" altLang="en-US" sz="4800" dirty="0" smtClean="0">
                <a:solidFill>
                  <a:srgbClr val="0000FF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不同的信仰表現</a:t>
            </a:r>
          </a:p>
          <a:p>
            <a:pPr eaLnBrk="1" hangingPunct="1"/>
            <a:r>
              <a:rPr lang="zh-TW" altLang="en-US" sz="60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知識就是道德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(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蘇格拉底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)</a:t>
            </a:r>
            <a:endParaRPr lang="zh-TW" altLang="en-US" sz="36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eaLnBrk="1" hangingPunct="1"/>
            <a:r>
              <a:rPr lang="zh-TW" altLang="en-US" sz="60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思路決定出路</a:t>
            </a:r>
          </a:p>
        </p:txBody>
      </p:sp>
    </p:spTree>
    <p:extLst>
      <p:ext uri="{BB962C8B-B14F-4D97-AF65-F5344CB8AC3E}">
        <p14:creationId xmlns:p14="http://schemas.microsoft.com/office/powerpoint/2010/main" val="328517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52" y="-15394"/>
            <a:ext cx="9142447" cy="6953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1.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：教會原指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聚會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(Assembly)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，教友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在聚會時便構成了教會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。因此教會是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動的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非靜的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人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不是教堂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。在活潑的彌撒中，在真誠的聖經分享中，教會的形像最鮮明。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2.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甲、乙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：我們看到教會團體的「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因散而聚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」模式：教友們進到教會，在基督內聚會，然後出去，再帶著一切的成、敗、得、失，再次聚會。我們不是為了聚而聚，而是為了散而聚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。</a:t>
            </a:r>
            <a:endParaRPr lang="en-US" altLang="zh-TW" sz="3200" dirty="0" smtClean="0">
              <a:effectLst/>
              <a:latin typeface="Arial"/>
              <a:ea typeface="華康粗黑體"/>
              <a:cs typeface="Arial"/>
            </a:endParaRPr>
          </a:p>
          <a:p>
            <a:pPr>
              <a:lnSpc>
                <a:spcPts val="4000"/>
              </a:lnSpc>
            </a:pPr>
            <a:r>
              <a:rPr lang="en-US" altLang="zh-TW" sz="3200" dirty="0" smtClean="0">
                <a:latin typeface="Arial"/>
                <a:ea typeface="華康粗黑體"/>
                <a:cs typeface="Arial"/>
              </a:rPr>
              <a:t>------------------------------------------------------------------</a:t>
            </a:r>
            <a:endParaRPr lang="en-US" altLang="zh-TW" sz="3200" dirty="0" smtClean="0">
              <a:effectLst/>
              <a:latin typeface="Arial"/>
              <a:ea typeface="華康粗黑體"/>
              <a:cs typeface="Arial"/>
            </a:endParaRPr>
          </a:p>
          <a:p>
            <a:pPr>
              <a:lnSpc>
                <a:spcPts val="5500"/>
              </a:lnSpc>
            </a:pPr>
            <a:r>
              <a:rPr lang="zh-TW" altLang="en-US" sz="3200" dirty="0" smtClean="0">
                <a:solidFill>
                  <a:srgbClr val="FF0000"/>
                </a:solidFill>
                <a:effectLst/>
                <a:latin typeface="華康粗黑體" panose="020B0709000000000000" pitchFamily="49" charset="-120"/>
                <a:ea typeface="華康粗黑體" panose="020B0709000000000000" pitchFamily="49" charset="-120"/>
                <a:cs typeface="Arial" panose="020B0604020202020204" pitchFamily="34" charset="0"/>
              </a:rPr>
              <a:t>附錄 至一、至聖、至公、從宗徒傳下來的教會</a:t>
            </a:r>
          </a:p>
          <a:p>
            <a:pPr>
              <a:lnSpc>
                <a:spcPts val="4000"/>
              </a:lnSpc>
            </a:pPr>
            <a:r>
              <a:rPr lang="zh-TW" altLang="en-US" sz="32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en-US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天主教傳統認為，基督的教會必須同時具有下列四個特徵：至一、至聖、至公、從宗徒傳下來。</a:t>
            </a:r>
          </a:p>
          <a:p>
            <a:pPr>
              <a:lnSpc>
                <a:spcPts val="4000"/>
              </a:lnSpc>
            </a:pP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0029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52" y="-15394"/>
            <a:ext cx="9142447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1. </a:t>
            </a:r>
            <a:r>
              <a:rPr lang="zh-TW" altLang="en-US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至一：基督的教會必須是合一的，不能四分五裂。當然，這個「一」並非指「合模」或「</a:t>
            </a:r>
            <a:r>
              <a:rPr lang="zh-TW" alt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齊一</a:t>
            </a:r>
            <a:r>
              <a:rPr lang="zh-TW" altLang="en-US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</a:t>
            </a: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(Uniformity)</a:t>
            </a:r>
            <a:r>
              <a:rPr lang="zh-TW" altLang="en-US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，而是指在信仰上、精神上的</a:t>
            </a:r>
            <a:r>
              <a:rPr lang="zh-TW" altLang="en-US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一心一德，共融相通</a:t>
            </a:r>
            <a:r>
              <a:rPr lang="zh-TW" altLang="en-US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。既在「一」中有多元性，在多元性中也不妨礙合一。這個「至一」的教會，同時也要成為人與神，及人類彼此合一的標記和工具，達到真正的世界大同、「</a:t>
            </a:r>
            <a:r>
              <a:rPr lang="zh-TW" alt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天人合一</a:t>
            </a:r>
            <a:r>
              <a:rPr lang="zh-TW" altLang="en-US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」。</a:t>
            </a: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2.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至聖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：基督的教會是聖的，因為創立教會的基督是聖的，他也給人提供了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成聖的機會和方法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。但教會同時亦承認自己是「罪人的教會」，它願意不斷的自我淨化。</a:t>
            </a: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3.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至公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：基督的教會是大公的。它不囿於時間</a:t>
            </a:r>
            <a:r>
              <a:rPr lang="zh-TW" altLang="zh-HK" sz="24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、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地域、政治、和經濟的體系。它不願劃地自</a:t>
            </a:r>
            <a:r>
              <a:rPr lang="zh-TW" altLang="en-US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限，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7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52" y="-15394"/>
            <a:ext cx="9142447" cy="5734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反而要由一點開始，像光芒一樣向四方八面擴散，使接觸到它的人，都能夠感受到這光的照耀，因而奔向基督。</a:t>
            </a:r>
          </a:p>
          <a:p>
            <a:pPr indent="355600"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4.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從宗徒傳下來的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：基督選了十二使徒，把教會建立在他們之上，把傳教的使命交給了他們。使徒們到處建立地方教會，又選定了自己的繼任人，去管理教會，教會就這樣一代代的傳下去。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十二徒中，以伯多祿為首，後來在天主教會中，也以教宗為首。</a:t>
            </a:r>
          </a:p>
          <a:p>
            <a:pPr indent="355600" algn="just" hangingPunct="0">
              <a:lnSpc>
                <a:spcPts val="4000"/>
              </a:lnSpc>
              <a:spcAft>
                <a:spcPts val="0"/>
              </a:spcAft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綜合了上述四大點，天主教相信自己就是基督所建立的教會。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42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52" y="183594"/>
            <a:ext cx="9142447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hangingPunct="0">
              <a:lnSpc>
                <a:spcPts val="4000"/>
              </a:lnSpc>
              <a:spcAft>
                <a:spcPts val="0"/>
              </a:spcAft>
              <a:buFont typeface="Wingdings" panose="05000000000000000000" pitchFamily="2" charset="2"/>
              <a:buChar char="u"/>
            </a:pPr>
            <a:r>
              <a:rPr lang="en-US" altLang="zh-TW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教友是教會的主體</a:t>
            </a:r>
            <a:endParaRPr lang="zh-TW" altLang="zh-HK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715963" indent="-715963" algn="just" hangingPunct="0">
              <a:lnSpc>
                <a:spcPts val="4000"/>
              </a:lnSpc>
              <a:buFont typeface="+mj-ea"/>
              <a:buAutoNum type="ea1ChtPeriod"/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基督新教和佛教在傳教上比我們略勝一籌，那是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全靠他們的「平信徒」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積極參與。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715963" indent="-715963" algn="just" hangingPunct="0">
              <a:lnSpc>
                <a:spcPts val="4000"/>
              </a:lnSpc>
              <a:buFont typeface="+mj-ea"/>
              <a:buAutoNum type="ea1ChtPeriod"/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在教會內，雖然某些人被立為導師、管理者，可是在眾人中仍存著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真正的平等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教會憲章．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32)</a:t>
            </a:r>
            <a:endParaRPr lang="en-US" altLang="zh-HK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715963" indent="-715963" algn="just" hangingPunct="0">
              <a:lnSpc>
                <a:spcPts val="4000"/>
              </a:lnSpc>
              <a:buFont typeface="+mj-ea"/>
              <a:buAutoNum type="ea1ChtPeriod"/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教友要在世俗事務中，照天主的計劃，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從內部聖化世界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。為使一切世俗事務得按基督的意志而進行，就要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「靠」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與這些事務密切相連的教友發揚領導。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教會憲章．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31)</a:t>
            </a:r>
            <a:endParaRPr lang="en-US" altLang="zh-HK" sz="3200" dirty="0" smtClean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715963" indent="-715963" algn="just" hangingPunct="0">
              <a:lnSpc>
                <a:spcPts val="4000"/>
              </a:lnSpc>
              <a:buFont typeface="+mj-ea"/>
              <a:buAutoNum type="ea1ChtPeriod"/>
            </a:pP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教友的司祭、先知、君王職務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，都是直接源於基督。所以他們是為天主而不是為神職人員工作。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57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52" y="183594"/>
            <a:ext cx="914244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indent="-715963" algn="just" hangingPunct="0">
              <a:lnSpc>
                <a:spcPts val="4000"/>
              </a:lnSpc>
              <a:buFont typeface="+mj-ea"/>
              <a:buAutoNum type="ea1ChtPeriod" startAt="5"/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只有教友才能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深入社會中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的千家萬戶及所有階層，作地上的鹽和光；也只有教友能在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孩子的成長過程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中，一步步地把福音的種子有效地種在他們的心靈內。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教會的前途就在教友的手中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------------------------------------------------------------------</a:t>
            </a:r>
            <a:endParaRPr lang="zh-TW" altLang="zh-HK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715963" algn="just" hangingPunct="0"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半畝方塘一鑑開，天光雲影共徘徊；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   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問渠那得清如許，為有源頭活水來。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                                               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（朱熹）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1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60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我喜歡立體的人生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4800" dirty="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所以無論是基督的博愛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4800" dirty="0" smtClean="0">
                <a:solidFill>
                  <a:srgbClr val="00206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佛陀的慈悲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4800" dirty="0" smtClean="0">
                <a:solidFill>
                  <a:srgbClr val="CC33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孔子的仁愛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4800" dirty="0" smtClean="0">
                <a:solidFill>
                  <a:srgbClr val="9900CC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或雷峰的犧牲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4800" dirty="0" smtClean="0"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都值得長照宇宙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4800" dirty="0" smtClean="0"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永留人間</a:t>
            </a:r>
          </a:p>
        </p:txBody>
      </p:sp>
    </p:spTree>
    <p:extLst>
      <p:ext uri="{BB962C8B-B14F-4D97-AF65-F5344CB8AC3E}">
        <p14:creationId xmlns:p14="http://schemas.microsoft.com/office/powerpoint/2010/main" val="120824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n-US" altLang="zh-TW" dirty="0" smtClean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華康粗黑體" pitchFamily="49" charset="-120"/>
              <a:cs typeface="華康黑體(P)-GB5" pitchFamily="34" charset="-120"/>
            </a:endParaRPr>
          </a:p>
          <a:p>
            <a:pPr eaLnBrk="1" hangingPunct="1">
              <a:buFontTx/>
              <a:buNone/>
              <a:defRPr/>
            </a:pPr>
            <a:r>
              <a:rPr lang="en-US" altLang="zh-TW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華康粗黑體" pitchFamily="49" charset="-120"/>
                <a:cs typeface="華康黑體(P)-GB5" pitchFamily="34" charset="-120"/>
              </a:rPr>
              <a:t>                        </a:t>
            </a:r>
            <a:r>
              <a:rPr lang="zh-TW" altLang="en-US" sz="4000" dirty="0" smtClean="0">
                <a:solidFill>
                  <a:srgbClr val="000099"/>
                </a:solidFill>
                <a:ea typeface="華康粗黑體" pitchFamily="49" charset="-120"/>
                <a:cs typeface="華康黑體(P)-GB5" pitchFamily="34" charset="-120"/>
              </a:rPr>
              <a:t>立 體 人 生 原 則</a:t>
            </a:r>
          </a:p>
          <a:p>
            <a:pPr eaLnBrk="1" hangingPunct="1">
              <a:buFontTx/>
              <a:buNone/>
              <a:defRPr/>
            </a:pPr>
            <a:r>
              <a:rPr lang="zh-TW" altLang="en-US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華康粗黑體" pitchFamily="49" charset="-120"/>
                <a:cs typeface="華康黑體(P)-GB5" pitchFamily="34" charset="-120"/>
              </a:rPr>
              <a:t>             </a:t>
            </a:r>
            <a:r>
              <a:rPr lang="en-US" altLang="zh-TW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華康粗黑體" pitchFamily="49" charset="-120"/>
                <a:cs typeface="華康黑體(P)-GB5" pitchFamily="34" charset="-120"/>
              </a:rPr>
              <a:t>He who knows one, knows none</a:t>
            </a: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 flipH="1">
            <a:off x="2124075" y="2997200"/>
            <a:ext cx="2016125" cy="2016125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4140200" y="3141663"/>
            <a:ext cx="0" cy="2520950"/>
          </a:xfrm>
          <a:prstGeom prst="line">
            <a:avLst/>
          </a:prstGeom>
          <a:noFill/>
          <a:ln w="57150">
            <a:solidFill>
              <a:srgbClr val="66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140200" y="2997200"/>
            <a:ext cx="1584325" cy="165735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2124075" y="5013325"/>
            <a:ext cx="2016125" cy="649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4140200" y="4652963"/>
            <a:ext cx="1584325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2124075" y="4652963"/>
            <a:ext cx="3527425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50825" y="4149725"/>
            <a:ext cx="187166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000" dirty="0" smtClean="0">
                <a:solidFill>
                  <a:srgbClr val="0000CC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啟示的真理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724525" y="3429000"/>
            <a:ext cx="309562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000" smtClean="0">
                <a:solidFill>
                  <a:srgbClr val="0066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發現的真理</a:t>
            </a:r>
            <a:r>
              <a:rPr lang="en-US" altLang="zh-TW" sz="4000" smtClean="0">
                <a:solidFill>
                  <a:srgbClr val="0066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:</a:t>
            </a:r>
            <a:r>
              <a:rPr lang="zh-TW" altLang="en-US" sz="4000" smtClean="0">
                <a:solidFill>
                  <a:srgbClr val="0066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其它宗教</a:t>
            </a:r>
            <a:r>
              <a:rPr lang="en-US" altLang="zh-TW" sz="4000" smtClean="0">
                <a:solidFill>
                  <a:srgbClr val="0066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,</a:t>
            </a:r>
            <a:r>
              <a:rPr lang="zh-TW" altLang="en-US" sz="4000" smtClean="0">
                <a:solidFill>
                  <a:srgbClr val="0066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文化</a:t>
            </a:r>
            <a:r>
              <a:rPr lang="en-US" altLang="zh-TW" sz="4000" smtClean="0">
                <a:solidFill>
                  <a:srgbClr val="0066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;</a:t>
            </a:r>
            <a:r>
              <a:rPr lang="zh-TW" altLang="en-US" sz="4000" smtClean="0">
                <a:solidFill>
                  <a:srgbClr val="0066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人文科學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987675" y="5661025"/>
            <a:ext cx="30241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3600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我的信仰實踐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339975" y="2133600"/>
            <a:ext cx="38893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000" u="sng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神；真理的追尋</a:t>
            </a:r>
          </a:p>
        </p:txBody>
      </p:sp>
    </p:spTree>
    <p:extLst>
      <p:ext uri="{BB962C8B-B14F-4D97-AF65-F5344CB8AC3E}">
        <p14:creationId xmlns:p14="http://schemas.microsoft.com/office/powerpoint/2010/main" val="294078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  <p:bldP spid="6149" grpId="0" animBg="1"/>
      <p:bldP spid="6150" grpId="0" animBg="1"/>
      <p:bldP spid="6151" grpId="0" animBg="1"/>
      <p:bldP spid="61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zh-TW" altLang="en-US" sz="400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以主為基，以人為本，以史為鑑</a:t>
            </a:r>
          </a:p>
          <a:p>
            <a:pPr eaLnBrk="1" hangingPunct="1"/>
            <a:r>
              <a:rPr lang="zh-TW" altLang="en-US" sz="400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世界歷史是個人歷史的放大</a:t>
            </a:r>
          </a:p>
          <a:p>
            <a:pPr eaLnBrk="1" hangingPunct="1"/>
            <a:r>
              <a:rPr lang="zh-TW" altLang="en-US" smtClean="0">
                <a:solidFill>
                  <a:srgbClr val="990099"/>
                </a:solidFill>
                <a:latin typeface="華康粗黑體" pitchFamily="49" charset="-120"/>
                <a:ea typeface="華康粗黑體" pitchFamily="49" charset="-120"/>
              </a:rPr>
              <a:t>認識個人歷史就明白世界歷史</a:t>
            </a:r>
          </a:p>
          <a:p>
            <a:pPr eaLnBrk="1" hangingPunct="1"/>
            <a:r>
              <a:rPr lang="zh-TW" altLang="en-US" smtClean="0">
                <a:solidFill>
                  <a:srgbClr val="990099"/>
                </a:solidFill>
                <a:latin typeface="華康粗黑體" pitchFamily="49" charset="-120"/>
                <a:ea typeface="華康粗黑體" pitchFamily="49" charset="-120"/>
              </a:rPr>
              <a:t>認識人類史，就知道個人的興衰之理</a:t>
            </a:r>
            <a:endParaRPr lang="zh-TW" altLang="en-US" smtClean="0"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 flipH="1">
            <a:off x="1042988" y="2997200"/>
            <a:ext cx="3168650" cy="2952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4211638" y="2997200"/>
            <a:ext cx="4176712" cy="1584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V="1">
            <a:off x="1042988" y="4581525"/>
            <a:ext cx="7345362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>
            <a:off x="1835150" y="4941888"/>
            <a:ext cx="576263" cy="503237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V="1">
            <a:off x="1835150" y="5229225"/>
            <a:ext cx="1081088" cy="21590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2411413" y="4941888"/>
            <a:ext cx="504825" cy="287337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555875" y="5949950"/>
            <a:ext cx="63373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32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以鏡</a:t>
            </a:r>
            <a:r>
              <a:rPr lang="zh-TW" altLang="en-US" sz="320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自照見顏容</a:t>
            </a:r>
            <a:r>
              <a:rPr lang="zh-TW" altLang="en-US" sz="32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，以</a:t>
            </a:r>
            <a:r>
              <a:rPr lang="zh-TW" altLang="en-US" sz="32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史</a:t>
            </a:r>
            <a:r>
              <a:rPr lang="zh-TW" altLang="en-US" sz="32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自照見吉凶</a:t>
            </a:r>
          </a:p>
        </p:txBody>
      </p:sp>
    </p:spTree>
    <p:extLst>
      <p:ext uri="{BB962C8B-B14F-4D97-AF65-F5344CB8AC3E}">
        <p14:creationId xmlns:p14="http://schemas.microsoft.com/office/powerpoint/2010/main" val="16794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 animBg="1"/>
      <p:bldP spid="2054" grpId="0" animBg="1"/>
      <p:bldP spid="2054" grpId="1" animBg="1"/>
      <p:bldP spid="2055" grpId="0" animBg="1"/>
      <p:bldP spid="2056" grpId="0" animBg="1"/>
      <p:bldP spid="205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en-US" altLang="zh-TW" sz="4000" dirty="0" smtClean="0">
              <a:latin typeface="華康粗黑體" pitchFamily="49" charset="-120"/>
              <a:ea typeface="華康粗黑體" pitchFamily="49" charset="-120"/>
            </a:endParaRPr>
          </a:p>
          <a:p>
            <a:pPr eaLnBrk="1" hangingPunct="1"/>
            <a:r>
              <a:rPr lang="zh-TW" altLang="en-US" sz="4800" dirty="0" smtClean="0">
                <a:latin typeface="華康粗黑體" pitchFamily="49" charset="-120"/>
                <a:ea typeface="華康粗黑體" pitchFamily="49" charset="-120"/>
              </a:rPr>
              <a:t>滅六國者六國也，非秦也</a:t>
            </a:r>
            <a:endParaRPr lang="en-US" altLang="zh-TW" sz="4800" dirty="0" smtClean="0">
              <a:latin typeface="華康粗黑體" pitchFamily="49" charset="-120"/>
              <a:ea typeface="華康粗黑體" pitchFamily="49" charset="-120"/>
            </a:endParaRPr>
          </a:p>
          <a:p>
            <a:pPr eaLnBrk="1" hangingPunct="1"/>
            <a:r>
              <a:rPr lang="zh-TW" altLang="en-US" sz="4800" dirty="0" smtClean="0">
                <a:latin typeface="華康粗黑體" pitchFamily="49" charset="-120"/>
                <a:ea typeface="華康粗黑體" pitchFamily="49" charset="-120"/>
              </a:rPr>
              <a:t>族秦者秦也，非天下也</a:t>
            </a:r>
            <a:endParaRPr lang="en-US" altLang="zh-TW" sz="4800" dirty="0" smtClean="0">
              <a:latin typeface="華康粗黑體" pitchFamily="49" charset="-120"/>
              <a:ea typeface="華康粗黑體" pitchFamily="49" charset="-120"/>
            </a:endParaRPr>
          </a:p>
          <a:p>
            <a:pPr eaLnBrk="1" hangingPunct="1"/>
            <a:r>
              <a:rPr lang="zh-TW" altLang="en-US" sz="4800" dirty="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秦人不暇自哀</a:t>
            </a:r>
            <a:endParaRPr lang="en-US" altLang="zh-TW" sz="4800" dirty="0" smtClean="0">
              <a:solidFill>
                <a:srgbClr val="0000FF"/>
              </a:solidFill>
              <a:latin typeface="華康粗黑體" pitchFamily="49" charset="-120"/>
              <a:ea typeface="華康粗黑體" pitchFamily="49" charset="-120"/>
            </a:endParaRPr>
          </a:p>
          <a:p>
            <a:pPr eaLnBrk="1" hangingPunct="1"/>
            <a:r>
              <a:rPr lang="zh-TW" altLang="en-US" sz="4800" dirty="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而後人哀之</a:t>
            </a:r>
            <a:endParaRPr lang="en-US" altLang="zh-TW" sz="4800" dirty="0" smtClean="0">
              <a:solidFill>
                <a:srgbClr val="0000FF"/>
              </a:solidFill>
              <a:latin typeface="華康粗黑體" pitchFamily="49" charset="-120"/>
              <a:ea typeface="華康粗黑體" pitchFamily="49" charset="-120"/>
            </a:endParaRPr>
          </a:p>
          <a:p>
            <a:pPr eaLnBrk="1" hangingPunct="1"/>
            <a:r>
              <a:rPr lang="zh-TW" altLang="en-US" sz="5400" dirty="0" smtClean="0">
                <a:solidFill>
                  <a:srgbClr val="990099"/>
                </a:solidFill>
                <a:latin typeface="華康粗黑體" pitchFamily="49" charset="-120"/>
                <a:ea typeface="華康粗黑體" pitchFamily="49" charset="-120"/>
              </a:rPr>
              <a:t>後人</a:t>
            </a:r>
            <a:r>
              <a:rPr lang="zh-TW" altLang="en-US" sz="48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哀之而不鑑之</a:t>
            </a:r>
            <a:endParaRPr lang="en-US" altLang="zh-TW" sz="4800" dirty="0" smtClean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eaLnBrk="1" hangingPunct="1"/>
            <a:r>
              <a:rPr lang="zh-TW" altLang="en-US" sz="48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亦使</a:t>
            </a:r>
            <a:r>
              <a:rPr lang="zh-TW" altLang="en-US" sz="4800" dirty="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後人</a:t>
            </a:r>
            <a:r>
              <a:rPr lang="zh-TW" altLang="en-US" sz="48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而復哀</a:t>
            </a:r>
            <a:r>
              <a:rPr lang="zh-TW" altLang="en-US" sz="5400" dirty="0" smtClean="0">
                <a:solidFill>
                  <a:srgbClr val="990099"/>
                </a:solidFill>
                <a:latin typeface="華康粗黑體" pitchFamily="49" charset="-120"/>
                <a:ea typeface="華康粗黑體" pitchFamily="49" charset="-120"/>
              </a:rPr>
              <a:t>後人</a:t>
            </a:r>
            <a:r>
              <a:rPr lang="zh-TW" altLang="en-US" sz="48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也</a:t>
            </a:r>
          </a:p>
        </p:txBody>
      </p:sp>
      <p:sp>
        <p:nvSpPr>
          <p:cNvPr id="3075" name="文字方塊 9"/>
          <p:cNvSpPr txBox="1">
            <a:spLocks noChangeArrowheads="1"/>
          </p:cNvSpPr>
          <p:nvPr/>
        </p:nvSpPr>
        <p:spPr bwMode="auto">
          <a:xfrm>
            <a:off x="8180388" y="285750"/>
            <a:ext cx="677862" cy="65722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六國</a:t>
            </a:r>
            <a:r>
              <a:rPr lang="en-US" altLang="zh-TW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…</a:t>
            </a:r>
            <a:r>
              <a:rPr lang="zh-TW" altLang="en-US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秦</a:t>
            </a:r>
            <a:r>
              <a:rPr lang="en-US" altLang="zh-TW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…</a:t>
            </a:r>
            <a:r>
              <a:rPr lang="zh-TW" altLang="en-US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天下</a:t>
            </a:r>
            <a:r>
              <a:rPr lang="en-US" altLang="zh-TW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…</a:t>
            </a:r>
            <a:r>
              <a:rPr lang="zh-TW" altLang="en-US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後人</a:t>
            </a:r>
            <a:r>
              <a:rPr lang="en-US" altLang="zh-TW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…</a:t>
            </a:r>
            <a:r>
              <a:rPr lang="zh-TW" altLang="en-US" sz="3200" b="1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後人</a:t>
            </a:r>
            <a:r>
              <a:rPr lang="en-US" altLang="zh-TW" sz="3200" b="1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……</a:t>
            </a:r>
            <a:endParaRPr lang="zh-TW" altLang="en-US" sz="3200" b="1" smtClean="0">
              <a:solidFill>
                <a:srgbClr val="0000FF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15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0" y="0"/>
            <a:ext cx="914400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>
              <a:lnSpc>
                <a:spcPts val="5500"/>
              </a:lnSpc>
            </a:pPr>
            <a:r>
              <a:rPr lang="en-US" altLang="zh-HK" sz="4000" dirty="0" smtClean="0">
                <a:solidFill>
                  <a:srgbClr val="FF0000"/>
                </a:solidFill>
                <a:latin typeface="Arial"/>
                <a:ea typeface="華康粗黑體"/>
              </a:rPr>
              <a:t>52. </a:t>
            </a:r>
            <a:r>
              <a:rPr lang="zh-TW" altLang="zh-HK" sz="40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信仰團體聚會是第一優次</a:t>
            </a:r>
            <a:endParaRPr lang="zh-TW" altLang="zh-HK" sz="2800" dirty="0" smtClean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基基團的生存和發展，有賴團員對它是否感到有「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切身的需要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」</a:t>
            </a: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(</a:t>
            </a:r>
            <a:r>
              <a:rPr lang="en-US" altLang="zh-HK" sz="3200" dirty="0" smtClean="0">
                <a:solidFill>
                  <a:srgbClr val="FF0000"/>
                </a:solidFill>
                <a:latin typeface="Arial"/>
                <a:ea typeface="華康粗黑體"/>
              </a:rPr>
              <a:t>felt need</a:t>
            </a: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)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。僑居異地的工人有時能迅速凝結起來，便是因為他們感到需要團體的幫助，甚至支持。只有當我們的教友感到真的「需要」基基團時，基基團才會有前途。</a:t>
            </a:r>
            <a:endParaRPr lang="zh-TW" altLang="zh-HK" sz="2800" dirty="0" smtClean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「需要」本來是一種感覺，但理性的認知和分析，也可以幫助人產生這種感覺。下面讓我們看看，信仰團體對於個人信仰的成長確實是一種需要，而且是不可或缺的一種「需要」。</a:t>
            </a:r>
            <a:endParaRPr lang="zh-TW" altLang="zh-HK" sz="2800" dirty="0" smtClean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algn="just">
              <a:lnSpc>
                <a:spcPts val="55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一、信仰必須成長</a:t>
            </a:r>
            <a:endParaRPr lang="zh-TW" altLang="zh-HK" sz="3200" dirty="0" smtClean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</a:pP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信仰不是一些教規、信條和教義</a:t>
            </a:r>
            <a:r>
              <a:rPr lang="zh-TW" altLang="zh-HK" sz="28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；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它是一種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靈性</a:t>
            </a:r>
            <a:endParaRPr lang="zh-HK" altLang="en-US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21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3075" name="Picture 3" descr="金字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8642350" cy="642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50825" y="1052513"/>
            <a:ext cx="8642350" cy="9144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000" smtClean="0">
                <a:solidFill>
                  <a:srgbClr val="CC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有 縱 的 從 屬 ， 少 </a:t>
            </a:r>
            <a:r>
              <a:rPr lang="zh-TW" altLang="en-US" sz="5400" b="1" smtClean="0">
                <a:solidFill>
                  <a:srgbClr val="CC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橫</a:t>
            </a:r>
            <a:r>
              <a:rPr lang="zh-TW" altLang="en-US" sz="4000" smtClean="0">
                <a:solidFill>
                  <a:srgbClr val="CC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的 聯 繫</a:t>
            </a:r>
          </a:p>
        </p:txBody>
      </p:sp>
    </p:spTree>
    <p:extLst>
      <p:ext uri="{BB962C8B-B14F-4D97-AF65-F5344CB8AC3E}">
        <p14:creationId xmlns:p14="http://schemas.microsoft.com/office/powerpoint/2010/main" val="367177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0" y="0"/>
            <a:ext cx="9144000" cy="5700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的視力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，是對人生、宇宙的看法，是價值觀念的轉變，是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與基督關係的深淺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（對他的信仰和皈依）。這樣的信仰不是一個兩極化的「有」或「沒有」的問題；它的重點不是有沒有，而是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有多少、有多深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。換句話說，信仰不能一次過獲得，它是一些種子，必須慢慢「成長」起來，由沒有到有，由淺到深，由半信半疑到堅信不疑，由半勉強的信到喜喜樂樂的皈依。這是一個過程，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一個一生連綿不斷的成長過程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，一直向永恆和無限伸展，沒有終結，如下圖所示：</a:t>
            </a:r>
            <a:endParaRPr lang="zh-TW" altLang="zh-HK" sz="2800" dirty="0" smtClean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endParaRPr lang="zh-HK" altLang="en-US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2698995" y="5877272"/>
            <a:ext cx="3961237" cy="53722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 flipV="1">
            <a:off x="2699792" y="5190360"/>
            <a:ext cx="3960440" cy="686912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683568" y="5530702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32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（初信）</a:t>
            </a:r>
            <a:endParaRPr lang="zh-HK" altLang="en-US" sz="32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300192" y="5517231"/>
            <a:ext cx="2646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32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（信仰成長）</a:t>
            </a:r>
            <a:endParaRPr lang="zh-HK" altLang="en-US" sz="32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543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40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5500"/>
              </a:lnSpc>
            </a:pP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二、信仰必須在實踐中成長</a:t>
            </a:r>
            <a:endParaRPr lang="zh-TW" altLang="zh-HK" sz="3200" dirty="0" smtClean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上述信仰是一種生活，它必須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透過實踐和行動才能成長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。舉例來說，如果我們要增加愛主愛人的心，我們便必須實踐愛主愛人的行為。我們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只能透過愛的實踐，才能明白愛的意義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，而且只有這樣做，才可以愛得越來越真誠、越來越深入。</a:t>
            </a:r>
            <a:endParaRPr lang="zh-TW" altLang="zh-HK" sz="2800" dirty="0" smtClean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    </a:t>
            </a:r>
            <a:r>
              <a:rPr lang="zh-TW" altLang="zh-HK" sz="3200" spc="-2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即使是對主的信心，也必須在實踐中，在經歷無數次的考驗中，才能漸漸鞏固，並發現到主與我們同在，他在一切遭遇中並沒有遺棄我們，因而信任他是我們生命中最可靠的、最堪寄託的天主。</a:t>
            </a:r>
            <a:endParaRPr lang="zh-TW" altLang="zh-HK" sz="2800" dirty="0" smtClean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宋儒說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力行方有真知；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我們也可以說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力行方有真信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。</a:t>
            </a:r>
            <a:endParaRPr lang="zh-HK" altLang="en-US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8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714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5500"/>
              </a:lnSpc>
            </a:pPr>
            <a:endParaRPr lang="zh-HK" altLang="en-US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611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5500"/>
              </a:lnSpc>
            </a:pPr>
            <a:r>
              <a:rPr lang="zh-TW" altLang="zh-HK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三、信仰團體有助信仰的成長</a:t>
            </a:r>
            <a:endParaRPr lang="zh-TW" altLang="zh-HK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>
              <a:lnSpc>
                <a:spcPts val="4000"/>
              </a:lnSpc>
            </a:pPr>
            <a:r>
              <a:rPr lang="en-US" altLang="zh-HK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我們生活的環境千變萬化，實踐信仰的方式也千變萬化。在這些變化中實踐信仰絕非易事，我們必須獲得團體的鼓勵和支持，彼此在互助、互愛、互相啟發中前進。</a:t>
            </a:r>
            <a:r>
              <a:rPr lang="zh-TW" altLang="zh-HK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團體可以發現新情況和新需要，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並</a:t>
            </a:r>
            <a:r>
              <a:rPr lang="zh-TW" altLang="zh-HK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發展出一套新的處理方式</a:t>
            </a:r>
            <a:r>
              <a:rPr lang="zh-TW" altLang="zh-HK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，以發揮信仰的活力。</a:t>
            </a: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>
              <a:lnSpc>
                <a:spcPts val="5500"/>
              </a:lnSpc>
            </a:pPr>
            <a:r>
              <a:rPr lang="zh-TW" altLang="zh-HK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四、信仰團體使信仰更具體、更落實</a:t>
            </a:r>
            <a:endParaRPr lang="zh-TW" altLang="zh-HK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信仰是一種理想，一個方向，必須「降生」成為具體的行為；但行為的具體性並不是千篇一律的，它的內容會因時間、地點及其它具體情況的不同而有異。舉例來說：我們應否教導小孩子信任陌</a:t>
            </a:r>
            <a:endParaRPr lang="zh-HK" altLang="en-US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4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714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5500"/>
              </a:lnSpc>
            </a:pPr>
            <a:endParaRPr lang="zh-HK" altLang="en-US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6440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生人</a:t>
            </a:r>
            <a:r>
              <a:rPr lang="zh-TW" altLang="en-US" sz="3200" dirty="0" smtClean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？</a:t>
            </a:r>
            <a:r>
              <a:rPr lang="zh-TW" altLang="zh-HK" sz="3200" dirty="0" smtClean="0">
                <a:solidFill>
                  <a:srgbClr val="0000FF"/>
                </a:solidFill>
                <a:latin typeface="Arial"/>
                <a:ea typeface="華康粗黑體"/>
                <a:cs typeface="Arial"/>
              </a:rPr>
              <a:t>這不是一個「該信任」或「不該信任」的</a:t>
            </a:r>
            <a:r>
              <a:rPr lang="zh-TW" altLang="en-US" sz="3200" dirty="0" smtClean="0">
                <a:solidFill>
                  <a:srgbClr val="0000FF"/>
                </a:solidFill>
                <a:latin typeface="Arial"/>
                <a:ea typeface="華康粗黑體"/>
                <a:cs typeface="Arial"/>
              </a:rPr>
              <a:t>二</a:t>
            </a:r>
            <a:r>
              <a:rPr lang="zh-TW" altLang="zh-HK" sz="3200" dirty="0" smtClean="0">
                <a:solidFill>
                  <a:srgbClr val="0000FF"/>
                </a:solidFill>
                <a:latin typeface="Arial"/>
                <a:ea typeface="華康粗黑體"/>
                <a:cs typeface="Arial"/>
              </a:rPr>
              <a:t>分法問題，而是在什麼情況下，可以信任多少的問題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。例如：孩子年紀越大，越有判斷力，便可以多信一些；在民風純樸的鄉間，比在複雜的大都市又可以多信一些；在平靜的時代，又可以比在流行把小孩綁票的時代多信一些。但實際上要信任多少？只有父母們可以作具體的判斷，</a:t>
            </a:r>
            <a:r>
              <a:rPr lang="zh-TW" altLang="zh-HK" sz="3200" dirty="0" smtClean="0">
                <a:solidFill>
                  <a:srgbClr val="9900CC"/>
                </a:solidFill>
                <a:latin typeface="Arial"/>
                <a:ea typeface="華康粗黑體"/>
                <a:cs typeface="Arial"/>
              </a:rPr>
              <a:t>尤其是當家庭間經常聚會，經常互相交換資料、訊息時，他們便是最有資格去判斷該對陌生人信任到何種程度的人。</a:t>
            </a:r>
            <a:endParaRPr lang="en-US" altLang="zh-TW" sz="3200" dirty="0" smtClean="0">
              <a:solidFill>
                <a:srgbClr val="9900CC"/>
              </a:solidFill>
              <a:latin typeface="Arial"/>
              <a:ea typeface="華康粗黑體"/>
              <a:cs typeface="Arial"/>
            </a:endParaRPr>
          </a:p>
          <a:p>
            <a:pPr algn="just" hangingPunct="0">
              <a:lnSpc>
                <a:spcPts val="5500"/>
              </a:lnSpc>
            </a:pPr>
            <a:r>
              <a:rPr lang="zh-TW" altLang="zh-HK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五、行前定則不困</a:t>
            </a:r>
            <a:endParaRPr lang="zh-TW" altLang="zh-HK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能夠在生活中準確掌握情況，並對不同情況作恰當的回應，也需要知識和練習。明朝劉基在他的</a:t>
            </a:r>
            <a:endParaRPr lang="zh-HK" altLang="en-US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16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714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5500"/>
              </a:lnSpc>
            </a:pPr>
            <a:endParaRPr lang="zh-HK" altLang="en-US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6953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《尚節亭記》中說：「</a:t>
            </a:r>
            <a:r>
              <a:rPr lang="zh-TW" altLang="zh-HK" sz="3200" dirty="0" smtClean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行前定則不困。平居而講之，他日處之裕如也。</a:t>
            </a:r>
            <a:r>
              <a:rPr lang="zh-TW" altLang="zh-HK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意思是說：每逢一件事，如果我們在事前能預先作多方面的認識，又能事先作周詳的計畫，就不會被它困住；如果我們平素對一件事有了研究，到了他日遇到類似事件時，就會處理得綽有餘裕。加上不斷的練習，不斷的實踐，那麼，即使面對棘手的問題，也不會弄到進退維谷，或陷入無可奈何的困境中了。</a:t>
            </a: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5500"/>
              </a:lnSpc>
            </a:pP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六、互相支持的團體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走道德、信仰的路不容易，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長久地孤獨一個人走更不容易。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信仰團體的好處之一，是可以互相勉勵，彼此支持以</a:t>
            </a:r>
            <a:r>
              <a:rPr lang="zh-TW" altLang="en-US" sz="3200" dirty="0" smtClean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不致冷淡下來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。今天我熱心了，可以給頹喪的你打氣；明天你重新站了起來，又可以</a:t>
            </a:r>
            <a:endParaRPr lang="zh-HK" altLang="en-US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73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714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5500"/>
              </a:lnSpc>
            </a:pPr>
            <a:endParaRPr lang="zh-HK" altLang="en-US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6953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扶起我這個搖搖欲墜的人。而且，一起走信仰的路，總比一個人走輕快得多、也容易得多。</a:t>
            </a:r>
          </a:p>
          <a:p>
            <a:pPr algn="just" hangingPunct="0">
              <a:lnSpc>
                <a:spcPts val="5500"/>
              </a:lnSpc>
            </a:pPr>
            <a:r>
              <a:rPr lang="zh-TW" altLang="zh-HK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七、停、看、聽</a:t>
            </a:r>
            <a:endParaRPr lang="zh-TW" altLang="zh-HK" sz="3200" dirty="0" smtClean="0">
              <a:solidFill>
                <a:prstClr val="black"/>
              </a:solidFill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安全過馬路的守則是停、看、聽；信仰生活的重要點也是停、看、聽。信仰小團體的聚會正好給我們提供停、看、聽的機會。</a:t>
            </a:r>
            <a:endParaRPr lang="zh-TW" altLang="zh-HK" sz="2800" dirty="0" smtClean="0">
              <a:solidFill>
                <a:prstClr val="black"/>
              </a:solidFill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我們實在太忙，忙到沒有喘息的機會，更找不到時間去回顧我們的信仰生命。我們在大部分時間內都是身不由己，隨著千千萬萬的人群，往一個大家都不太清楚的方向走去。這叫</a:t>
            </a:r>
            <a:r>
              <a:rPr lang="zh-TW" altLang="zh-HK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「老鼠競賽」</a:t>
            </a:r>
            <a:r>
              <a:rPr lang="en-US" altLang="zh-HK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(Rat race)</a:t>
            </a:r>
            <a:r>
              <a:rPr lang="zh-TW" altLang="zh-HK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，會全死在懸崖之下！</a:t>
            </a: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    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不少人只是在</a:t>
            </a:r>
            <a:r>
              <a:rPr lang="zh-TW" altLang="zh-HK" sz="3200" dirty="0" smtClean="0">
                <a:solidFill>
                  <a:srgbClr val="9900CC"/>
                </a:solidFill>
                <a:latin typeface="Arial"/>
                <a:ea typeface="華康粗黑體"/>
                <a:cs typeface="Arial"/>
              </a:rPr>
              <a:t>日</a:t>
            </a:r>
            <a:r>
              <a:rPr lang="zh-TW" altLang="en-US" sz="3200" dirty="0" smtClean="0">
                <a:solidFill>
                  <a:srgbClr val="9900CC"/>
                </a:solidFill>
                <a:latin typeface="Arial"/>
                <a:ea typeface="華康粗黑體"/>
                <a:cs typeface="Arial"/>
              </a:rPr>
              <a:t>復</a:t>
            </a:r>
            <a:r>
              <a:rPr lang="zh-TW" altLang="zh-HK" sz="3200" dirty="0" smtClean="0">
                <a:solidFill>
                  <a:srgbClr val="9900CC"/>
                </a:solidFill>
                <a:latin typeface="Arial"/>
                <a:ea typeface="華康粗黑體"/>
                <a:cs typeface="Arial"/>
              </a:rPr>
              <a:t>日地消磨光陰</a:t>
            </a:r>
            <a:r>
              <a:rPr lang="zh-TW" altLang="zh-HK" sz="2400" dirty="0" smtClean="0">
                <a:solidFill>
                  <a:srgbClr val="9900CC"/>
                </a:solidFill>
                <a:latin typeface="Arial"/>
                <a:ea typeface="華康粗黑體"/>
                <a:cs typeface="Arial"/>
              </a:rPr>
              <a:t>，</a:t>
            </a:r>
            <a:r>
              <a:rPr lang="zh-TW" altLang="zh-HK" sz="3200" dirty="0" smtClean="0">
                <a:solidFill>
                  <a:srgbClr val="9900CC"/>
                </a:solidFill>
                <a:latin typeface="Arial"/>
                <a:ea typeface="華康粗黑體"/>
                <a:cs typeface="Arial"/>
              </a:rPr>
              <a:t>也在日</a:t>
            </a:r>
            <a:r>
              <a:rPr lang="zh-TW" altLang="en-US" sz="3200" dirty="0" smtClean="0">
                <a:solidFill>
                  <a:srgbClr val="9900CC"/>
                </a:solidFill>
                <a:latin typeface="Arial"/>
                <a:ea typeface="華康粗黑體"/>
                <a:cs typeface="Arial"/>
              </a:rPr>
              <a:t>復</a:t>
            </a:r>
            <a:r>
              <a:rPr lang="zh-TW" altLang="zh-HK" sz="3200" dirty="0" smtClean="0">
                <a:solidFill>
                  <a:srgbClr val="9900CC"/>
                </a:solidFill>
                <a:latin typeface="Arial"/>
                <a:ea typeface="華康粗黑體"/>
                <a:cs typeface="Arial"/>
              </a:rPr>
              <a:t>日地浪費青春和生命</a:t>
            </a:r>
            <a:r>
              <a:rPr lang="zh-TW" altLang="zh-HK" sz="26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。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他們不知生從何來</a:t>
            </a:r>
            <a:r>
              <a:rPr lang="zh-TW" altLang="zh-HK" sz="2600" dirty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，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死後何往</a:t>
            </a:r>
            <a:r>
              <a:rPr lang="zh-TW" altLang="zh-HK" sz="2600" dirty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，</a:t>
            </a:r>
            <a:endParaRPr lang="zh-HK" altLang="en-US" sz="2600" dirty="0">
              <a:solidFill>
                <a:prstClr val="black"/>
              </a:solidFill>
              <a:latin typeface="Arial"/>
              <a:ea typeface="華康粗黑體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178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714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5500"/>
              </a:lnSpc>
            </a:pPr>
            <a:endParaRPr lang="zh-HK" altLang="en-US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5927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endParaRPr lang="en-US" altLang="zh-TW" sz="3200" dirty="0" smtClean="0">
              <a:solidFill>
                <a:prstClr val="black"/>
              </a:solidFill>
              <a:latin typeface="Arial"/>
              <a:ea typeface="華康粗黑體"/>
              <a:cs typeface="Arial"/>
            </a:endParaRPr>
          </a:p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及在這生與死的中間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如何把握生命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，活一個更豐盛的、值得永恆地回憶的生活。</a:t>
            </a:r>
            <a:endParaRPr lang="zh-TW" altLang="zh-HK" sz="2800" dirty="0" smtClean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信仰團體的聚會，就是一個停</a:t>
            </a:r>
            <a:r>
              <a:rPr lang="zh-TW" altLang="en-US" sz="3200" dirty="0" smtClean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、</a:t>
            </a:r>
            <a:r>
              <a:rPr lang="zh-TW" altLang="zh-HK" sz="32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看</a:t>
            </a:r>
            <a:r>
              <a:rPr lang="zh-TW" altLang="en-US" sz="3200" dirty="0" smtClean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、</a:t>
            </a:r>
            <a:r>
              <a:rPr lang="zh-TW" altLang="zh-HK" sz="3200" dirty="0" smtClean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聽的機會。我們停下來，一起去看人生、看世界；我們也嘗試去聽：</a:t>
            </a:r>
            <a:r>
              <a:rPr lang="zh-TW" altLang="zh-HK" sz="3200" dirty="0" smtClean="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聽自己良心的呼聲、聽上主的召喚、聽世界的歎息、聽大自然和人生的奇妙低吟。</a:t>
            </a:r>
            <a:endParaRPr lang="en-US" altLang="zh-TW" sz="3200" dirty="0" smtClean="0">
              <a:solidFill>
                <a:srgbClr val="9900CC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Arial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    </a:t>
            </a: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/>
              <a:cs typeface="Arial" panose="020B0604020202020204" pitchFamily="34" charset="0"/>
            </a:endParaRPr>
          </a:p>
          <a:p>
            <a:pPr algn="just">
              <a:lnSpc>
                <a:spcPts val="5500"/>
              </a:lnSpc>
            </a:pPr>
            <a:r>
              <a:rPr lang="zh-TW" altLang="zh-HK" sz="36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八、把信仰聚會當第一優次</a:t>
            </a:r>
            <a:endParaRPr lang="zh-TW" altLang="zh-HK" sz="2800" dirty="0" smtClean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</a:pP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以下是你每年為聚會所花的時間（假設每次聚會時間為</a:t>
            </a:r>
            <a:r>
              <a:rPr lang="en-US" altLang="zh-TW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 </a:t>
            </a:r>
            <a:r>
              <a:rPr lang="en-US" altLang="zh-HK" sz="3200" b="1" dirty="0" smtClean="0">
                <a:solidFill>
                  <a:srgbClr val="FF0000"/>
                </a:solidFill>
                <a:latin typeface="Arial"/>
                <a:ea typeface="華康粗黑體"/>
              </a:rPr>
              <a:t>1.5 </a:t>
            </a:r>
            <a:r>
              <a:rPr lang="zh-TW" altLang="zh-HK" sz="3200" b="1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小時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，一年有</a:t>
            </a:r>
            <a:r>
              <a:rPr lang="en-US" altLang="zh-TW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 </a:t>
            </a: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8760 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小時）</a:t>
            </a:r>
            <a:r>
              <a:rPr lang="zh-TW" altLang="en-US" sz="3200" dirty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：</a:t>
            </a:r>
            <a:endParaRPr lang="zh-HK" altLang="en-US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40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3933056"/>
            <a:ext cx="9144000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    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上表告訴我們：即使我們每週聚會</a:t>
            </a:r>
            <a:r>
              <a:rPr lang="en-US" altLang="zh-TW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90</a:t>
            </a:r>
            <a:r>
              <a:rPr lang="zh-TW" altLang="en-US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分鐘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，我們為自己信仰</a:t>
            </a:r>
            <a:r>
              <a:rPr lang="zh-TW" altLang="en-US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扎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根所花的時間，也不過是全年時間的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千分九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而已（還不到百分一！）如果我們只是每月才參加一次聚會，我們所奉獻的時間便只有千分之二</a:t>
            </a:r>
            <a:r>
              <a:rPr lang="zh-TW" altLang="en-US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！</a:t>
            </a:r>
            <a:r>
              <a:rPr lang="en-US" altLang="zh-TW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 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如果我們缺席幾次，百分率便會更低。如</a:t>
            </a:r>
            <a:endParaRPr lang="zh-TW" altLang="zh-HK" sz="2800" dirty="0">
              <a:solidFill>
                <a:prstClr val="black"/>
              </a:solidFill>
              <a:latin typeface="Times New Roman"/>
              <a:ea typeface="全真新細明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188640"/>
            <a:ext cx="5833843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187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-8901" y="0"/>
            <a:ext cx="9144000" cy="4965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我們把遲到、早退的時間都計算在內，我們在聚會中的實際有效聚會時間又會更低</a:t>
            </a: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……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！</a:t>
            </a:r>
            <a:endParaRPr lang="en-US" altLang="zh-TW" sz="3200" dirty="0" smtClean="0">
              <a:solidFill>
                <a:prstClr val="black"/>
              </a:solidFill>
              <a:latin typeface="Arial"/>
              <a:ea typeface="華康粗黑體"/>
              <a:cs typeface="Arial"/>
            </a:endParaRP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　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所以，如果我們決心參加信仰團體的聚會，我們便必須把它當作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第一優次，準時參加、永不缺席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。</a:t>
            </a:r>
            <a:endParaRPr lang="zh-TW" altLang="zh-HK" sz="3200" dirty="0" smtClean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其實，當我們把信仰聚會當作第一優次時，我們同時也在</a:t>
            </a:r>
            <a:r>
              <a:rPr lang="zh-TW" altLang="zh-HK" sz="3200" dirty="0" smtClean="0">
                <a:solidFill>
                  <a:srgbClr val="9900CC"/>
                </a:solidFill>
                <a:latin typeface="Arial"/>
                <a:ea typeface="華康粗黑體"/>
                <a:cs typeface="Arial"/>
              </a:rPr>
              <a:t>把生活（家庭生活、事業、學業</a:t>
            </a:r>
            <a:r>
              <a:rPr lang="en-US" altLang="zh-HK" sz="3200" dirty="0" smtClean="0">
                <a:solidFill>
                  <a:srgbClr val="9900CC"/>
                </a:solidFill>
                <a:latin typeface="Arial"/>
                <a:ea typeface="華康粗黑體"/>
              </a:rPr>
              <a:t>……</a:t>
            </a:r>
            <a:r>
              <a:rPr lang="zh-TW" altLang="zh-HK" sz="3200" dirty="0" smtClean="0">
                <a:solidFill>
                  <a:srgbClr val="9900CC"/>
                </a:solidFill>
                <a:latin typeface="Arial"/>
                <a:ea typeface="華康粗黑體"/>
                <a:cs typeface="Arial"/>
              </a:rPr>
              <a:t>）放在第一優次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，</a:t>
            </a:r>
            <a:r>
              <a:rPr lang="zh-TW" altLang="zh-HK" sz="3200" dirty="0" smtClean="0">
                <a:solidFill>
                  <a:srgbClr val="0000FF"/>
                </a:solidFill>
                <a:latin typeface="Arial"/>
                <a:ea typeface="華康粗黑體"/>
                <a:cs typeface="Arial"/>
              </a:rPr>
              <a:t>因為良好的信仰聚會，正是提升生活的最有效工具</a:t>
            </a:r>
            <a:r>
              <a:rPr lang="zh-TW" altLang="en-US" sz="3200" dirty="0" smtClean="0">
                <a:solidFill>
                  <a:srgbClr val="0000FF"/>
                </a:solidFill>
                <a:latin typeface="Arial"/>
                <a:ea typeface="華康粗黑體"/>
              </a:rPr>
              <a:t>！</a:t>
            </a:r>
            <a:endParaRPr lang="en-US" altLang="zh-TW" sz="3200" dirty="0" smtClean="0">
              <a:solidFill>
                <a:srgbClr val="0000FF"/>
              </a:solidFill>
              <a:latin typeface="Arial"/>
              <a:ea typeface="華康粗黑體"/>
            </a:endParaRPr>
          </a:p>
          <a:p>
            <a:pPr algn="just" hangingPunct="0">
              <a:lnSpc>
                <a:spcPts val="4000"/>
              </a:lnSpc>
            </a:pPr>
            <a:endParaRPr lang="en-US" altLang="zh-TW" sz="3200" dirty="0" smtClean="0">
              <a:solidFill>
                <a:prstClr val="black"/>
              </a:solidFill>
              <a:latin typeface="Arial"/>
              <a:ea typeface="華康粗黑體"/>
            </a:endParaRPr>
          </a:p>
          <a:p>
            <a:pPr algn="just">
              <a:lnSpc>
                <a:spcPts val="2000"/>
              </a:lnSpc>
            </a:pPr>
            <a:r>
              <a:rPr lang="en-US" altLang="zh-HK" sz="3200" dirty="0" smtClean="0">
                <a:solidFill>
                  <a:srgbClr val="FF0000"/>
                </a:solidFill>
                <a:latin typeface="Arial"/>
                <a:ea typeface="華康粗黑體"/>
              </a:rPr>
              <a:t>============================</a:t>
            </a:r>
            <a:r>
              <a:rPr lang="en-US" altLang="zh-TW" sz="3200" dirty="0" smtClean="0">
                <a:solidFill>
                  <a:srgbClr val="FF0000"/>
                </a:solidFill>
                <a:latin typeface="Arial"/>
                <a:ea typeface="華康粗黑體"/>
              </a:rPr>
              <a:t>=========</a:t>
            </a:r>
            <a:endParaRPr lang="zh-TW" altLang="zh-HK" sz="2800" dirty="0" smtClean="0">
              <a:solidFill>
                <a:prstClr val="black"/>
              </a:solidFill>
              <a:latin typeface="Times New Roman"/>
              <a:ea typeface="全真新細明"/>
            </a:endParaRPr>
          </a:p>
        </p:txBody>
      </p:sp>
    </p:spTree>
    <p:extLst>
      <p:ext uri="{BB962C8B-B14F-4D97-AF65-F5344CB8AC3E}">
        <p14:creationId xmlns:p14="http://schemas.microsoft.com/office/powerpoint/2010/main" val="273648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-1"/>
            <a:ext cx="9144000" cy="7273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26720" algn="just" hangingPunct="0">
              <a:lnSpc>
                <a:spcPts val="4000"/>
              </a:lnSpc>
            </a:pPr>
            <a:endParaRPr lang="en-US" altLang="zh-TW" sz="3200" dirty="0" smtClean="0">
              <a:solidFill>
                <a:prstClr val="black"/>
              </a:solidFill>
              <a:latin typeface="Arial"/>
              <a:ea typeface="華康粗黑體"/>
              <a:cs typeface="Arial"/>
            </a:endParaRPr>
          </a:p>
          <a:p>
            <a:pPr indent="426720"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聖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教宗若望保祿二世在《</a:t>
            </a:r>
            <a:r>
              <a:rPr lang="zh-TW" altLang="zh-HK" sz="3200" dirty="0" smtClean="0">
                <a:solidFill>
                  <a:srgbClr val="0000FF"/>
                </a:solidFill>
                <a:latin typeface="Arial"/>
                <a:ea typeface="華康粗黑體"/>
                <a:cs typeface="Arial"/>
              </a:rPr>
              <a:t>救主的使命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》中，十分推崇基層團體，他說：「在新興教會裡有一種快速成長的現象，即是『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教會基層團體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』</a:t>
            </a: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……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情況正在顯示這是基督徒的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陶成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和往外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傳教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的良好所在</a:t>
            </a: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……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他們在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家庭層次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或在相似的局限場所，相聚在一起</a:t>
            </a:r>
            <a:endParaRPr lang="en-US" altLang="zh-TW" sz="3200" dirty="0" smtClean="0">
              <a:solidFill>
                <a:prstClr val="black"/>
              </a:solidFill>
              <a:latin typeface="Arial"/>
              <a:ea typeface="華康粗黑體"/>
              <a:cs typeface="Arial"/>
            </a:endParaRPr>
          </a:p>
          <a:p>
            <a:pPr indent="426720" algn="just" hangingPunct="0">
              <a:lnSpc>
                <a:spcPts val="4000"/>
              </a:lnSpc>
            </a:pPr>
            <a:r>
              <a:rPr lang="en-US" altLang="zh-HK" sz="2800" dirty="0" smtClean="0">
                <a:solidFill>
                  <a:prstClr val="black"/>
                </a:solidFill>
                <a:latin typeface="Arial"/>
                <a:ea typeface="華康粗黑體"/>
              </a:rPr>
              <a:t>  1</a:t>
            </a:r>
            <a:r>
              <a:rPr lang="en-US" altLang="zh-HK" sz="2800" dirty="0">
                <a:solidFill>
                  <a:prstClr val="black"/>
                </a:solidFill>
                <a:latin typeface="Arial"/>
                <a:ea typeface="華康粗黑體"/>
              </a:rPr>
              <a:t>. </a:t>
            </a:r>
            <a:r>
              <a:rPr lang="zh-TW" altLang="zh-HK" sz="2800" dirty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祈禱</a:t>
            </a:r>
            <a:r>
              <a:rPr lang="zh-TW" altLang="zh-HK" sz="2800" dirty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、</a:t>
            </a:r>
            <a:endParaRPr lang="zh-TW" altLang="zh-HK" sz="2400" dirty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indent="426720" algn="just" hangingPunct="0">
              <a:lnSpc>
                <a:spcPts val="4000"/>
              </a:lnSpc>
            </a:pPr>
            <a:r>
              <a:rPr lang="en-US" altLang="zh-HK" sz="2800" dirty="0">
                <a:solidFill>
                  <a:prstClr val="black"/>
                </a:solidFill>
                <a:latin typeface="Arial"/>
                <a:ea typeface="華康粗黑體"/>
              </a:rPr>
              <a:t>  2. </a:t>
            </a:r>
            <a:r>
              <a:rPr lang="zh-TW" altLang="zh-HK" sz="2800" dirty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閱讀</a:t>
            </a:r>
            <a:r>
              <a:rPr lang="zh-TW" altLang="zh-HK" sz="2800" dirty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聖經</a:t>
            </a:r>
            <a:r>
              <a:rPr lang="zh-TW" altLang="zh-HK" sz="2800" dirty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、</a:t>
            </a:r>
            <a:endParaRPr lang="zh-TW" altLang="zh-HK" sz="2400" dirty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indent="426720" algn="just" hangingPunct="0">
              <a:lnSpc>
                <a:spcPts val="4000"/>
              </a:lnSpc>
            </a:pPr>
            <a:r>
              <a:rPr lang="en-US" altLang="zh-HK" sz="2800" dirty="0">
                <a:solidFill>
                  <a:prstClr val="black"/>
                </a:solidFill>
                <a:latin typeface="Arial"/>
                <a:ea typeface="華康粗黑體"/>
              </a:rPr>
              <a:t>  3. </a:t>
            </a:r>
            <a:r>
              <a:rPr lang="zh-TW" altLang="zh-HK" sz="2800" dirty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學習</a:t>
            </a:r>
            <a:r>
              <a:rPr lang="zh-TW" altLang="zh-HK" sz="2800" dirty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教理</a:t>
            </a:r>
            <a:r>
              <a:rPr lang="zh-TW" altLang="zh-HK" sz="2800" dirty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、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HK" sz="2800" dirty="0">
                <a:solidFill>
                  <a:prstClr val="black"/>
                </a:solidFill>
                <a:latin typeface="Arial"/>
                <a:ea typeface="華康粗黑體"/>
              </a:rPr>
              <a:t>      4. </a:t>
            </a:r>
            <a:r>
              <a:rPr lang="zh-TW" altLang="zh-HK" sz="2800" dirty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討論</a:t>
            </a:r>
            <a:r>
              <a:rPr lang="zh-TW" altLang="zh-HK" sz="28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人</a:t>
            </a:r>
            <a:r>
              <a:rPr lang="zh-TW" altLang="en-US" sz="28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的問題</a:t>
            </a:r>
            <a:r>
              <a:rPr lang="zh-TW" altLang="zh-HK" sz="28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和</a:t>
            </a:r>
            <a:endParaRPr lang="zh-TW" altLang="zh-HK" sz="2400" dirty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indent="426720" algn="just" hangingPunct="0">
              <a:lnSpc>
                <a:spcPts val="4000"/>
              </a:lnSpc>
            </a:pPr>
            <a:r>
              <a:rPr lang="en-US" altLang="zh-HK" sz="2800" dirty="0">
                <a:solidFill>
                  <a:prstClr val="black"/>
                </a:solidFill>
                <a:latin typeface="Arial"/>
                <a:ea typeface="華康粗黑體"/>
              </a:rPr>
              <a:t>  5. </a:t>
            </a:r>
            <a:r>
              <a:rPr lang="zh-TW" altLang="zh-HK" sz="2800" dirty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教會</a:t>
            </a:r>
            <a:r>
              <a:rPr lang="zh-TW" altLang="zh-HK" sz="2800" dirty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的問題</a:t>
            </a:r>
            <a:r>
              <a:rPr lang="en-US" altLang="zh-HK" sz="2800" dirty="0">
                <a:solidFill>
                  <a:prstClr val="black"/>
                </a:solidFill>
                <a:latin typeface="Arial"/>
                <a:ea typeface="華康粗黑體"/>
              </a:rPr>
              <a:t>……</a:t>
            </a:r>
            <a:endParaRPr lang="zh-TW" altLang="zh-HK" sz="2400" dirty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indent="426720" algn="just" hangingPunct="0">
              <a:lnSpc>
                <a:spcPts val="4000"/>
              </a:lnSpc>
            </a:pPr>
            <a:endParaRPr lang="zh-TW" altLang="zh-HK" sz="2800" dirty="0" smtClean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indent="426720"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  </a:t>
            </a:r>
            <a:endParaRPr lang="zh-TW" altLang="zh-HK" sz="3200" dirty="0" smtClean="0">
              <a:solidFill>
                <a:prstClr val="black"/>
              </a:solidFill>
              <a:latin typeface="Arial"/>
              <a:ea typeface="華康粗黑體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687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4099" name="Picture 3" descr="同心圓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8642350" cy="648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50825" y="1412875"/>
            <a:ext cx="8642350" cy="747713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3500" smtClean="0">
                <a:solidFill>
                  <a:srgbClr val="CC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以主為基，</a:t>
            </a:r>
            <a:r>
              <a:rPr lang="zh-TW" altLang="en-US" sz="4300" b="1" smtClean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以人為本</a:t>
            </a:r>
            <a:r>
              <a:rPr lang="zh-TW" altLang="en-US" sz="3500" smtClean="0">
                <a:solidFill>
                  <a:srgbClr val="CC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；眾人都是兄弟姊妹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4897437" cy="823913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2800" smtClean="0">
                <a:solidFill>
                  <a:srgbClr val="0000FF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乙、</a:t>
            </a:r>
            <a:r>
              <a:rPr lang="zh-TW" altLang="en-US" sz="4800" smtClean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同心圓</a:t>
            </a:r>
            <a:r>
              <a:rPr lang="zh-TW" altLang="en-US" sz="2800" smtClean="0">
                <a:solidFill>
                  <a:srgbClr val="00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：</a:t>
            </a:r>
            <a:r>
              <a:rPr lang="zh-TW" altLang="en-US" sz="3200" smtClean="0">
                <a:solidFill>
                  <a:srgbClr val="0000FF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因散而聚</a:t>
            </a:r>
          </a:p>
        </p:txBody>
      </p:sp>
    </p:spTree>
    <p:extLst>
      <p:ext uri="{BB962C8B-B14F-4D97-AF65-F5344CB8AC3E}">
        <p14:creationId xmlns:p14="http://schemas.microsoft.com/office/powerpoint/2010/main" val="421407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-1"/>
            <a:ext cx="9144000" cy="4349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26720" algn="just" hangingPunct="0">
              <a:lnSpc>
                <a:spcPts val="4000"/>
              </a:lnSpc>
            </a:pP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他們保持與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堂區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團體的結合，成為基督徒生活的酵母，照顧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貧窮者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和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被忽視者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，並致力於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社會的改變</a:t>
            </a:r>
            <a:r>
              <a:rPr lang="en-US" altLang="zh-HK" sz="3200" dirty="0" smtClean="0">
                <a:solidFill>
                  <a:prstClr val="black"/>
                </a:solidFill>
                <a:latin typeface="Arial"/>
                <a:ea typeface="華康粗黑體"/>
              </a:rPr>
              <a:t>……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變成一個</a:t>
            </a:r>
            <a:r>
              <a:rPr lang="zh-TW" altLang="zh-HK" sz="3200" dirty="0" smtClean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更有效的傳教工具</a:t>
            </a:r>
            <a:r>
              <a:rPr lang="zh-TW" altLang="zh-HK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。」</a:t>
            </a:r>
            <a:endParaRPr lang="zh-TW" altLang="zh-HK" sz="2800" dirty="0" smtClean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indent="426720" algn="just" hangingPunct="0">
              <a:lnSpc>
                <a:spcPts val="4200"/>
              </a:lnSpc>
              <a:spcBef>
                <a:spcPts val="600"/>
              </a:spcBef>
            </a:pPr>
            <a:r>
              <a:rPr lang="en-US" altLang="zh-TW" sz="32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   </a:t>
            </a:r>
            <a:r>
              <a:rPr lang="zh-TW" altLang="zh-HK" sz="3200" spc="100" dirty="0" smtClean="0">
                <a:solidFill>
                  <a:prstClr val="black"/>
                </a:solidFill>
                <a:latin typeface="Arial"/>
                <a:ea typeface="華康粗黑體"/>
                <a:cs typeface="Arial"/>
              </a:rPr>
              <a:t>在這個角度下，建設基基團，或教宗所說的「教會基層團體」，實在是今日牧民工作的重點之一。</a:t>
            </a:r>
            <a:endParaRPr lang="zh-TW" altLang="zh-HK" sz="2800" spc="100" dirty="0" smtClean="0">
              <a:solidFill>
                <a:prstClr val="black"/>
              </a:solidFill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endParaRPr lang="zh-TW" altLang="zh-HK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44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altLang="zh-TW" sz="2000" dirty="0">
              <a:solidFill>
                <a:schemeClr val="tx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            </a:t>
            </a:r>
            <a:r>
              <a:rPr lang="zh-TW" altLang="en-US" b="1" dirty="0" smtClean="0">
                <a:solidFill>
                  <a:schemeClr val="tx1"/>
                </a:solidFill>
                <a:latin typeface="華康超明體" panose="02020C09000000000000" pitchFamily="49" charset="-120"/>
                <a:ea typeface="華康超明體" panose="02020C09000000000000" pitchFamily="49" charset="-120"/>
                <a:cs typeface="華康黑體-GB5" panose="020B0509000000000000" pitchFamily="49" charset="-120"/>
              </a:rPr>
              <a:t>學習的效果與完成</a:t>
            </a:r>
            <a:endParaRPr lang="zh-HK" altLang="en-US" b="1" dirty="0">
              <a:solidFill>
                <a:schemeClr val="tx1"/>
              </a:solidFill>
              <a:latin typeface="華康超明體" panose="02020C09000000000000" pitchFamily="49" charset="-120"/>
              <a:ea typeface="華康超明體" panose="02020C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4" name="等腰三角形 3"/>
          <p:cNvSpPr/>
          <p:nvPr/>
        </p:nvSpPr>
        <p:spPr>
          <a:xfrm>
            <a:off x="179512" y="1556792"/>
            <a:ext cx="4392488" cy="460851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prstClr val="white"/>
              </a:solidFill>
            </a:endParaRPr>
          </a:p>
        </p:txBody>
      </p:sp>
      <p:sp>
        <p:nvSpPr>
          <p:cNvPr id="5" name="等腰三角形 4"/>
          <p:cNvSpPr/>
          <p:nvPr/>
        </p:nvSpPr>
        <p:spPr>
          <a:xfrm rot="10800000">
            <a:off x="4572000" y="1556792"/>
            <a:ext cx="4320480" cy="460851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1331640" y="3645024"/>
            <a:ext cx="20162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755576" y="4941168"/>
            <a:ext cx="3240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V="1">
            <a:off x="5148064" y="2816932"/>
            <a:ext cx="3096344" cy="36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5724128" y="4077072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1867595" y="2485345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>
                <a:solidFill>
                  <a:prstClr val="black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說教</a:t>
            </a:r>
            <a:endParaRPr lang="en-US" altLang="zh-TW" sz="2800" dirty="0" smtClean="0">
              <a:solidFill>
                <a:prstClr val="black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algn="ctr"/>
            <a:r>
              <a:rPr lang="zh-TW" altLang="en-US" sz="3200" dirty="0" smtClean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理論</a:t>
            </a:r>
            <a:endParaRPr lang="zh-HK" altLang="en-US" sz="3200" dirty="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1115616" y="3761987"/>
            <a:ext cx="2520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見證</a:t>
            </a:r>
            <a:endParaRPr lang="en-US" altLang="zh-TW" sz="3200" dirty="0" smtClean="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algn="ctr"/>
            <a:r>
              <a:rPr lang="zh-TW" altLang="en-US" sz="3200" dirty="0" smtClean="0">
                <a:solidFill>
                  <a:prstClr val="black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故事 圖畫</a:t>
            </a:r>
            <a:endParaRPr lang="zh-HK" altLang="en-US" sz="3200" dirty="0">
              <a:solidFill>
                <a:prstClr val="black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971600" y="4981277"/>
            <a:ext cx="28083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solidFill>
                  <a:prstClr val="black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生活體驗</a:t>
            </a:r>
            <a:endParaRPr lang="en-US" altLang="zh-TW" sz="3200" dirty="0" smtClean="0">
              <a:solidFill>
                <a:prstClr val="black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algn="ctr"/>
            <a:r>
              <a:rPr lang="zh-TW" altLang="en-US" sz="3600" b="1" dirty="0" smtClean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反省經驗</a:t>
            </a:r>
            <a:endParaRPr lang="zh-HK" altLang="en-US" sz="3600" b="1" dirty="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4572000" y="1492994"/>
            <a:ext cx="432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>
                <a:solidFill>
                  <a:prstClr val="black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一生執著 </a:t>
            </a:r>
            <a:r>
              <a:rPr lang="zh-TW" altLang="en-US" sz="3200" b="1" dirty="0" smtClean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一生方向</a:t>
            </a:r>
            <a:endParaRPr lang="en-US" altLang="zh-TW" sz="3200" b="1" dirty="0" smtClean="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algn="ctr"/>
            <a:r>
              <a:rPr lang="zh-TW" altLang="en-US" sz="2400" dirty="0" smtClean="0">
                <a:solidFill>
                  <a:prstClr val="black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舉一反三</a:t>
            </a:r>
            <a:endParaRPr lang="en-US" altLang="zh-TW" sz="2400" dirty="0" smtClean="0">
              <a:solidFill>
                <a:prstClr val="black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algn="ctr"/>
            <a:r>
              <a:rPr lang="zh-TW" altLang="en-US" sz="2400" dirty="0" smtClean="0">
                <a:solidFill>
                  <a:prstClr val="black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不斷學習</a:t>
            </a:r>
            <a:r>
              <a:rPr lang="en-US" altLang="zh-TW" sz="2400" dirty="0" smtClean="0">
                <a:solidFill>
                  <a:prstClr val="black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 </a:t>
            </a:r>
            <a:r>
              <a:rPr lang="zh-TW" altLang="en-US" sz="2400" dirty="0" smtClean="0">
                <a:solidFill>
                  <a:prstClr val="black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創新的能力</a:t>
            </a:r>
            <a:endParaRPr lang="zh-HK" altLang="en-US" sz="2400" dirty="0">
              <a:solidFill>
                <a:prstClr val="black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5660504" y="2924944"/>
            <a:ext cx="2151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>
                <a:solidFill>
                  <a:prstClr val="black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變成生活</a:t>
            </a:r>
            <a:endParaRPr lang="en-US" altLang="zh-TW" sz="2800" dirty="0" smtClean="0">
              <a:solidFill>
                <a:prstClr val="black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指導生活</a:t>
            </a:r>
            <a:endParaRPr lang="zh-HK" altLang="en-US" sz="3200" b="1" dirty="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6126700" y="4087705"/>
            <a:ext cx="122413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>
                <a:solidFill>
                  <a:prstClr val="black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概念</a:t>
            </a:r>
            <a:endParaRPr lang="en-US" altLang="zh-TW" sz="2800" dirty="0" smtClean="0">
              <a:solidFill>
                <a:prstClr val="black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algn="ctr">
              <a:lnSpc>
                <a:spcPts val="3000"/>
              </a:lnSpc>
            </a:pPr>
            <a:r>
              <a:rPr lang="zh-TW" altLang="en-US" sz="2800" dirty="0" smtClean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真的</a:t>
            </a:r>
            <a:endParaRPr lang="en-US" altLang="zh-TW" sz="2800" dirty="0" smtClean="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  <a:p>
            <a:pPr algn="ctr">
              <a:lnSpc>
                <a:spcPts val="3000"/>
              </a:lnSpc>
            </a:pPr>
            <a:r>
              <a:rPr lang="zh-TW" altLang="en-US" sz="2800" dirty="0" smtClean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anose="020B0509000000000000" pitchFamily="49" charset="-120"/>
              </a:rPr>
              <a:t>明白</a:t>
            </a:r>
            <a:endParaRPr lang="zh-HK" altLang="en-US" sz="2800" dirty="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anose="020B0509000000000000" pitchFamily="49" charset="-120"/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>
            <a:off x="683568" y="1556792"/>
            <a:ext cx="0" cy="190908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/>
          <p:nvPr/>
        </p:nvCxnSpPr>
        <p:spPr>
          <a:xfrm flipV="1">
            <a:off x="8388424" y="3861048"/>
            <a:ext cx="0" cy="230425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/>
          <p:nvPr/>
        </p:nvCxnSpPr>
        <p:spPr>
          <a:xfrm flipV="1">
            <a:off x="3995936" y="5550663"/>
            <a:ext cx="2808312" cy="398617"/>
          </a:xfrm>
          <a:prstGeom prst="straightConnector1">
            <a:avLst/>
          </a:prstGeom>
          <a:ln w="38100">
            <a:solidFill>
              <a:srgbClr val="99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26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51. </a:t>
            </a:r>
            <a:r>
              <a:rPr lang="zh-TW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天主子民的教會，眾人的教會</a:t>
            </a:r>
            <a:endParaRPr lang="zh-HK" altLang="en-US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7782197" cy="4837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566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51. </a:t>
            </a:r>
            <a:r>
              <a:rPr lang="zh-TW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天主子民的教會，眾人的教會</a:t>
            </a:r>
            <a:endParaRPr lang="zh-HK" altLang="en-US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850900"/>
            <a:ext cx="8412163" cy="515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889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51. </a:t>
            </a:r>
            <a:r>
              <a:rPr lang="zh-TW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天主子民的教會，眾人的教會</a:t>
            </a:r>
            <a:endParaRPr lang="zh-HK" altLang="en-US" dirty="0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2"/>
            <a:ext cx="8070683" cy="575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5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51. </a:t>
            </a:r>
            <a:r>
              <a:rPr lang="zh-TW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天主子民的教會，眾人的教會</a:t>
            </a:r>
            <a:endParaRPr lang="zh-HK" altLang="en-US" dirty="0"/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294191"/>
              </p:ext>
            </p:extLst>
          </p:nvPr>
        </p:nvGraphicFramePr>
        <p:xfrm>
          <a:off x="423863" y="1687513"/>
          <a:ext cx="8297862" cy="348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工作表" r:id="rId4" imgW="8298142" imgH="3482226" progId="Excel.Sheet.12">
                  <p:embed/>
                </p:oleObj>
              </mc:Choice>
              <mc:Fallback>
                <p:oleObj name="工作表" r:id="rId4" imgW="8298142" imgH="348222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3863" y="1687513"/>
                        <a:ext cx="8297862" cy="348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427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52" y="-15394"/>
            <a:ext cx="9142447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01600" algn="just" hangingPunct="0">
              <a:lnSpc>
                <a:spcPts val="8000"/>
              </a:lnSpc>
            </a:pPr>
            <a:r>
              <a:rPr lang="en-US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We are the Church 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我們就是教會</a:t>
            </a:r>
            <a:endParaRPr lang="zh-TW" altLang="zh-HK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indent="101600"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在以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神職人員</a:t>
            </a:r>
            <a:r>
              <a:rPr lang="zh-TW" altLang="en-US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為中心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的教會</a:t>
            </a:r>
            <a:r>
              <a:rPr lang="zh-TW" altLang="en-US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中</a:t>
            </a:r>
            <a:r>
              <a:rPr lang="en-US" altLang="zh-TW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教友的本分是：</a:t>
            </a:r>
            <a:endParaRPr lang="zh-TW" altLang="zh-HK" sz="3200" dirty="0" smtClean="0">
              <a:solidFill>
                <a:srgbClr val="9900CC"/>
              </a:solidFill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indent="101600"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 to pray, to pay &amp; to obey</a:t>
            </a:r>
            <a:endParaRPr lang="zh-TW" altLang="zh-HK" sz="3200" dirty="0" smtClean="0">
              <a:solidFill>
                <a:srgbClr val="9900CC"/>
              </a:solidFill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     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祈禱</a:t>
            </a:r>
            <a:r>
              <a:rPr lang="en-US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捐獻</a:t>
            </a:r>
            <a:r>
              <a:rPr lang="en-US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聽話</a:t>
            </a:r>
            <a:endParaRPr lang="en-US" altLang="zh-TW" sz="3200" dirty="0" smtClean="0">
              <a:solidFill>
                <a:srgbClr val="9900CC"/>
              </a:solidFill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是救主耶穌建立的，她「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在基督內，好像一件聖事，就是說教會是與天主親密結合，以及全人類彼此團結的記號和工具。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</a:t>
            </a: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教會憲章．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1</a:t>
            </a: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  <a:endParaRPr lang="zh-TW" altLang="zh-HK" sz="28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她是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基督的奧體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、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天主的子民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；她是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有形可見的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，但也是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精神的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。她的奧蹟特質和她多樣化的內容，使她在教會的歷史中，依不同的時空需要，而呈現不同的面貌。有時她較具制度化的特質，有時她又有較多的精神上共融的傾向。</a:t>
            </a:r>
            <a:endParaRPr lang="en-US" altLang="zh-TW" sz="3200" dirty="0" smtClean="0">
              <a:solidFill>
                <a:srgbClr val="C00000"/>
              </a:solidFill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59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zh-TW" altLang="en-US" sz="3600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教會憲章</a:t>
            </a:r>
            <a:endParaRPr lang="en-US" altLang="zh-TW" sz="3600" u="sng" dirty="0" smtClean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1,</a:t>
            </a:r>
            <a:r>
              <a:rPr lang="zh-TW" altLang="en-US" sz="44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奧蹟</a:t>
            </a:r>
            <a:r>
              <a:rPr lang="en-US" altLang="zh-TW" sz="44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/</a:t>
            </a:r>
            <a:r>
              <a:rPr lang="zh-TW" altLang="en-US" sz="44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聖事</a:t>
            </a:r>
            <a:r>
              <a:rPr lang="en-US" altLang="zh-TW" sz="44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:</a:t>
            </a:r>
            <a:r>
              <a:rPr lang="zh-TW" altLang="en-US" sz="24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天人合一</a:t>
            </a:r>
            <a:r>
              <a:rPr lang="en-US" altLang="zh-TW" sz="24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3600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人類合一</a:t>
            </a:r>
            <a:r>
              <a:rPr lang="zh-TW" altLang="en-US" sz="24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的</a:t>
            </a:r>
            <a:r>
              <a:rPr lang="zh-TW" altLang="en-US" sz="2400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標記</a:t>
            </a:r>
            <a:r>
              <a:rPr lang="en-US" altLang="zh-TW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/</a:t>
            </a:r>
            <a:r>
              <a:rPr lang="zh-TW" altLang="en-US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工具</a:t>
            </a:r>
            <a:endParaRPr lang="en-US" altLang="zh-TW" sz="2800" u="sng" dirty="0" smtClean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>
              <a:spcAft>
                <a:spcPts val="3000"/>
              </a:spcAft>
            </a:pPr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2.</a:t>
            </a:r>
            <a:r>
              <a:rPr lang="zh-TW" altLang="en-US" sz="44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天主子民</a:t>
            </a:r>
            <a:endParaRPr lang="en-US" altLang="zh-TW" sz="4400" dirty="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algn="l">
              <a:lnSpc>
                <a:spcPts val="5000"/>
              </a:lnSpc>
              <a:spcAft>
                <a:spcPts val="1200"/>
              </a:spcAft>
            </a:pPr>
            <a:r>
              <a:rPr lang="zh-TW" altLang="en-US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        </a:t>
            </a:r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3.</a:t>
            </a:r>
            <a:r>
              <a:rPr lang="zh-TW" altLang="en-US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聖統制</a:t>
            </a:r>
            <a:r>
              <a:rPr lang="zh-TW" altLang="en-US" sz="4000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       </a:t>
            </a:r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4.</a:t>
            </a:r>
            <a:r>
              <a:rPr lang="zh-TW" altLang="en-US" sz="4000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教 友</a:t>
            </a:r>
            <a:endParaRPr lang="en-US" altLang="zh-TW" sz="3600" u="sng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粗黑體" panose="020B0709000000000000" pitchFamily="49" charset="-12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>
              <a:lnSpc>
                <a:spcPts val="5000"/>
              </a:lnSpc>
            </a:pPr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5.</a:t>
            </a:r>
            <a:r>
              <a:rPr lang="zh-TW" altLang="en-US" sz="4000" dirty="0" smtClean="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普遍成聖的使命</a:t>
            </a:r>
            <a:r>
              <a:rPr lang="en-US" altLang="zh-TW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(</a:t>
            </a:r>
            <a:r>
              <a:rPr lang="zh-TW" altLang="en-US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善盡本分</a:t>
            </a:r>
            <a:r>
              <a:rPr lang="en-US" altLang="zh-TW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工作</a:t>
            </a:r>
            <a:r>
              <a:rPr lang="en-US" altLang="zh-TW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)</a:t>
            </a:r>
          </a:p>
          <a:p>
            <a:pPr>
              <a:lnSpc>
                <a:spcPts val="5000"/>
              </a:lnSpc>
            </a:pPr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6.</a:t>
            </a:r>
            <a:r>
              <a:rPr lang="zh-TW" altLang="en-US" sz="3600" dirty="0" smtClean="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會士</a:t>
            </a:r>
            <a:endParaRPr lang="en-US" altLang="zh-TW" sz="3600" dirty="0" smtClean="0">
              <a:solidFill>
                <a:srgbClr val="9900CC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>
              <a:lnSpc>
                <a:spcPts val="5000"/>
              </a:lnSpc>
            </a:pPr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7</a:t>
            </a:r>
            <a:r>
              <a:rPr lang="en-US" altLang="zh-TW" sz="36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.</a:t>
            </a:r>
            <a:r>
              <a:rPr lang="zh-TW" altLang="en-US" sz="3600" dirty="0" smtClean="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旅途中的教會</a:t>
            </a:r>
            <a:endParaRPr lang="en-US" altLang="zh-TW" sz="3600" dirty="0" smtClean="0">
              <a:solidFill>
                <a:srgbClr val="9900CC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8.</a:t>
            </a:r>
            <a:r>
              <a:rPr lang="zh-TW" altLang="en-US" sz="3600" dirty="0" smtClean="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瑪利亞</a:t>
            </a:r>
            <a:r>
              <a:rPr lang="en-US" altLang="zh-TW" sz="3600" dirty="0" smtClean="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:</a:t>
            </a:r>
            <a:r>
              <a:rPr lang="zh-TW" altLang="en-US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貞女</a:t>
            </a:r>
            <a:r>
              <a:rPr lang="en-US" altLang="zh-TW" sz="20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(</a:t>
            </a:r>
            <a:r>
              <a:rPr lang="zh-TW" altLang="en-US" sz="20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忠貞</a:t>
            </a:r>
            <a:r>
              <a:rPr lang="en-US" altLang="zh-TW" sz="20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)</a:t>
            </a:r>
            <a:r>
              <a:rPr lang="zh-TW" altLang="en-US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與母親</a:t>
            </a:r>
            <a:r>
              <a:rPr lang="en-US" altLang="zh-TW" sz="20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(</a:t>
            </a:r>
            <a:r>
              <a:rPr lang="zh-TW" altLang="en-US" sz="20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產生新生命的能力</a:t>
            </a:r>
            <a:r>
              <a:rPr lang="en-US" altLang="zh-TW" sz="20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)</a:t>
            </a:r>
            <a:endParaRPr lang="zh-HK" altLang="en-US" sz="2400" dirty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 flipH="1">
            <a:off x="3419872" y="2348880"/>
            <a:ext cx="1152128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>
            <a:off x="4572000" y="2348880"/>
            <a:ext cx="1224136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字方塊 1"/>
          <p:cNvSpPr txBox="1"/>
          <p:nvPr/>
        </p:nvSpPr>
        <p:spPr>
          <a:xfrm>
            <a:off x="489610" y="1844824"/>
            <a:ext cx="553998" cy="427462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華康粗黑體" panose="020B0709000000000000" pitchFamily="49" charset="-120"/>
                <a:ea typeface="華康粗黑體" panose="020B0709000000000000" pitchFamily="49" charset="-120"/>
              </a:rPr>
              <a:t>不能為了第三點而犧牲所有點</a:t>
            </a:r>
            <a:endParaRPr lang="zh-HK" altLang="en-US" sz="2400" dirty="0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7876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2777</Words>
  <Application>Microsoft Office PowerPoint</Application>
  <PresentationFormat>如螢幕大小 (4:3)</PresentationFormat>
  <Paragraphs>143</Paragraphs>
  <Slides>31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4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48" baseType="lpstr">
      <vt:lpstr>全真新細明</vt:lpstr>
      <vt:lpstr>華康中黑體</vt:lpstr>
      <vt:lpstr>華康粗黑體</vt:lpstr>
      <vt:lpstr>華康超明體</vt:lpstr>
      <vt:lpstr>華康黑體(P)-GB5</vt:lpstr>
      <vt:lpstr>華康黑體-GB5</vt:lpstr>
      <vt:lpstr>華康儷中黑</vt:lpstr>
      <vt:lpstr>新細明體</vt:lpstr>
      <vt:lpstr>Arial</vt:lpstr>
      <vt:lpstr>Calibri</vt:lpstr>
      <vt:lpstr>Times New Roman</vt:lpstr>
      <vt:lpstr>Wingdings</vt:lpstr>
      <vt:lpstr>Office 佈景主題</vt:lpstr>
      <vt:lpstr>預設簡報設計</vt:lpstr>
      <vt:lpstr>1_預設簡報設計</vt:lpstr>
      <vt:lpstr>2_預設簡報設計</vt:lpstr>
      <vt:lpstr>工作表</vt:lpstr>
      <vt:lpstr>PowerPoint 簡報</vt:lpstr>
      <vt:lpstr>PowerPoint 簡報</vt:lpstr>
      <vt:lpstr>PowerPoint 簡報</vt:lpstr>
      <vt:lpstr>51. 天主子民的教會，眾人的教會</vt:lpstr>
      <vt:lpstr>51. 天主子民的教會，眾人的教會</vt:lpstr>
      <vt:lpstr>51. 天主子民的教會，眾人的教會</vt:lpstr>
      <vt:lpstr>51. 天主子民的教會，眾人的教會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Jeanne</dc:creator>
  <cp:lastModifiedBy>Jin Yao Xu</cp:lastModifiedBy>
  <cp:revision>23</cp:revision>
  <dcterms:created xsi:type="dcterms:W3CDTF">2018-01-31T05:16:37Z</dcterms:created>
  <dcterms:modified xsi:type="dcterms:W3CDTF">2021-05-22T14:28:12Z</dcterms:modified>
</cp:coreProperties>
</file>