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706" r:id="rId4"/>
  </p:sldMasterIdLst>
  <p:sldIdLst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307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FFCCFF"/>
    <a:srgbClr val="FF0000"/>
    <a:srgbClr val="990033"/>
    <a:srgbClr val="003366"/>
    <a:srgbClr val="660033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8" autoAdjust="0"/>
    <p:restoredTop sz="94660"/>
  </p:normalViewPr>
  <p:slideViewPr>
    <p:cSldViewPr>
      <p:cViewPr varScale="1">
        <p:scale>
          <a:sx n="61" d="100"/>
          <a:sy n="61" d="100"/>
        </p:scale>
        <p:origin x="-1332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47EDF6-13C3-45EE-A4F1-4F827CEA350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DF7F3-E588-40DE-BB2F-F713D19D97A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97782D-C6D8-4600-A6B6-6ECD59604F0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732066-DF3F-4883-943B-56799F20EA4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87C6F7-144F-4704-B1C6-B7F8BC219D4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78DCCB-190E-4BB1-BDE5-2CA506896D0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57DC2-C50F-4538-A43C-5697DDD769B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C7174-472B-4347-96B8-A0D3273520C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9A6AD-0A69-4510-A67B-799350A32DE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DDEE8A-F513-4DCF-B6D5-475A906E608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A9BC13-970F-46B8-8CC9-FA222A6931C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5733CB-AD92-4A3D-B7BB-409C5538460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B38838-E612-4F54-93B1-C5F5D14E694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B2E80-59F3-4F6D-9EC4-95966109309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8E0244-DF72-483C-A046-7DF7AA6596D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F859D-4F47-4F9B-987B-C6D8F2BF2D7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AEAAD-8C6D-4366-A876-D4F8FEBDC9A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2A7C0F-5F6F-42E5-BD97-8FE73E79A95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9CDFF5-ECE6-4286-9878-66FDC069A11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152108-B091-4653-B9EC-4A5B122C46D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9B4545-3BF0-4D0A-A8CB-2F2B85C8B64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E98376-B8C9-4665-9799-B51584F6119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42CB67-4385-483B-A212-D0EF211EED3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E623F8-ECEF-48DB-B32E-386E015F5C5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765A64-A92F-41F4-921E-4ED34DC58F3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F62843-16CB-4CD9-AEC7-1C1F59E3D19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8D89A3-8CB1-4007-B719-62408AA9249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DDDE-D42F-4B69-93F4-B8284422E399}" type="datetimeFigureOut">
              <a:rPr lang="zh-TW" altLang="en-US"/>
              <a:pPr>
                <a:defRPr/>
              </a:pPr>
              <a:t>2021/2/14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82D78-D334-490F-AF30-95257417FF8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7B76E-AA96-4EB1-A08B-42A763D52B10}" type="datetimeFigureOut">
              <a:rPr lang="zh-TW" altLang="en-US"/>
              <a:pPr>
                <a:defRPr/>
              </a:pPr>
              <a:t>2021/2/14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34DBC-3948-45F3-8513-2642B71A469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78E72-ABFD-4D5D-BAF1-1532AD66E43F}" type="datetimeFigureOut">
              <a:rPr lang="zh-TW" altLang="en-US"/>
              <a:pPr>
                <a:defRPr/>
              </a:pPr>
              <a:t>2021/2/14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E4736-E8D9-4EF0-A642-30C2C8D71AA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94971-05F4-423F-8545-DF656E2D8066}" type="datetimeFigureOut">
              <a:rPr lang="zh-TW" altLang="en-US"/>
              <a:pPr>
                <a:defRPr/>
              </a:pPr>
              <a:t>2021/2/14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D4705-F122-49AD-A1BD-8EFBCF4D582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2507F-538C-471A-9469-FFD50F92A3C2}" type="datetimeFigureOut">
              <a:rPr lang="zh-TW" altLang="en-US"/>
              <a:pPr>
                <a:defRPr/>
              </a:pPr>
              <a:t>2021/2/14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97E9F-56E2-49D0-9A7E-6DFA340DDC8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FEDAC-A991-4A9A-98DC-9D0C4848869C}" type="datetimeFigureOut">
              <a:rPr lang="zh-TW" altLang="en-US"/>
              <a:pPr>
                <a:defRPr/>
              </a:pPr>
              <a:t>2021/2/14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E5530-C01E-4555-B563-667FF8AF5AE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054D94-473C-417A-B5D8-BE5312CDDAB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45317-13A9-43A1-B260-8B4D5C1A31AB}" type="datetimeFigureOut">
              <a:rPr lang="zh-TW" altLang="en-US"/>
              <a:pPr>
                <a:defRPr/>
              </a:pPr>
              <a:t>2021/2/14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DDB6B-36C1-47CD-952D-09304AAC295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91328-70DB-4BCC-8DC4-E571F148EAD9}" type="datetimeFigureOut">
              <a:rPr lang="zh-TW" altLang="en-US"/>
              <a:pPr>
                <a:defRPr/>
              </a:pPr>
              <a:t>2021/2/14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949FD-23C5-4807-B77A-01D7EA4CAFF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491B8-26BD-4188-9D43-D2F00255D4C9}" type="datetimeFigureOut">
              <a:rPr lang="zh-TW" altLang="en-US"/>
              <a:pPr>
                <a:defRPr/>
              </a:pPr>
              <a:t>2021/2/14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71C65-2A12-4393-AB89-C3CE0D0C1BE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61767-6AEB-4BF9-81D9-26F801F7DCF5}" type="datetimeFigureOut">
              <a:rPr lang="zh-TW" altLang="en-US"/>
              <a:pPr>
                <a:defRPr/>
              </a:pPr>
              <a:t>2021/2/14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A1D29-F0C9-4FE5-89E3-5C097403ECF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3B9CD-3B21-42F1-B89E-84E865EAFC10}" type="datetimeFigureOut">
              <a:rPr lang="zh-TW" altLang="en-US"/>
              <a:pPr>
                <a:defRPr/>
              </a:pPr>
              <a:t>2021/2/14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F4C88-F524-406A-B393-04A65FAD0DC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D6367-2B07-4045-9EBF-87D8F2154A4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F00250-96FA-4839-9551-942C91BA0C0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26FA71-9C78-4C77-A097-392386D80ED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66CD01-C061-4638-A13C-EC6A801151F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B2BE13-335F-4912-B2C7-41D2B1C84AA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6909277-DFB0-4B3B-994D-95D1779C778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fld id="{BABC90D8-F893-4953-A434-9CB47C7762F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fld id="{880EA494-1F1B-4EF2-AB5B-B742453A365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099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4152FB5-1366-4F99-9306-0F6171B68B6B}" type="datetimeFigureOut">
              <a:rPr lang="zh-TW" altLang="en-US"/>
              <a:pPr>
                <a:defRPr/>
              </a:pPr>
              <a:t>2021/2/14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C75E86A-FBC4-4DFB-89D3-7C65EE26E1A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en-US" altLang="zh-TW" sz="36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26.</a:t>
            </a:r>
            <a:r>
              <a:rPr lang="zh-TW" altLang="en-US" sz="36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祈禱的重要</a:t>
            </a:r>
            <a:endParaRPr lang="en-US" altLang="zh-TW" sz="3600" smtClean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不是「基督徒需要祈禱」，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  而是「不祈禱的，不可以成為基督徒」。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一、耶穌的表樣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1.</a:t>
            </a: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耶穌在重要事件前一定先祈禱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例如公開傳教生活前作四十晝夜的禁食</a:t>
            </a: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(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祈禱</a:t>
            </a: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) </a:t>
            </a:r>
            <a:r>
              <a:rPr lang="en-US" altLang="zh-TW" sz="2800" smtClean="0">
                <a:latin typeface="華康粗黑體" pitchFamily="49" charset="-120"/>
                <a:ea typeface="華康粗黑體" pitchFamily="49" charset="-120"/>
              </a:rPr>
              <a:t>(</a:t>
            </a:r>
            <a:r>
              <a:rPr lang="zh-TW" altLang="en-US" sz="2800" smtClean="0">
                <a:latin typeface="華康粗黑體" pitchFamily="49" charset="-120"/>
                <a:ea typeface="華康粗黑體" pitchFamily="49" charset="-120"/>
              </a:rPr>
              <a:t>路</a:t>
            </a:r>
            <a:r>
              <a:rPr lang="en-US" altLang="zh-TW" sz="2800" smtClean="0">
                <a:ea typeface="華康粗黑體" pitchFamily="49" charset="-120"/>
              </a:rPr>
              <a:t>4:1-2</a:t>
            </a:r>
            <a:r>
              <a:rPr lang="en-US" altLang="zh-TW" sz="2800" smtClean="0">
                <a:latin typeface="華康粗黑體" pitchFamily="49" charset="-120"/>
                <a:ea typeface="華康粗黑體" pitchFamily="49" charset="-120"/>
              </a:rPr>
              <a:t>)</a:t>
            </a:r>
            <a:r>
              <a:rPr lang="zh-TW" altLang="en-US" sz="2800" smtClean="0">
                <a:latin typeface="華康粗黑體" pitchFamily="49" charset="-120"/>
                <a:ea typeface="華康粗黑體" pitchFamily="49" charset="-120"/>
              </a:rPr>
              <a:t>；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揀門徒前上山徹夜向天主祈禱</a:t>
            </a:r>
            <a:r>
              <a:rPr lang="en-US" altLang="zh-TW" sz="2800" smtClean="0">
                <a:latin typeface="華康粗黑體" pitchFamily="49" charset="-120"/>
                <a:ea typeface="華康粗黑體" pitchFamily="49" charset="-120"/>
              </a:rPr>
              <a:t>(</a:t>
            </a:r>
            <a:r>
              <a:rPr lang="zh-TW" altLang="en-US" sz="2800" smtClean="0">
                <a:latin typeface="華康粗黑體" pitchFamily="49" charset="-120"/>
                <a:ea typeface="華康粗黑體" pitchFamily="49" charset="-120"/>
              </a:rPr>
              <a:t>路</a:t>
            </a:r>
            <a:r>
              <a:rPr lang="en-US" altLang="zh-TW" sz="2800" smtClean="0">
                <a:latin typeface="華康粗黑體" pitchFamily="49" charset="-120"/>
                <a:ea typeface="華康粗黑體" pitchFamily="49" charset="-120"/>
              </a:rPr>
              <a:t>6:12)</a:t>
            </a:r>
            <a:r>
              <a:rPr lang="zh-TW" altLang="en-US" sz="2800" smtClean="0">
                <a:latin typeface="華康粗黑體" pitchFamily="49" charset="-120"/>
                <a:ea typeface="華康粗黑體" pitchFamily="49" charset="-120"/>
              </a:rPr>
              <a:t>。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從容就義前的山園祈禱</a:t>
            </a:r>
            <a:r>
              <a:rPr lang="en-US" altLang="zh-TW" sz="2800" smtClean="0">
                <a:latin typeface="華康粗黑體" pitchFamily="49" charset="-120"/>
                <a:ea typeface="華康粗黑體" pitchFamily="49" charset="-120"/>
              </a:rPr>
              <a:t>(</a:t>
            </a:r>
            <a:r>
              <a:rPr lang="zh-TW" altLang="en-US" sz="2800" smtClean="0">
                <a:latin typeface="華康粗黑體" pitchFamily="49" charset="-120"/>
                <a:ea typeface="華康粗黑體" pitchFamily="49" charset="-120"/>
              </a:rPr>
              <a:t>路</a:t>
            </a:r>
            <a:r>
              <a:rPr lang="en-US" altLang="zh-TW" sz="2800" smtClean="0">
                <a:latin typeface="華康粗黑體" pitchFamily="49" charset="-120"/>
                <a:ea typeface="華康粗黑體" pitchFamily="49" charset="-120"/>
              </a:rPr>
              <a:t>22:39-46)</a:t>
            </a:r>
            <a:r>
              <a:rPr lang="zh-TW" altLang="en-US" sz="2800" smtClean="0">
                <a:latin typeface="華康粗黑體" pitchFamily="49" charset="-120"/>
                <a:ea typeface="華康粗黑體" pitchFamily="49" charset="-120"/>
              </a:rPr>
              <a:t>。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2.</a:t>
            </a: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耶穌祈禱的特質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他</a:t>
            </a:r>
            <a:r>
              <a:rPr lang="zh-TW" altLang="en-US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稱謝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天父</a:t>
            </a:r>
            <a:r>
              <a:rPr lang="zh-TW" altLang="en-US" sz="2800" smtClean="0">
                <a:latin typeface="華康粗黑體" pitchFamily="49" charset="-120"/>
                <a:ea typeface="華康粗黑體" pitchFamily="49" charset="-120"/>
              </a:rPr>
              <a:t>（路</a:t>
            </a:r>
            <a:r>
              <a:rPr lang="en-US" altLang="zh-TW" sz="2800" smtClean="0">
                <a:latin typeface="華康粗黑體" pitchFamily="49" charset="-120"/>
                <a:ea typeface="華康粗黑體" pitchFamily="49" charset="-120"/>
              </a:rPr>
              <a:t>10:21</a:t>
            </a:r>
            <a:r>
              <a:rPr lang="zh-TW" altLang="en-US" sz="2800" smtClean="0">
                <a:latin typeface="華康粗黑體" pitchFamily="49" charset="-120"/>
                <a:ea typeface="華康粗黑體" pitchFamily="49" charset="-120"/>
              </a:rPr>
              <a:t>）。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他常作</a:t>
            </a:r>
            <a:r>
              <a:rPr lang="zh-TW" altLang="en-US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長久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的祈禱，例如：徹夜祈禱</a:t>
            </a:r>
            <a:r>
              <a:rPr lang="en-US" altLang="zh-TW" sz="2800" smtClean="0">
                <a:latin typeface="華康粗黑體" pitchFamily="49" charset="-120"/>
                <a:ea typeface="華康粗黑體" pitchFamily="49" charset="-120"/>
              </a:rPr>
              <a:t>(</a:t>
            </a:r>
            <a:r>
              <a:rPr lang="zh-TW" altLang="en-US" sz="2800" smtClean="0">
                <a:latin typeface="華康粗黑體" pitchFamily="49" charset="-120"/>
                <a:ea typeface="華康粗黑體" pitchFamily="49" charset="-120"/>
              </a:rPr>
              <a:t>路</a:t>
            </a:r>
            <a:r>
              <a:rPr lang="en-US" altLang="zh-TW" sz="2800" smtClean="0">
                <a:latin typeface="華康粗黑體" pitchFamily="49" charset="-120"/>
                <a:ea typeface="華康粗黑體" pitchFamily="49" charset="-120"/>
              </a:rPr>
              <a:t>6:12)</a:t>
            </a:r>
            <a:r>
              <a:rPr lang="zh-TW" altLang="en-US" sz="2800" smtClean="0">
                <a:latin typeface="華康粗黑體" pitchFamily="49" charset="-120"/>
                <a:ea typeface="華康粗黑體" pitchFamily="49" charset="-120"/>
              </a:rPr>
              <a:t>； </a:t>
            </a:r>
            <a:r>
              <a:rPr lang="en-US" altLang="zh-TW" sz="2800" smtClean="0">
                <a:latin typeface="華康粗黑體" pitchFamily="49" charset="-120"/>
                <a:ea typeface="華康粗黑體" pitchFamily="49" charset="-120"/>
              </a:rPr>
              <a:t>  </a:t>
            </a:r>
            <a:endParaRPr lang="zh-TW" altLang="en-US" sz="2800" smtClean="0"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zh-TW" sz="4000" smtClean="0">
                <a:solidFill>
                  <a:srgbClr val="FF0000"/>
                </a:solidFill>
                <a:ea typeface="華康粗黑體" pitchFamily="49" charset="-120"/>
              </a:rPr>
              <a:t>1. </a:t>
            </a:r>
            <a:r>
              <a:rPr lang="zh-TW" altLang="en-US" sz="4000" smtClean="0">
                <a:solidFill>
                  <a:srgbClr val="FF0000"/>
                </a:solidFill>
                <a:ea typeface="華康粗黑體" pitchFamily="49" charset="-120"/>
              </a:rPr>
              <a:t>清朝的太監：咋！</a:t>
            </a:r>
          </a:p>
          <a:p>
            <a:pPr algn="ctr" eaLnBrk="1" hangingPunct="1">
              <a:buFontTx/>
              <a:buNone/>
            </a:pPr>
            <a:r>
              <a:rPr lang="en-US" altLang="zh-TW" sz="4000" smtClean="0">
                <a:ea typeface="華康粗黑體" pitchFamily="49" charset="-120"/>
              </a:rPr>
              <a:t>2. </a:t>
            </a:r>
            <a:r>
              <a:rPr lang="zh-TW" altLang="en-US" sz="4000" smtClean="0">
                <a:ea typeface="華康粗黑體" pitchFamily="49" charset="-120"/>
              </a:rPr>
              <a:t>阿拉丁神燈：</a:t>
            </a:r>
          </a:p>
          <a:p>
            <a:pPr algn="ctr" eaLnBrk="1" hangingPunct="1">
              <a:buFontTx/>
              <a:buNone/>
            </a:pPr>
            <a:r>
              <a:rPr lang="en-US" altLang="zh-TW" sz="4000" smtClean="0">
                <a:ea typeface="華康粗黑體" pitchFamily="49" charset="-120"/>
              </a:rPr>
              <a:t>Master, your will is my command!</a:t>
            </a:r>
          </a:p>
          <a:p>
            <a:pPr algn="ctr" eaLnBrk="1" hangingPunct="1">
              <a:spcAft>
                <a:spcPct val="30000"/>
              </a:spcAft>
              <a:buFontTx/>
              <a:buNone/>
            </a:pPr>
            <a:r>
              <a:rPr lang="en-US" altLang="zh-TW" sz="4800" smtClean="0">
                <a:solidFill>
                  <a:srgbClr val="0000CC"/>
                </a:solidFill>
                <a:ea typeface="華康粗黑體" pitchFamily="49" charset="-120"/>
              </a:rPr>
              <a:t>3. </a:t>
            </a:r>
            <a:r>
              <a:rPr lang="zh-TW" altLang="en-US" sz="4800" smtClean="0">
                <a:solidFill>
                  <a:srgbClr val="0000CC"/>
                </a:solidFill>
                <a:ea typeface="華康粗黑體" pitchFamily="49" charset="-120"/>
              </a:rPr>
              <a:t>孝子：先意承志</a:t>
            </a:r>
          </a:p>
          <a:p>
            <a:pPr algn="ctr" eaLnBrk="1" hangingPunct="1">
              <a:buFontTx/>
              <a:buNone/>
            </a:pPr>
            <a:r>
              <a:rPr lang="zh-TW" altLang="en-US" sz="6000" smtClean="0">
                <a:solidFill>
                  <a:srgbClr val="FF0000"/>
                </a:solidFill>
                <a:ea typeface="華康粗黑體" pitchFamily="49" charset="-120"/>
              </a:rPr>
              <a:t>天主 </a:t>
            </a:r>
            <a:r>
              <a:rPr lang="en-US" altLang="zh-TW" sz="6000" smtClean="0">
                <a:solidFill>
                  <a:srgbClr val="FF0000"/>
                </a:solidFill>
                <a:ea typeface="華康粗黑體" pitchFamily="49" charset="-120"/>
              </a:rPr>
              <a:t>= </a:t>
            </a:r>
            <a:r>
              <a:rPr lang="zh-TW" altLang="en-US" sz="6000" smtClean="0">
                <a:solidFill>
                  <a:srgbClr val="FF0000"/>
                </a:solidFill>
                <a:ea typeface="華康粗黑體" pitchFamily="49" charset="-120"/>
              </a:rPr>
              <a:t>愛；天主是愛</a:t>
            </a:r>
          </a:p>
          <a:p>
            <a:pPr algn="ctr" eaLnBrk="1" hangingPunct="1">
              <a:buFontTx/>
              <a:buNone/>
            </a:pPr>
            <a:r>
              <a:rPr lang="zh-TW" altLang="en-US" sz="8000" smtClean="0">
                <a:solidFill>
                  <a:srgbClr val="9900CC"/>
                </a:solidFill>
                <a:ea typeface="華康粗黑體" pitchFamily="49" charset="-120"/>
              </a:rPr>
              <a:t>愛 </a:t>
            </a:r>
            <a:r>
              <a:rPr lang="en-US" altLang="zh-TW" sz="8000" smtClean="0">
                <a:solidFill>
                  <a:srgbClr val="9900CC"/>
                </a:solidFill>
                <a:ea typeface="華康粗黑體" pitchFamily="49" charset="-120"/>
              </a:rPr>
              <a:t>= </a:t>
            </a:r>
            <a:r>
              <a:rPr lang="zh-TW" altLang="en-US" sz="8000" smtClean="0">
                <a:solidFill>
                  <a:srgbClr val="9900CC"/>
                </a:solidFill>
                <a:ea typeface="華康粗黑體" pitchFamily="49" charset="-120"/>
              </a:rPr>
              <a:t>分享 </a:t>
            </a:r>
            <a:r>
              <a:rPr lang="en-US" altLang="zh-TW" sz="8000" smtClean="0">
                <a:solidFill>
                  <a:srgbClr val="9900CC"/>
                </a:solidFill>
                <a:ea typeface="華康粗黑體" pitchFamily="49" charset="-120"/>
              </a:rPr>
              <a:t>+ </a:t>
            </a:r>
            <a:r>
              <a:rPr lang="zh-TW" altLang="en-US" sz="8000" smtClean="0">
                <a:solidFill>
                  <a:srgbClr val="9900CC"/>
                </a:solidFill>
                <a:ea typeface="華康粗黑體" pitchFamily="49" charset="-120"/>
              </a:rPr>
              <a:t>寬恕</a:t>
            </a:r>
          </a:p>
          <a:p>
            <a:pPr algn="ctr" eaLnBrk="1" hangingPunct="1">
              <a:buFontTx/>
              <a:buNone/>
            </a:pPr>
            <a:endParaRPr lang="en-US" altLang="zh-TW" sz="4000" smtClean="0">
              <a:ea typeface="華康粗黑體" pitchFamily="49" charset="-12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7421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800" smtClean="0">
                <a:solidFill>
                  <a:srgbClr val="FF0000"/>
                </a:solidFill>
                <a:ea typeface="華康粗黑體" pitchFamily="49" charset="-120"/>
              </a:rPr>
              <a:t>天國來臨：</a:t>
            </a:r>
            <a:r>
              <a:rPr lang="zh-TW" altLang="en-US" sz="3600" smtClean="0">
                <a:solidFill>
                  <a:srgbClr val="FF0000"/>
                </a:solidFill>
                <a:ea typeface="華康粗黑體" pitchFamily="49" charset="-120"/>
              </a:rPr>
              <a:t>在我心</a:t>
            </a:r>
            <a:r>
              <a:rPr lang="en-US" altLang="zh-TW" sz="4000" smtClean="0">
                <a:solidFill>
                  <a:srgbClr val="0000FF"/>
                </a:solidFill>
                <a:ea typeface="華康粗黑體" pitchFamily="49" charset="-120"/>
              </a:rPr>
              <a:t>(</a:t>
            </a:r>
            <a:r>
              <a:rPr lang="zh-TW" altLang="en-US" sz="4800" smtClean="0">
                <a:solidFill>
                  <a:srgbClr val="0000FF"/>
                </a:solidFill>
                <a:ea typeface="華康粗黑體" pitchFamily="49" charset="-120"/>
              </a:rPr>
              <a:t>有效的統治</a:t>
            </a:r>
            <a:r>
              <a:rPr lang="en-US" altLang="zh-TW" sz="4000" smtClean="0">
                <a:solidFill>
                  <a:srgbClr val="0000FF"/>
                </a:solidFill>
                <a:ea typeface="華康粗黑體" pitchFamily="49" charset="-12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altLang="zh-TW" sz="4000" smtClean="0">
                <a:ea typeface="華康粗黑體" pitchFamily="49" charset="-120"/>
                <a:cs typeface="Arial" charset="0"/>
              </a:rPr>
              <a:t>   </a:t>
            </a:r>
            <a:r>
              <a:rPr lang="en-US" altLang="zh-TW" sz="3600" smtClean="0">
                <a:ea typeface="華康粗黑體" pitchFamily="49" charset="-120"/>
                <a:cs typeface="Arial" charset="0"/>
              </a:rPr>
              <a:t>→</a:t>
            </a:r>
            <a:r>
              <a:rPr lang="zh-TW" altLang="en-US" sz="3600" smtClean="0">
                <a:ea typeface="華康粗黑體" pitchFamily="49" charset="-120"/>
                <a:cs typeface="Arial" charset="0"/>
              </a:rPr>
              <a:t>在我家</a:t>
            </a:r>
          </a:p>
          <a:p>
            <a:pPr eaLnBrk="1" hangingPunct="1">
              <a:buFontTx/>
              <a:buNone/>
            </a:pPr>
            <a:r>
              <a:rPr lang="zh-TW" altLang="en-US" sz="3600" smtClean="0">
                <a:ea typeface="華康粗黑體" pitchFamily="49" charset="-120"/>
                <a:cs typeface="Arial" charset="0"/>
              </a:rPr>
              <a:t>   </a:t>
            </a:r>
            <a:r>
              <a:rPr lang="zh-TW" altLang="en-US" sz="3600" smtClean="0">
                <a:solidFill>
                  <a:srgbClr val="0000CC"/>
                </a:solidFill>
                <a:ea typeface="華康粗黑體" pitchFamily="49" charset="-120"/>
                <a:cs typeface="Arial" charset="0"/>
              </a:rPr>
              <a:t>→在教會→在社區→在我國→在世界</a:t>
            </a:r>
          </a:p>
          <a:p>
            <a:pPr eaLnBrk="1" hangingPunct="1">
              <a:buFontTx/>
              <a:buNone/>
            </a:pPr>
            <a:r>
              <a:rPr lang="zh-TW" altLang="en-US" sz="3600" smtClean="0">
                <a:ea typeface="華康粗黑體" pitchFamily="49" charset="-120"/>
                <a:cs typeface="Arial" charset="0"/>
              </a:rPr>
              <a:t>   </a:t>
            </a:r>
            <a:r>
              <a:rPr lang="zh-TW" altLang="en-US" sz="3600" smtClean="0">
                <a:solidFill>
                  <a:srgbClr val="0000CC"/>
                </a:solidFill>
                <a:ea typeface="華康粗黑體" pitchFamily="49" charset="-120"/>
                <a:cs typeface="Arial" charset="0"/>
              </a:rPr>
              <a:t>→統治</a:t>
            </a:r>
            <a:r>
              <a:rPr lang="zh-TW" altLang="en-US" sz="6000" smtClean="0">
                <a:solidFill>
                  <a:srgbClr val="FF0000"/>
                </a:solidFill>
                <a:ea typeface="華康粗黑體" pitchFamily="49" charset="-120"/>
                <a:cs typeface="Arial" charset="0"/>
              </a:rPr>
              <a:t>人心</a:t>
            </a:r>
            <a:r>
              <a:rPr lang="zh-TW" altLang="en-US" sz="3600" smtClean="0">
                <a:solidFill>
                  <a:srgbClr val="0000CC"/>
                </a:solidFill>
                <a:ea typeface="華康粗黑體" pitchFamily="49" charset="-120"/>
                <a:cs typeface="Arial" charset="0"/>
              </a:rPr>
              <a:t>與</a:t>
            </a:r>
            <a:r>
              <a:rPr lang="zh-TW" altLang="en-US" sz="6000" smtClean="0">
                <a:solidFill>
                  <a:srgbClr val="FF0000"/>
                </a:solidFill>
                <a:ea typeface="華康粗黑體" pitchFamily="49" charset="-120"/>
                <a:cs typeface="Arial" charset="0"/>
              </a:rPr>
              <a:t>制度</a:t>
            </a:r>
          </a:p>
          <a:p>
            <a:pPr eaLnBrk="1" hangingPunct="1">
              <a:buFontTx/>
              <a:buNone/>
            </a:pPr>
            <a:r>
              <a:rPr lang="zh-TW" altLang="en-US" sz="3600" smtClean="0">
                <a:ea typeface="華康粗黑體" pitchFamily="49" charset="-120"/>
                <a:cs typeface="Arial" charset="0"/>
              </a:rPr>
              <a:t>   →靈魂與肉身</a:t>
            </a:r>
          </a:p>
          <a:p>
            <a:pPr eaLnBrk="1" hangingPunct="1">
              <a:buFontTx/>
              <a:buNone/>
            </a:pPr>
            <a:r>
              <a:rPr lang="zh-TW" altLang="en-US" sz="3600" smtClean="0">
                <a:ea typeface="華康粗黑體" pitchFamily="49" charset="-120"/>
                <a:cs typeface="Arial" charset="0"/>
              </a:rPr>
              <a:t>   </a:t>
            </a:r>
            <a:r>
              <a:rPr lang="zh-TW" altLang="en-US" sz="3600" smtClean="0">
                <a:solidFill>
                  <a:srgbClr val="0000CC"/>
                </a:solidFill>
                <a:ea typeface="華康粗黑體" pitchFamily="49" charset="-120"/>
                <a:cs typeface="Arial" charset="0"/>
              </a:rPr>
              <a:t>→價值觀</a:t>
            </a:r>
          </a:p>
          <a:p>
            <a:pPr eaLnBrk="1" hangingPunct="1">
              <a:buFontTx/>
              <a:buNone/>
            </a:pP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     </a:t>
            </a:r>
            <a:r>
              <a:rPr lang="zh-TW" altLang="en-US" sz="44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欽崇一天主在萬有之上</a:t>
            </a:r>
          </a:p>
          <a:p>
            <a:pPr eaLnBrk="1" hangingPunct="1">
              <a:buFontTx/>
              <a:buNone/>
            </a:pPr>
            <a:r>
              <a:rPr lang="zh-TW" altLang="en-US" sz="36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    </a:t>
            </a:r>
            <a:r>
              <a:rPr lang="zh-TW" altLang="en-US" sz="3600" b="1" smtClean="0">
                <a:solidFill>
                  <a:srgbClr val="FF0000"/>
                </a:solidFill>
                <a:ea typeface="華康粗黑體" pitchFamily="49" charset="-120"/>
              </a:rPr>
              <a:t>基本抉擇</a:t>
            </a:r>
            <a:r>
              <a:rPr lang="zh-TW" altLang="en-US" smtClean="0">
                <a:ea typeface="華康粗黑體" pitchFamily="49" charset="-120"/>
              </a:rPr>
              <a:t> </a:t>
            </a:r>
            <a:r>
              <a:rPr lang="en-US" altLang="zh-TW" smtClean="0">
                <a:solidFill>
                  <a:srgbClr val="0000FF"/>
                </a:solidFill>
                <a:ea typeface="華康粗黑體" pitchFamily="49" charset="-120"/>
              </a:rPr>
              <a:t>Fundamental Option</a:t>
            </a:r>
            <a:r>
              <a:rPr lang="en-US" altLang="zh-TW" smtClean="0">
                <a:solidFill>
                  <a:srgbClr val="0000FF"/>
                </a:solidFill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4800" smtClean="0">
                <a:solidFill>
                  <a:srgbClr val="FF0000"/>
                </a:solidFill>
                <a:ea typeface="華康粗黑體" pitchFamily="49" charset="-120"/>
              </a:rPr>
              <a:t>天主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天主經：</a:t>
            </a:r>
            <a:r>
              <a:rPr lang="zh-TW" altLang="en-US" sz="4000" smtClean="0">
                <a:solidFill>
                  <a:srgbClr val="FF0000"/>
                </a:solidFill>
                <a:ea typeface="華康粗黑體" pitchFamily="49" charset="-120"/>
              </a:rPr>
              <a:t>天國的禱文</a:t>
            </a:r>
          </a:p>
          <a:p>
            <a:pPr eaLnBrk="1" hangingPunct="1">
              <a:buFontTx/>
              <a:buNone/>
            </a:pPr>
            <a:r>
              <a:rPr lang="en-US" altLang="zh-TW" sz="3600" smtClean="0">
                <a:solidFill>
                  <a:srgbClr val="FF0000"/>
                </a:solidFill>
                <a:ea typeface="華康粗黑體" pitchFamily="49" charset="-120"/>
              </a:rPr>
              <a:t>1.</a:t>
            </a:r>
            <a:r>
              <a:rPr lang="zh-TW" altLang="en-US" sz="3600" smtClean="0">
                <a:solidFill>
                  <a:srgbClr val="FF0000"/>
                </a:solidFill>
                <a:ea typeface="華康粗黑體" pitchFamily="49" charset="-120"/>
              </a:rPr>
              <a:t>我們的</a:t>
            </a:r>
            <a:r>
              <a:rPr lang="zh-TW" altLang="en-US" sz="8000" smtClean="0">
                <a:solidFill>
                  <a:srgbClr val="FF0000"/>
                </a:solidFill>
                <a:ea typeface="華康粗黑體" pitchFamily="49" charset="-120"/>
              </a:rPr>
              <a:t>天父</a:t>
            </a:r>
            <a:r>
              <a:rPr lang="zh-TW" altLang="en-US" sz="3600" smtClean="0">
                <a:solidFill>
                  <a:srgbClr val="FF0000"/>
                </a:solidFill>
                <a:ea typeface="華康粗黑體" pitchFamily="49" charset="-120"/>
              </a:rPr>
              <a:t>：</a:t>
            </a:r>
            <a:r>
              <a:rPr lang="zh-TW" altLang="en-US" sz="4000" smtClean="0">
                <a:solidFill>
                  <a:srgbClr val="0000CC"/>
                </a:solidFill>
                <a:ea typeface="華康粗黑體" pitchFamily="49" charset="-120"/>
              </a:rPr>
              <a:t>眾人都是兄弟</a:t>
            </a:r>
          </a:p>
          <a:p>
            <a:pPr eaLnBrk="1" hangingPunct="1">
              <a:buFontTx/>
              <a:buNone/>
            </a:pP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   </a:t>
            </a:r>
            <a:r>
              <a:rPr lang="en-US" altLang="zh-TW" smtClean="0">
                <a:solidFill>
                  <a:srgbClr val="FF0000"/>
                </a:solidFill>
                <a:ea typeface="華康粗黑體" pitchFamily="49" charset="-120"/>
              </a:rPr>
              <a:t>2.</a:t>
            </a: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願你的名受顯揚</a:t>
            </a:r>
            <a:r>
              <a:rPr lang="zh-TW" altLang="en-US" smtClean="0">
                <a:solidFill>
                  <a:srgbClr val="0000CC"/>
                </a:solidFill>
                <a:ea typeface="華康粗黑體" pitchFamily="49" charset="-120"/>
              </a:rPr>
              <a:t>：</a:t>
            </a:r>
          </a:p>
          <a:p>
            <a:pPr eaLnBrk="1" hangingPunct="1">
              <a:buFontTx/>
              <a:buNone/>
            </a:pPr>
            <a:r>
              <a:rPr lang="zh-TW" altLang="en-US" smtClean="0">
                <a:solidFill>
                  <a:srgbClr val="0000CC"/>
                </a:solidFill>
                <a:ea typeface="華康粗黑體" pitchFamily="49" charset="-120"/>
              </a:rPr>
              <a:t>      喜歡天父的名，天主的一切；</a:t>
            </a: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朝思暮想！</a:t>
            </a:r>
          </a:p>
          <a:p>
            <a:pPr eaLnBrk="1" hangingPunct="1">
              <a:buFontTx/>
              <a:buNone/>
            </a:pPr>
            <a:r>
              <a:rPr lang="en-US" altLang="zh-TW" smtClean="0">
                <a:solidFill>
                  <a:srgbClr val="FF0000"/>
                </a:solidFill>
                <a:ea typeface="華康粗黑體" pitchFamily="49" charset="-120"/>
              </a:rPr>
              <a:t>3.</a:t>
            </a: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願你的</a:t>
            </a:r>
            <a:r>
              <a:rPr lang="zh-TW" altLang="en-US" sz="7200" smtClean="0">
                <a:solidFill>
                  <a:srgbClr val="FF0000"/>
                </a:solidFill>
                <a:ea typeface="華康粗黑體" pitchFamily="49" charset="-120"/>
              </a:rPr>
              <a:t>國</a:t>
            </a: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來臨</a:t>
            </a:r>
            <a:r>
              <a:rPr lang="zh-TW" altLang="en-US" smtClean="0">
                <a:solidFill>
                  <a:srgbClr val="0000CC"/>
                </a:solidFill>
                <a:ea typeface="華康粗黑體" pitchFamily="49" charset="-120"/>
              </a:rPr>
              <a:t>：他的統治超越一切</a:t>
            </a:r>
            <a:r>
              <a:rPr lang="zh-TW" altLang="en-US" sz="2800" smtClean="0">
                <a:solidFill>
                  <a:srgbClr val="0000CC"/>
                </a:solidFill>
                <a:ea typeface="華康粗黑體" pitchFamily="49" charset="-120"/>
              </a:rPr>
              <a:t>、凌駕一切</a:t>
            </a:r>
          </a:p>
          <a:p>
            <a:pPr eaLnBrk="1" hangingPunct="1">
              <a:buFontTx/>
              <a:buNone/>
            </a:pP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   </a:t>
            </a:r>
            <a:r>
              <a:rPr lang="en-US" altLang="zh-TW" smtClean="0">
                <a:solidFill>
                  <a:srgbClr val="FF0000"/>
                </a:solidFill>
                <a:ea typeface="華康粗黑體" pitchFamily="49" charset="-120"/>
              </a:rPr>
              <a:t>4.</a:t>
            </a: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願你的</a:t>
            </a:r>
            <a:r>
              <a:rPr lang="zh-TW" altLang="en-US" sz="4800" smtClean="0">
                <a:solidFill>
                  <a:srgbClr val="FF0000"/>
                </a:solidFill>
                <a:ea typeface="華康粗黑體" pitchFamily="49" charset="-120"/>
              </a:rPr>
              <a:t>旨意</a:t>
            </a: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奉行在人間，如同在天上：</a:t>
            </a:r>
          </a:p>
          <a:p>
            <a:pPr eaLnBrk="1" hangingPunct="1">
              <a:buFontTx/>
              <a:buNone/>
            </a:pP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      </a:t>
            </a:r>
            <a:r>
              <a:rPr lang="zh-TW" altLang="en-US" smtClean="0">
                <a:solidFill>
                  <a:srgbClr val="0000CC"/>
                </a:solidFill>
                <a:ea typeface="華康粗黑體" pitchFamily="49" charset="-120"/>
              </a:rPr>
              <a:t>天主的旨意為第一優次；</a:t>
            </a:r>
            <a:r>
              <a:rPr lang="zh-TW" altLang="en-US" sz="4400" smtClean="0">
                <a:solidFill>
                  <a:srgbClr val="0000CC"/>
                </a:solidFill>
                <a:ea typeface="華康粗黑體" pitchFamily="49" charset="-120"/>
              </a:rPr>
              <a:t>取悅</a:t>
            </a:r>
            <a:r>
              <a:rPr lang="zh-TW" altLang="en-US" smtClean="0">
                <a:solidFill>
                  <a:srgbClr val="0000CC"/>
                </a:solidFill>
                <a:ea typeface="華康粗黑體" pitchFamily="49" charset="-120"/>
              </a:rPr>
              <a:t>天主！</a:t>
            </a:r>
            <a:endParaRPr lang="zh-TW" altLang="en-US" sz="3600" smtClean="0">
              <a:solidFill>
                <a:srgbClr val="9900CC"/>
              </a:solidFill>
              <a:ea typeface="華康粗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4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0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3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3600" smtClean="0">
                <a:solidFill>
                  <a:srgbClr val="FF0000"/>
                </a:solidFill>
                <a:ea typeface="華康粗黑體" pitchFamily="49" charset="-120"/>
              </a:rPr>
              <a:t>5.</a:t>
            </a:r>
            <a:r>
              <a:rPr lang="zh-TW" altLang="en-US" sz="3600" smtClean="0">
                <a:solidFill>
                  <a:srgbClr val="FF0000"/>
                </a:solidFill>
                <a:ea typeface="華康粗黑體" pitchFamily="49" charset="-120"/>
              </a:rPr>
              <a:t>求你今天賞給我們日用的食糧：</a:t>
            </a:r>
          </a:p>
          <a:p>
            <a:pPr eaLnBrk="1" hangingPunct="1">
              <a:buFontTx/>
              <a:buNone/>
            </a:pPr>
            <a:r>
              <a:rPr lang="zh-TW" altLang="en-US" sz="3600" smtClean="0">
                <a:solidFill>
                  <a:srgbClr val="FF0000"/>
                </a:solidFill>
                <a:ea typeface="華康粗黑體" pitchFamily="49" charset="-120"/>
              </a:rPr>
              <a:t>    </a:t>
            </a:r>
            <a:r>
              <a:rPr lang="zh-TW" altLang="en-US" sz="3600" smtClean="0">
                <a:solidFill>
                  <a:srgbClr val="0000CC"/>
                </a:solidFill>
                <a:ea typeface="華康粗黑體" pitchFamily="49" charset="-120"/>
              </a:rPr>
              <a:t>食糧的分享（時間</a:t>
            </a:r>
            <a:r>
              <a:rPr lang="en-US" altLang="zh-TW" sz="3600" smtClean="0">
                <a:solidFill>
                  <a:srgbClr val="0000CC"/>
                </a:solidFill>
                <a:ea typeface="華康粗黑體" pitchFamily="49" charset="-120"/>
              </a:rPr>
              <a:t>,</a:t>
            </a:r>
            <a:r>
              <a:rPr lang="zh-TW" altLang="en-US" sz="3600" smtClean="0">
                <a:solidFill>
                  <a:srgbClr val="0000CC"/>
                </a:solidFill>
                <a:ea typeface="華康粗黑體" pitchFamily="49" charset="-120"/>
              </a:rPr>
              <a:t>金錢</a:t>
            </a:r>
            <a:r>
              <a:rPr lang="en-US" altLang="zh-TW" sz="3600" smtClean="0">
                <a:solidFill>
                  <a:srgbClr val="0000CC"/>
                </a:solidFill>
                <a:ea typeface="華康粗黑體" pitchFamily="49" charset="-120"/>
              </a:rPr>
              <a:t>,</a:t>
            </a:r>
            <a:r>
              <a:rPr lang="zh-TW" altLang="en-US" sz="3600" smtClean="0">
                <a:solidFill>
                  <a:srgbClr val="0000CC"/>
                </a:solidFill>
                <a:ea typeface="華康粗黑體" pitchFamily="49" charset="-120"/>
              </a:rPr>
              <a:t>才能</a:t>
            </a:r>
            <a:r>
              <a:rPr lang="en-US" altLang="zh-TW" sz="3600" smtClean="0">
                <a:solidFill>
                  <a:srgbClr val="0000CC"/>
                </a:solidFill>
                <a:ea typeface="華康粗黑體" pitchFamily="49" charset="-120"/>
              </a:rPr>
              <a:t>,</a:t>
            </a:r>
            <a:r>
              <a:rPr lang="zh-TW" altLang="en-US" sz="3600" smtClean="0">
                <a:solidFill>
                  <a:srgbClr val="0000CC"/>
                </a:solidFill>
                <a:ea typeface="華康粗黑體" pitchFamily="49" charset="-120"/>
              </a:rPr>
              <a:t>愛心</a:t>
            </a:r>
            <a:r>
              <a:rPr lang="en-US" altLang="zh-TW" sz="3600" smtClean="0">
                <a:solidFill>
                  <a:srgbClr val="0000CC"/>
                </a:solidFill>
                <a:ea typeface="華康粗黑體" pitchFamily="49" charset="-12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altLang="zh-TW" smtClean="0">
                <a:solidFill>
                  <a:srgbClr val="FF0000"/>
                </a:solidFill>
                <a:ea typeface="華康粗黑體" pitchFamily="49" charset="-120"/>
              </a:rPr>
              <a:t>6.</a:t>
            </a: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求你</a:t>
            </a:r>
            <a:r>
              <a:rPr lang="zh-TW" altLang="en-US" sz="5400" smtClean="0">
                <a:solidFill>
                  <a:srgbClr val="FF0000"/>
                </a:solidFill>
                <a:ea typeface="華康粗黑體" pitchFamily="49" charset="-120"/>
              </a:rPr>
              <a:t>寬恕</a:t>
            </a: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我們的罪過，</a:t>
            </a:r>
          </a:p>
          <a:p>
            <a:pPr eaLnBrk="1" hangingPunct="1">
              <a:buFontTx/>
              <a:buNone/>
            </a:pP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　　如同我們寬恕別人一樣：</a:t>
            </a:r>
          </a:p>
          <a:p>
            <a:pPr eaLnBrk="1" hangingPunct="1">
              <a:buFontTx/>
              <a:buNone/>
            </a:pPr>
            <a:r>
              <a:rPr lang="zh-TW" altLang="en-US" smtClean="0">
                <a:solidFill>
                  <a:srgbClr val="FF0000"/>
                </a:solidFill>
                <a:ea typeface="華康粗黑體" pitchFamily="49" charset="-120"/>
              </a:rPr>
              <a:t>   </a:t>
            </a:r>
            <a:r>
              <a:rPr lang="zh-TW" altLang="en-US" sz="3600" smtClean="0">
                <a:solidFill>
                  <a:srgbClr val="0000CC"/>
                </a:solidFill>
                <a:ea typeface="華康粗黑體" pitchFamily="49" charset="-120"/>
              </a:rPr>
              <a:t>彼此的寬恕，寬恕的文化，也寬恕自己！</a:t>
            </a:r>
          </a:p>
          <a:p>
            <a:pPr eaLnBrk="1" hangingPunct="1">
              <a:buFontTx/>
              <a:buNone/>
            </a:pPr>
            <a:r>
              <a:rPr lang="en-US" altLang="zh-TW" sz="3600" smtClean="0">
                <a:solidFill>
                  <a:srgbClr val="FF0000"/>
                </a:solidFill>
                <a:ea typeface="華康粗黑體" pitchFamily="49" charset="-120"/>
              </a:rPr>
              <a:t>7.</a:t>
            </a:r>
            <a:r>
              <a:rPr lang="zh-TW" altLang="en-US" sz="3600" smtClean="0">
                <a:solidFill>
                  <a:srgbClr val="FF0000"/>
                </a:solidFill>
                <a:ea typeface="華康粗黑體" pitchFamily="49" charset="-120"/>
              </a:rPr>
              <a:t>不要讓我們陷於誘惑，但救我免於凶惡：　　　　</a:t>
            </a:r>
            <a:br>
              <a:rPr lang="zh-TW" altLang="en-US" sz="3600" smtClean="0">
                <a:solidFill>
                  <a:srgbClr val="FF0000"/>
                </a:solidFill>
                <a:ea typeface="華康粗黑體" pitchFamily="49" charset="-120"/>
              </a:rPr>
            </a:br>
            <a:r>
              <a:rPr lang="zh-TW" altLang="en-US" sz="900" smtClean="0">
                <a:solidFill>
                  <a:srgbClr val="FF0000"/>
                </a:solidFill>
                <a:ea typeface="華康粗黑體" pitchFamily="49" charset="-120"/>
              </a:rPr>
              <a:t>　</a:t>
            </a:r>
            <a:r>
              <a:rPr lang="zh-TW" altLang="en-US" sz="3600" smtClean="0">
                <a:solidFill>
                  <a:srgbClr val="0000CC"/>
                </a:solidFill>
                <a:ea typeface="華康粗黑體" pitchFamily="49" charset="-120"/>
              </a:rPr>
              <a:t>終極的幸福與安全</a:t>
            </a:r>
            <a:r>
              <a:rPr lang="en-US" altLang="zh-TW" sz="2800" smtClean="0">
                <a:solidFill>
                  <a:srgbClr val="0000CC"/>
                </a:solidFill>
                <a:ea typeface="華康粗黑體" pitchFamily="49" charset="-120"/>
              </a:rPr>
              <a:t>(</a:t>
            </a:r>
            <a:r>
              <a:rPr lang="zh-TW" altLang="en-US" sz="2800" smtClean="0">
                <a:solidFill>
                  <a:srgbClr val="0000CC"/>
                </a:solidFill>
                <a:ea typeface="華康粗黑體" pitchFamily="49" charset="-120"/>
              </a:rPr>
              <a:t>天主全能</a:t>
            </a:r>
            <a:r>
              <a:rPr lang="en-US" altLang="zh-TW" sz="2800" smtClean="0">
                <a:solidFill>
                  <a:srgbClr val="0000CC"/>
                </a:solidFill>
                <a:ea typeface="華康粗黑體" pitchFamily="49" charset="-120"/>
              </a:rPr>
              <a:t>)</a:t>
            </a:r>
            <a:r>
              <a:rPr lang="zh-TW" altLang="en-US" sz="3600" smtClean="0">
                <a:solidFill>
                  <a:srgbClr val="0000CC"/>
                </a:solidFill>
                <a:ea typeface="華康粗黑體" pitchFamily="49" charset="-120"/>
              </a:rPr>
              <a:t>：今生與來世</a:t>
            </a:r>
          </a:p>
          <a:p>
            <a:pPr eaLnBrk="1" hangingPunct="1">
              <a:buFontTx/>
              <a:buNone/>
            </a:pPr>
            <a:r>
              <a:rPr lang="en-US" altLang="zh-TW" sz="3600" smtClean="0">
                <a:solidFill>
                  <a:srgbClr val="FF0000"/>
                </a:solidFill>
                <a:ea typeface="華康粗黑體" pitchFamily="49" charset="-120"/>
              </a:rPr>
              <a:t>8.</a:t>
            </a:r>
            <a:r>
              <a:rPr lang="zh-TW" altLang="en-US" sz="3600" smtClean="0">
                <a:solidFill>
                  <a:srgbClr val="FF0000"/>
                </a:solidFill>
                <a:ea typeface="華康粗黑體" pitchFamily="49" charset="-120"/>
              </a:rPr>
              <a:t>亞孟：</a:t>
            </a:r>
            <a:r>
              <a:rPr lang="en-US" altLang="zh-TW" sz="4000" smtClean="0">
                <a:solidFill>
                  <a:srgbClr val="FF0000"/>
                </a:solidFill>
                <a:ea typeface="華康粗黑體" pitchFamily="49" charset="-120"/>
              </a:rPr>
              <a:t>Amen</a:t>
            </a:r>
          </a:p>
          <a:p>
            <a:pPr eaLnBrk="1" hangingPunct="1">
              <a:buFontTx/>
              <a:buNone/>
            </a:pPr>
            <a:r>
              <a:rPr lang="zh-TW" altLang="en-US" sz="3600" smtClean="0">
                <a:solidFill>
                  <a:srgbClr val="9900CC"/>
                </a:solidFill>
                <a:ea typeface="華康粗黑體" pitchFamily="49" charset="-120"/>
              </a:rPr>
              <a:t>　</a:t>
            </a:r>
            <a:r>
              <a:rPr lang="zh-TW" altLang="en-US" sz="3600" smtClean="0">
                <a:solidFill>
                  <a:srgbClr val="0000CC"/>
                </a:solidFill>
                <a:ea typeface="華康粗黑體" pitchFamily="49" charset="-120"/>
              </a:rPr>
              <a:t>天主必垂允（在求以前天主已知；信賴）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z="4000" smtClean="0">
                <a:solidFill>
                  <a:srgbClr val="FF0000"/>
                </a:solidFill>
                <a:ea typeface="華康粗黑體" pitchFamily="49" charset="-120"/>
              </a:rPr>
              <a:t>寬恕：人生最好的策略！</a:t>
            </a:r>
          </a:p>
          <a:p>
            <a:pPr eaLnBrk="1" hangingPunct="1">
              <a:buFontTx/>
              <a:buNone/>
            </a:pPr>
            <a:r>
              <a:rPr lang="zh-TW" altLang="en-US" sz="4000" smtClean="0">
                <a:ea typeface="華康粗黑體" pitchFamily="49" charset="-120"/>
                <a:sym typeface="Wingdings" pitchFamily="2" charset="2"/>
              </a:rPr>
              <a:t>           </a:t>
            </a:r>
            <a:r>
              <a:rPr lang="zh-TW" altLang="en-US" sz="4000" smtClean="0">
                <a:ea typeface="華康粗黑體" pitchFamily="49" charset="-120"/>
              </a:rPr>
              <a:t>寬恕別人就是善待自己</a:t>
            </a:r>
          </a:p>
          <a:p>
            <a:pPr eaLnBrk="1" hangingPunct="1">
              <a:buFontTx/>
              <a:buNone/>
            </a:pPr>
            <a:r>
              <a:rPr lang="zh-TW" altLang="en-US" sz="4000" smtClean="0">
                <a:solidFill>
                  <a:srgbClr val="0000CC"/>
                </a:solidFill>
                <a:ea typeface="華康粗黑體" pitchFamily="49" charset="-120"/>
              </a:rPr>
              <a:t>消滅一個敵人的最好方法是做他的朋友</a:t>
            </a:r>
          </a:p>
          <a:p>
            <a:pPr eaLnBrk="1" hangingPunct="1">
              <a:buFontTx/>
              <a:buNone/>
            </a:pPr>
            <a:r>
              <a:rPr lang="zh-TW" altLang="en-US" sz="4000" smtClean="0">
                <a:ea typeface="華康粗黑體" pitchFamily="49" charset="-120"/>
              </a:rPr>
              <a:t>一千個朋友太少，一個敵人太多</a:t>
            </a:r>
          </a:p>
          <a:p>
            <a:pPr eaLnBrk="1" hangingPunct="1">
              <a:buFontTx/>
              <a:buNone/>
            </a:pPr>
            <a:r>
              <a:rPr lang="zh-TW" altLang="en-US" sz="4000" smtClean="0">
                <a:ea typeface="華康粗黑體" pitchFamily="49" charset="-120"/>
              </a:rPr>
              <a:t>基督的愛</a:t>
            </a:r>
            <a:r>
              <a:rPr lang="zh-TW" altLang="en-US" sz="4000" smtClean="0"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4000" smtClean="0">
                <a:ea typeface="華康粗黑體" pitchFamily="49" charset="-120"/>
              </a:rPr>
              <a:t>寬恕</a:t>
            </a:r>
            <a:r>
              <a:rPr lang="en-US" altLang="zh-TW" sz="4000" smtClean="0">
                <a:ea typeface="華康粗黑體" pitchFamily="49" charset="-120"/>
              </a:rPr>
              <a:t>(</a:t>
            </a:r>
            <a:r>
              <a:rPr lang="zh-TW" altLang="en-US" sz="4000" smtClean="0">
                <a:ea typeface="華康粗黑體" pitchFamily="49" charset="-120"/>
              </a:rPr>
              <a:t>他們不知道作了什麼</a:t>
            </a:r>
            <a:r>
              <a:rPr lang="en-US" altLang="zh-TW" sz="4000" smtClean="0">
                <a:ea typeface="華康粗黑體" pitchFamily="49" charset="-12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altLang="zh-TW" sz="4000" smtClean="0">
                <a:ea typeface="華康粗黑體" pitchFamily="49" charset="-120"/>
              </a:rPr>
              <a:t>               </a:t>
            </a:r>
            <a:r>
              <a:rPr lang="en-US" altLang="zh-TW" sz="4000" smtClean="0"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4000" smtClean="0">
                <a:ea typeface="華康粗黑體" pitchFamily="49" charset="-120"/>
                <a:sym typeface="Wingdings" pitchFamily="2" charset="2"/>
              </a:rPr>
              <a:t>不讓自己「雙重」受苦</a:t>
            </a:r>
          </a:p>
          <a:p>
            <a:pPr eaLnBrk="1" hangingPunct="1">
              <a:buFontTx/>
              <a:buNone/>
            </a:pPr>
            <a:r>
              <a:rPr lang="zh-TW" altLang="en-US" sz="4000" smtClean="0">
                <a:ea typeface="華康粗黑體" pitchFamily="49" charset="-120"/>
                <a:sym typeface="Wingdings" pitchFamily="2" charset="2"/>
              </a:rPr>
              <a:t>               當他唱歌</a:t>
            </a:r>
            <a:r>
              <a:rPr lang="en-US" altLang="zh-TW" sz="4000" smtClean="0">
                <a:ea typeface="華康粗黑體" pitchFamily="49" charset="-120"/>
                <a:sym typeface="Wingdings" pitchFamily="2" charset="2"/>
              </a:rPr>
              <a:t>(</a:t>
            </a:r>
            <a:r>
              <a:rPr lang="zh-TW" altLang="en-US" sz="4000" smtClean="0">
                <a:ea typeface="華康粗黑體" pitchFamily="49" charset="-120"/>
                <a:sym typeface="Wingdings" pitchFamily="2" charset="2"/>
              </a:rPr>
              <a:t>當他「瘋」了</a:t>
            </a:r>
            <a:r>
              <a:rPr lang="en-US" altLang="zh-TW" sz="4000" smtClean="0">
                <a:ea typeface="華康粗黑體" pitchFamily="49" charset="-120"/>
                <a:sym typeface="Wingdings" pitchFamily="2" charset="2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altLang="zh-TW" sz="4000" smtClean="0">
                <a:ea typeface="華康粗黑體" pitchFamily="49" charset="-120"/>
                <a:sym typeface="Wingdings" pitchFamily="2" charset="2"/>
              </a:rPr>
              <a:t>               </a:t>
            </a:r>
            <a:r>
              <a:rPr lang="zh-TW" altLang="en-US" sz="4000" smtClean="0">
                <a:ea typeface="華康粗黑體" pitchFamily="49" charset="-120"/>
                <a:sym typeface="Wingdings" pitchFamily="2" charset="2"/>
              </a:rPr>
              <a:t>他很可憐為他祈禱</a:t>
            </a:r>
          </a:p>
          <a:p>
            <a:pPr eaLnBrk="1" hangingPunct="1">
              <a:buFontTx/>
              <a:buNone/>
            </a:pPr>
            <a:endParaRPr lang="en-US" altLang="zh-TW" smtClean="0">
              <a:ea typeface="華康粗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FFCCFF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smtClean="0">
                <a:solidFill>
                  <a:srgbClr val="FF0000"/>
                </a:solidFill>
                <a:ea typeface="華康粗黑體" pitchFamily="49" charset="-120"/>
                <a:cs typeface="華康黑體(P)-GB5" pitchFamily="34" charset="-120"/>
              </a:rPr>
              <a:t>傳統的祈禱：單向的祈禱</a:t>
            </a:r>
          </a:p>
          <a:p>
            <a:pPr eaLnBrk="1" hangingPunct="1">
              <a:buFontTx/>
              <a:buNone/>
            </a:pPr>
            <a:endParaRPr lang="zh-TW" altLang="en-US" smtClean="0">
              <a:ea typeface="華康粗黑體" pitchFamily="49" charset="-120"/>
              <a:cs typeface="華康黑體(P)-GB5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z="6000" smtClean="0">
                <a:ea typeface="華康粗黑體" pitchFamily="49" charset="-120"/>
                <a:cs typeface="華康黑體(P)-GB5" pitchFamily="34" charset="-120"/>
              </a:rPr>
              <a:t>   我 </a:t>
            </a:r>
            <a:r>
              <a:rPr lang="zh-TW" altLang="en-US" sz="6000" smtClean="0"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     天主      他</a:t>
            </a:r>
            <a:r>
              <a:rPr lang="en-US" altLang="zh-TW" sz="6000" smtClean="0"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/</a:t>
            </a:r>
            <a:r>
              <a:rPr lang="zh-TW" altLang="en-US" sz="4800" smtClean="0"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世界</a:t>
            </a:r>
          </a:p>
          <a:p>
            <a:pPr eaLnBrk="1" hangingPunct="1">
              <a:buFontTx/>
              <a:buNone/>
            </a:pPr>
            <a:endParaRPr lang="zh-TW" altLang="en-US" sz="6000" smtClean="0">
              <a:ea typeface="華康粗黑體" pitchFamily="49" charset="-120"/>
              <a:cs typeface="華康黑體(P)-GB5" pitchFamily="34" charset="-120"/>
              <a:sym typeface="Wingdings" pitchFamily="2" charset="2"/>
            </a:endParaRPr>
          </a:p>
          <a:p>
            <a:pPr algn="ctr" eaLnBrk="1" hangingPunct="1">
              <a:buFontTx/>
              <a:buNone/>
            </a:pPr>
            <a:r>
              <a:rPr lang="zh-TW" altLang="en-US" sz="6000" smtClean="0">
                <a:solidFill>
                  <a:srgbClr val="0000FF"/>
                </a:solidFill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天主替我辦事</a:t>
            </a:r>
          </a:p>
          <a:p>
            <a:pPr algn="ctr" eaLnBrk="1" hangingPunct="1">
              <a:buFontTx/>
              <a:buNone/>
            </a:pPr>
            <a:r>
              <a:rPr lang="zh-TW" altLang="en-US" sz="7200" smtClean="0">
                <a:solidFill>
                  <a:srgbClr val="0000FF"/>
                </a:solidFill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！不負責任的祈禱！</a:t>
            </a:r>
            <a:endParaRPr lang="zh-TW" altLang="en-US" sz="6000" smtClean="0">
              <a:solidFill>
                <a:srgbClr val="0000FF"/>
              </a:solidFill>
              <a:ea typeface="華康儷粗黑" pitchFamily="49" charset="-120"/>
              <a:cs typeface="華康黑體(P)-GB5" pitchFamily="34" charset="-120"/>
            </a:endParaRP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1692275" y="1916113"/>
            <a:ext cx="935038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356100" y="1916113"/>
            <a:ext cx="936625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FFCCFF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smtClean="0">
                <a:solidFill>
                  <a:srgbClr val="FF0000"/>
                </a:solidFill>
                <a:ea typeface="華康粗黑體" pitchFamily="49" charset="-120"/>
                <a:cs typeface="華康黑體(P)-GB5" pitchFamily="34" charset="-120"/>
              </a:rPr>
              <a:t>傳統的祈禱：單向的祈禱</a:t>
            </a:r>
          </a:p>
          <a:p>
            <a:pPr eaLnBrk="1" hangingPunct="1">
              <a:buFontTx/>
              <a:buNone/>
            </a:pPr>
            <a:endParaRPr lang="zh-TW" altLang="en-US" smtClean="0">
              <a:ea typeface="華康粗黑體" pitchFamily="49" charset="-120"/>
              <a:cs typeface="華康黑體(P)-GB5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z="6000" smtClean="0">
                <a:ea typeface="華康粗黑體" pitchFamily="49" charset="-120"/>
                <a:cs typeface="華康黑體(P)-GB5" pitchFamily="34" charset="-120"/>
              </a:rPr>
              <a:t>   我 </a:t>
            </a:r>
            <a:r>
              <a:rPr lang="zh-TW" altLang="en-US" sz="6000" smtClean="0"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     天主      他</a:t>
            </a:r>
            <a:r>
              <a:rPr lang="en-US" altLang="zh-TW" sz="6000" smtClean="0"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/</a:t>
            </a:r>
            <a:r>
              <a:rPr lang="zh-TW" altLang="en-US" sz="4800" smtClean="0"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世界</a:t>
            </a:r>
          </a:p>
          <a:p>
            <a:pPr eaLnBrk="1" hangingPunct="1">
              <a:buFontTx/>
              <a:buNone/>
            </a:pPr>
            <a:endParaRPr lang="zh-TW" altLang="en-US" sz="6000" smtClean="0">
              <a:ea typeface="華康粗黑體" pitchFamily="49" charset="-120"/>
              <a:cs typeface="華康黑體(P)-GB5" pitchFamily="34" charset="-120"/>
              <a:sym typeface="Wingdings" pitchFamily="2" charset="2"/>
            </a:endParaRPr>
          </a:p>
          <a:p>
            <a:pPr algn="ctr" eaLnBrk="1" hangingPunct="1">
              <a:buFontTx/>
              <a:buNone/>
            </a:pPr>
            <a:r>
              <a:rPr lang="zh-TW" altLang="en-US" sz="6000" smtClean="0">
                <a:solidFill>
                  <a:srgbClr val="0000FF"/>
                </a:solidFill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天主替我辦事</a:t>
            </a:r>
          </a:p>
          <a:p>
            <a:pPr algn="ctr" eaLnBrk="1" hangingPunct="1">
              <a:buFontTx/>
              <a:buNone/>
            </a:pPr>
            <a:r>
              <a:rPr lang="zh-TW" altLang="en-US" sz="7200" smtClean="0">
                <a:solidFill>
                  <a:srgbClr val="0000FF"/>
                </a:solidFill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！不負責任的祈禱！</a:t>
            </a:r>
            <a:endParaRPr lang="zh-TW" altLang="en-US" sz="6000" smtClean="0">
              <a:solidFill>
                <a:srgbClr val="0000FF"/>
              </a:solidFill>
              <a:ea typeface="華康儷粗黑" pitchFamily="49" charset="-120"/>
              <a:cs typeface="華康黑體(P)-GB5" pitchFamily="34" charset="-120"/>
            </a:endParaRP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1692275" y="1916113"/>
            <a:ext cx="935038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4356100" y="1916113"/>
            <a:ext cx="936625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3" name="直線接點 2"/>
          <p:cNvCxnSpPr/>
          <p:nvPr/>
        </p:nvCxnSpPr>
        <p:spPr>
          <a:xfrm>
            <a:off x="1331913" y="981075"/>
            <a:ext cx="5976937" cy="18002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 flipV="1">
            <a:off x="1547813" y="981075"/>
            <a:ext cx="5545137" cy="16557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0000FF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5400" b="1" smtClean="0">
                <a:ea typeface="華康黑體(P)-GB5" pitchFamily="34" charset="-120"/>
                <a:cs typeface="華康黑體(P)-GB5" pitchFamily="34" charset="-120"/>
              </a:rPr>
              <a:t>                   </a:t>
            </a:r>
            <a:r>
              <a:rPr lang="zh-TW" altLang="en-US" sz="6000" b="1" smtClean="0">
                <a:solidFill>
                  <a:schemeClr val="bg1"/>
                </a:solidFill>
                <a:ea typeface="華康黑體(P)-GB5" pitchFamily="34" charset="-120"/>
                <a:cs typeface="華康黑體(P)-GB5" pitchFamily="34" charset="-120"/>
              </a:rPr>
              <a:t>天主</a:t>
            </a:r>
          </a:p>
          <a:p>
            <a:pPr algn="ctr" eaLnBrk="1" hangingPunct="1">
              <a:buFontTx/>
              <a:buNone/>
            </a:pPr>
            <a:endParaRPr lang="zh-TW" altLang="en-US" sz="5400" b="1" smtClean="0">
              <a:ea typeface="華康黑體(P)-GB5" pitchFamily="34" charset="-120"/>
              <a:cs typeface="華康黑體(P)-GB5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b="1" smtClean="0">
                <a:ea typeface="華康黑體(P)-GB5" pitchFamily="34" charset="-120"/>
                <a:cs typeface="華康黑體(P)-GB5" pitchFamily="34" charset="-120"/>
              </a:rPr>
              <a:t>   </a:t>
            </a:r>
          </a:p>
          <a:p>
            <a:pPr eaLnBrk="1" hangingPunct="1">
              <a:buFontTx/>
              <a:buNone/>
            </a:pPr>
            <a:endParaRPr lang="zh-TW" altLang="en-US" sz="5400" b="1" smtClean="0">
              <a:ea typeface="華康黑體(P)-GB5" pitchFamily="34" charset="-120"/>
              <a:cs typeface="華康黑體(P)-GB5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z="5400" b="1" smtClean="0">
                <a:ea typeface="華康黑體(P)-GB5" pitchFamily="34" charset="-120"/>
                <a:cs typeface="華康黑體(P)-GB5" pitchFamily="34" charset="-120"/>
              </a:rPr>
              <a:t>       </a:t>
            </a:r>
            <a:r>
              <a:rPr lang="zh-TW" altLang="en-US" sz="5400" b="1" smtClean="0">
                <a:solidFill>
                  <a:schemeClr val="bg1"/>
                </a:solidFill>
                <a:ea typeface="華康黑體(P)-GB5" pitchFamily="34" charset="-120"/>
                <a:cs typeface="華康黑體(P)-GB5" pitchFamily="34" charset="-120"/>
              </a:rPr>
              <a:t>我</a:t>
            </a:r>
            <a:r>
              <a:rPr lang="zh-TW" altLang="en-US" sz="5400" b="1" smtClean="0">
                <a:ea typeface="華康黑體(P)-GB5" pitchFamily="34" charset="-120"/>
                <a:cs typeface="華康黑體(P)-GB5" pitchFamily="34" charset="-120"/>
              </a:rPr>
              <a:t>                          </a:t>
            </a:r>
            <a:r>
              <a:rPr lang="zh-TW" altLang="en-US" sz="5400" b="1" smtClean="0">
                <a:solidFill>
                  <a:schemeClr val="bg1"/>
                </a:solidFill>
                <a:ea typeface="華康黑體(P)-GB5" pitchFamily="34" charset="-120"/>
                <a:cs typeface="華康黑體(P)-GB5" pitchFamily="34" charset="-120"/>
              </a:rPr>
              <a:t>世界</a:t>
            </a:r>
          </a:p>
          <a:p>
            <a:pPr eaLnBrk="1" hangingPunct="1">
              <a:buFontTx/>
              <a:buNone/>
            </a:pPr>
            <a:endParaRPr lang="zh-TW" altLang="en-US" sz="5400" b="1" smtClean="0">
              <a:solidFill>
                <a:schemeClr val="bg1"/>
              </a:solidFill>
              <a:ea typeface="華康黑體(P)-GB5" pitchFamily="34" charset="-120"/>
              <a:cs typeface="華康黑體(P)-GB5" pitchFamily="34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400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祈禱</a:t>
            </a:r>
            <a:r>
              <a:rPr lang="zh-TW" altLang="en-US" b="1" smtClean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</a:t>
            </a:r>
            <a:r>
              <a:rPr lang="zh-TW" altLang="en-US" sz="3600" smtClean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責</a:t>
            </a:r>
            <a:r>
              <a:rPr lang="zh-TW" altLang="en-US" sz="3600" b="1" smtClean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任</a:t>
            </a:r>
            <a:r>
              <a:rPr lang="en-US" altLang="zh-TW" sz="3600" b="1" smtClean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,</a:t>
            </a:r>
            <a:r>
              <a:rPr lang="zh-TW" altLang="en-US" sz="3600" b="1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決志</a:t>
            </a:r>
            <a:r>
              <a:rPr lang="en-US" altLang="zh-TW" sz="3600" b="1" smtClean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,</a:t>
            </a:r>
            <a:r>
              <a:rPr lang="zh-TW" altLang="en-US" sz="3600" smtClean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覺醒</a:t>
            </a:r>
            <a:r>
              <a:rPr lang="en-US" altLang="zh-TW" sz="3600" b="1" smtClean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,</a:t>
            </a:r>
            <a:r>
              <a:rPr lang="zh-TW" altLang="en-US" sz="3600" b="1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力</a:t>
            </a:r>
            <a:r>
              <a:rPr lang="zh-TW" altLang="en-US" sz="3600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量</a:t>
            </a:r>
            <a:r>
              <a:rPr lang="en-US" altLang="zh-TW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,(</a:t>
            </a:r>
            <a:r>
              <a:rPr lang="zh-TW" altLang="en-US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腦</a:t>
            </a:r>
            <a:r>
              <a:rPr lang="en-US" altLang="zh-TW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,</a:t>
            </a:r>
            <a:r>
              <a:rPr lang="zh-TW" altLang="en-US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心</a:t>
            </a:r>
            <a:r>
              <a:rPr lang="en-US" altLang="zh-TW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,</a:t>
            </a:r>
            <a:r>
              <a:rPr lang="zh-TW" altLang="en-US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手腳</a:t>
            </a:r>
            <a:r>
              <a:rPr lang="en-US" altLang="zh-TW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  <a:sym typeface="Wingdings" pitchFamily="2" charset="2"/>
              </a:rPr>
              <a:t>)</a:t>
            </a:r>
            <a:endParaRPr lang="zh-TW" altLang="en-US" sz="4400" smtClean="0">
              <a:solidFill>
                <a:srgbClr val="FFFF00"/>
              </a:solidFill>
              <a:latin typeface="華康粗黑體" pitchFamily="49" charset="-120"/>
              <a:ea typeface="華康粗黑體" pitchFamily="49" charset="-120"/>
              <a:cs typeface="華康黑體(P)-GB5" pitchFamily="34" charset="-120"/>
            </a:endParaRP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 flipV="1">
            <a:off x="1835150" y="1125538"/>
            <a:ext cx="2089150" cy="2951162"/>
          </a:xfrm>
          <a:prstGeom prst="line">
            <a:avLst/>
          </a:prstGeom>
          <a:noFill/>
          <a:ln w="38100" cmpd="dbl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5076825" y="1125538"/>
            <a:ext cx="2374900" cy="3024187"/>
          </a:xfrm>
          <a:prstGeom prst="line">
            <a:avLst/>
          </a:prstGeom>
          <a:noFill/>
          <a:ln w="38100" cmpd="dbl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2051050" y="1125538"/>
            <a:ext cx="2233613" cy="3167062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339975" y="4652963"/>
            <a:ext cx="446405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195513" y="1916113"/>
            <a:ext cx="792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TW" altLang="en-US" sz="4400">
                <a:solidFill>
                  <a:srgbClr val="FFFFFF"/>
                </a:solidFill>
                <a:ea typeface="ＭＳ Ｐゴシック" pitchFamily="34" charset="-128"/>
              </a:rPr>
              <a:t>求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 rot="2137659">
            <a:off x="3268663" y="2474913"/>
            <a:ext cx="73342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TW" altLang="en-US" sz="3600">
                <a:solidFill>
                  <a:srgbClr val="FFFF00"/>
                </a:solidFill>
                <a:ea typeface="華康粗黑體" pitchFamily="49" charset="-120"/>
                <a:cs typeface="華康黑體(P)-GB5" pitchFamily="34" charset="-120"/>
              </a:rPr>
              <a:t>讓我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 rot="-2094871">
            <a:off x="6227763" y="1700213"/>
            <a:ext cx="733425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TW" altLang="en-US" sz="3600" b="1">
                <a:solidFill>
                  <a:srgbClr val="FFFFFF"/>
                </a:solidFill>
                <a:ea typeface="華康黑體(P)-GB5" pitchFamily="34" charset="-120"/>
                <a:cs typeface="華康黑體(P)-GB5" pitchFamily="34" charset="-120"/>
              </a:rPr>
              <a:t>祝 福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411413" y="4868863"/>
            <a:ext cx="424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3600" b="1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成為世界的祝福</a:t>
            </a:r>
          </a:p>
        </p:txBody>
      </p:sp>
      <p:sp>
        <p:nvSpPr>
          <p:cNvPr id="21515" name="文字方塊 1"/>
          <p:cNvSpPr txBox="1">
            <a:spLocks noChangeArrowheads="1"/>
          </p:cNvSpPr>
          <p:nvPr/>
        </p:nvSpPr>
        <p:spPr bwMode="auto">
          <a:xfrm rot="-1750851">
            <a:off x="230188" y="815975"/>
            <a:ext cx="2741612" cy="1076325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TW" altLang="en-US" sz="320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真正的祈禱</a:t>
            </a:r>
            <a:endParaRPr lang="en-US" altLang="zh-TW" sz="3200">
              <a:solidFill>
                <a:srgbClr val="FFFF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eaLnBrk="1" hangingPunct="1"/>
            <a:r>
              <a:rPr lang="zh-TW" altLang="en-US" sz="320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  雙向的祈禱</a:t>
            </a:r>
            <a:endParaRPr lang="zh-HK" altLang="en-US" sz="3200">
              <a:solidFill>
                <a:srgbClr val="FFFF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6" grpId="0" animBg="1"/>
      <p:bldP spid="8197" grpId="0" animBg="1"/>
      <p:bldP spid="819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FF00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zh-TW" sz="7200" dirty="0" smtClean="0">
              <a:solidFill>
                <a:srgbClr val="C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zh-TW" sz="5400" spc="-150" dirty="0" smtClean="0">
              <a:solidFill>
                <a:srgbClr val="C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sz="9600" spc="-150" dirty="0" smtClean="0">
                <a:solidFill>
                  <a:srgbClr val="C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兔子靈修</a:t>
            </a:r>
            <a:endParaRPr lang="en-US" altLang="zh-TW" sz="9600" spc="-150" dirty="0" smtClean="0">
              <a:solidFill>
                <a:srgbClr val="C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zh-TW" sz="7200" spc="800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可我還是想你</a:t>
            </a:r>
            <a:endParaRPr lang="en-US" altLang="zh-CN" sz="7200" spc="800" dirty="0" smtClean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TW" altLang="en-US" sz="9600" spc="600" dirty="0" smtClean="0">
              <a:solidFill>
                <a:srgbClr val="C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pic>
        <p:nvPicPr>
          <p:cNvPr id="22531" name="Picture 3" descr="D:\Desktop\2011中國郵票小兔拜月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571500"/>
            <a:ext cx="1614487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TW" altLang="en-US" smtClean="0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185738"/>
            <a:ext cx="9144000" cy="64865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  </a:t>
            </a:r>
            <a:endParaRPr lang="en-US" altLang="zh-CN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大兔子和小兔子一起吃飯。 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小兔子捧著飯碗，對大兔子說：“想你。”  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 “我不就在你身邊嗎？”大兔子說。 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“可我還是想你。”小兔子咋吧咋吧嘴， 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 </a:t>
            </a:r>
            <a:r>
              <a:rPr lang="zh-CN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“</a:t>
            </a:r>
            <a:r>
              <a:rPr lang="zh-CN" altLang="en-US" sz="40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我每吃一口飯都要想你一遍，  </a:t>
            </a:r>
            <a:endParaRPr lang="zh-TW" altLang="en-US" sz="40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40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所以，我的飯又香又甜，</a:t>
            </a:r>
            <a:endParaRPr lang="en-US" altLang="zh-CN" sz="4000" dirty="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40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哪怕是我最不喜歡的捲心菜。</a:t>
            </a:r>
            <a:r>
              <a:rPr lang="zh-CN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”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大兔子不說話，只是低著頭繼續吃飯。 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>
              <a:defRPr/>
            </a:pPr>
            <a:endParaRPr lang="zh-TW" altLang="en-US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</p:txBody>
      </p:sp>
      <p:pic>
        <p:nvPicPr>
          <p:cNvPr id="23556" name="圖片 1" descr="图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50838"/>
            <a:ext cx="1150937" cy="12065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altLang="zh-TW" sz="1200">
                <a:solidFill>
                  <a:srgbClr val="000000"/>
                </a:solidFill>
                <a:ea typeface="細明體" pitchFamily="49" charset="-120"/>
              </a:rPr>
              <a:t> </a:t>
            </a:r>
            <a:r>
              <a:rPr lang="en-US" altLang="zh-TW" sz="12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  在地點方面，他喜歡退入荒野（路</a:t>
            </a:r>
            <a:r>
              <a:rPr lang="en-US" altLang="zh-TW" smtClean="0">
                <a:ea typeface="華康粗黑體" pitchFamily="49" charset="-120"/>
              </a:rPr>
              <a:t>5:16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）；他叫人進入內室，關上門祈禱（瑪</a:t>
            </a:r>
            <a:r>
              <a:rPr lang="en-US" altLang="zh-TW" smtClean="0">
                <a:ea typeface="華康粗黑體" pitchFamily="49" charset="-120"/>
              </a:rPr>
              <a:t>6:6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）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在時間方面，有時他在「清晨，天還很黑」時祈禱（谷</a:t>
            </a:r>
            <a:r>
              <a:rPr lang="en-US" altLang="zh-TW" smtClean="0">
                <a:ea typeface="華康粗黑體" pitchFamily="49" charset="-120"/>
              </a:rPr>
              <a:t>1:35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）。</a:t>
            </a:r>
          </a:p>
          <a:p>
            <a:pPr algn="just" eaLnBrk="1">
              <a:lnSpc>
                <a:spcPts val="5500"/>
              </a:lnSpc>
              <a:spcBef>
                <a:spcPct val="0"/>
              </a:spcBef>
            </a:pP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二、聖經有關祈禱的教訓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1.</a:t>
            </a: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不斷祈禱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聖經教人要不斷祈禱，不要灰心。保祿也教人要「</a:t>
            </a: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不斷祈禱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，事事感謝」（得前</a:t>
            </a:r>
            <a:r>
              <a:rPr lang="en-US" altLang="zh-TW" smtClean="0">
                <a:ea typeface="華康粗黑體" pitchFamily="49" charset="-120"/>
              </a:rPr>
              <a:t>5:17-18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）。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2.</a:t>
            </a: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以信賴之心祈禱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天主是我們的慈父，他認識我們多於我們認識我們自己，也愛我們更甚於我們愛我們自己。他不單願意，而且也有能力賜給我們所需要的一切。懷著信賴之心向上主祈求（瑪</a:t>
            </a:r>
            <a:r>
              <a:rPr lang="en-US" altLang="zh-TW" smtClean="0">
                <a:ea typeface="華康粗黑體" pitchFamily="49" charset="-120"/>
              </a:rPr>
              <a:t>6:31-33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），他一定會把</a:t>
            </a:r>
            <a:br>
              <a:rPr lang="zh-TW" altLang="en-US" smtClean="0">
                <a:latin typeface="華康粗黑體" pitchFamily="49" charset="-120"/>
                <a:ea typeface="華康粗黑體" pitchFamily="49" charset="-120"/>
              </a:rPr>
            </a:br>
            <a:endParaRPr lang="zh-TW" altLang="en-US" smtClean="0"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TW" altLang="en-US" dirty="0" smtClean="0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0" y="104775"/>
            <a:ext cx="9144000" cy="6683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ts val="4700"/>
              </a:lnSpc>
              <a:defRPr/>
            </a:pPr>
            <a:r>
              <a:rPr lang="zh-TW" altLang="en-US" sz="3600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大兔子和小兔子一起散步。 </a:t>
            </a: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小兔子一蹦一跳，對大兔子說：“想你。” </a:t>
            </a:r>
            <a:endParaRPr lang="zh-TW" altLang="en-US" sz="3600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“我不就在你身邊嗎？”大兔子說。</a:t>
            </a:r>
            <a:endParaRPr lang="zh-TW" altLang="en-US" sz="3600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“可我還是想你。” </a:t>
            </a:r>
            <a:endParaRPr lang="zh-TW" altLang="en-US" sz="3600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小兔子踮起腳尖，</a:t>
            </a:r>
            <a:endParaRPr lang="zh-TW" altLang="en-US" sz="3600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“我每走一步路都要想你一遍，所以，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再長的路走起來都</a:t>
            </a:r>
            <a:r>
              <a:rPr lang="zh-CN" altLang="en-US" sz="36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輕輕鬆鬆，</a:t>
            </a:r>
            <a:endParaRPr lang="en-US" altLang="zh-CN" sz="3600" dirty="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哪怕路上滿是泥濘。”</a:t>
            </a: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 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大兔子不說話，只是慢悠悠地繼續走路。</a:t>
            </a:r>
            <a:endParaRPr lang="en-US" altLang="zh-CN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endParaRPr lang="en-US" altLang="zh-CN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</p:txBody>
      </p:sp>
      <p:pic>
        <p:nvPicPr>
          <p:cNvPr id="24580" name="圖片 2" descr="图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545138"/>
            <a:ext cx="1189038" cy="11874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altLang="zh-TW" sz="1200">
                <a:solidFill>
                  <a:srgbClr val="000000"/>
                </a:solidFill>
                <a:ea typeface="細明體" pitchFamily="49" charset="-120"/>
              </a:rPr>
              <a:t> </a:t>
            </a:r>
            <a:r>
              <a:rPr lang="en-US" altLang="zh-TW" sz="12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99FFCC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TW" altLang="en-US" dirty="0" smtClean="0"/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1135063"/>
            <a:ext cx="9251950" cy="517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lnSpc>
                <a:spcPts val="5000"/>
              </a:lnSpc>
              <a:defRPr/>
            </a:pPr>
            <a:r>
              <a:rPr lang="zh-TW" altLang="zh-HK" sz="3600" dirty="0" smtClean="0">
                <a:solidFill>
                  <a:srgbClr val="008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大兔子和小兔子坐在一起看月亮。</a:t>
            </a:r>
            <a:r>
              <a:rPr lang="zh-TW" altLang="en-US" sz="3600" dirty="0" smtClean="0">
                <a:solidFill>
                  <a:srgbClr val="008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 </a:t>
            </a:r>
          </a:p>
          <a:p>
            <a:pPr algn="ctr">
              <a:lnSpc>
                <a:spcPts val="5000"/>
              </a:lnSpc>
              <a:defRPr/>
            </a:pPr>
            <a:r>
              <a:rPr lang="zh-CN" altLang="en-US" sz="3600" dirty="0" smtClean="0">
                <a:solidFill>
                  <a:srgbClr val="008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小兔子托著下巴，對大兔子說：“想你。” </a:t>
            </a:r>
            <a:endParaRPr lang="zh-TW" altLang="en-US" sz="3600" dirty="0" smtClean="0">
              <a:solidFill>
                <a:srgbClr val="008000"/>
              </a:solidFill>
              <a:latin typeface="+mn-lt"/>
              <a:ea typeface="華康粗黑體" panose="020B0709000000000000" pitchFamily="49" charset="-120"/>
              <a:cs typeface="新細明體" charset="-120"/>
            </a:endParaRPr>
          </a:p>
          <a:p>
            <a:pPr algn="ctr">
              <a:lnSpc>
                <a:spcPts val="5000"/>
              </a:lnSpc>
              <a:defRPr/>
            </a:pPr>
            <a:r>
              <a:rPr lang="zh-CN" altLang="en-US" sz="3600" dirty="0" smtClean="0">
                <a:solidFill>
                  <a:srgbClr val="008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“我不就在你身邊嗎？”大兔子說。 </a:t>
            </a:r>
            <a:endParaRPr lang="zh-TW" altLang="en-US" sz="3600" dirty="0" smtClean="0">
              <a:solidFill>
                <a:srgbClr val="008000"/>
              </a:solidFill>
              <a:latin typeface="+mn-lt"/>
              <a:ea typeface="華康粗黑體" panose="020B0709000000000000" pitchFamily="49" charset="-120"/>
              <a:cs typeface="新細明體" charset="-120"/>
            </a:endParaRPr>
          </a:p>
          <a:p>
            <a:pPr algn="ctr">
              <a:lnSpc>
                <a:spcPts val="5000"/>
              </a:lnSpc>
              <a:defRPr/>
            </a:pPr>
            <a:r>
              <a:rPr lang="zh-CN" altLang="en-US" sz="3600" dirty="0" smtClean="0">
                <a:solidFill>
                  <a:srgbClr val="008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“可我還是想你。”小兔子歪著腦袋， </a:t>
            </a:r>
            <a:endParaRPr lang="zh-TW" altLang="en-US" sz="3600" dirty="0" smtClean="0">
              <a:solidFill>
                <a:srgbClr val="008000"/>
              </a:solidFill>
              <a:latin typeface="+mn-lt"/>
              <a:ea typeface="華康粗黑體" panose="020B0709000000000000" pitchFamily="49" charset="-120"/>
              <a:cs typeface="新細明體" charset="-120"/>
            </a:endParaRPr>
          </a:p>
          <a:p>
            <a:pPr algn="ctr">
              <a:lnSpc>
                <a:spcPts val="5000"/>
              </a:lnSpc>
              <a:defRPr/>
            </a:pPr>
            <a:r>
              <a:rPr lang="zh-TW" altLang="en-US" sz="3600" dirty="0" smtClean="0">
                <a:solidFill>
                  <a:srgbClr val="FF0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“我每看一眼月亮都要想你一遍， </a:t>
            </a:r>
            <a:endParaRPr lang="zh-TW" altLang="en-US" sz="3600" dirty="0" smtClean="0">
              <a:solidFill>
                <a:prstClr val="black"/>
              </a:solidFill>
              <a:latin typeface="+mn-lt"/>
              <a:ea typeface="華康粗黑體" panose="020B0709000000000000" pitchFamily="49" charset="-120"/>
              <a:cs typeface="新細明體" charset="-120"/>
            </a:endParaRPr>
          </a:p>
          <a:p>
            <a:pPr algn="ctr">
              <a:lnSpc>
                <a:spcPts val="5000"/>
              </a:lnSpc>
              <a:defRPr/>
            </a:pPr>
            <a:r>
              <a:rPr lang="zh-CN" altLang="en-US" sz="3600" dirty="0" smtClean="0">
                <a:solidFill>
                  <a:srgbClr val="FF0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所以，月亮看上去那麼美，</a:t>
            </a:r>
            <a:endParaRPr lang="en-US" altLang="zh-CN" sz="3600" dirty="0" smtClean="0">
              <a:solidFill>
                <a:srgbClr val="FF0000"/>
              </a:solidFill>
              <a:latin typeface="+mn-lt"/>
              <a:ea typeface="華康粗黑體" panose="020B0709000000000000" pitchFamily="49" charset="-120"/>
              <a:cs typeface="新細明體" charset="-120"/>
            </a:endParaRPr>
          </a:p>
          <a:p>
            <a:pPr algn="ctr">
              <a:lnSpc>
                <a:spcPts val="5000"/>
              </a:lnSpc>
              <a:defRPr/>
            </a:pPr>
            <a:r>
              <a:rPr lang="zh-CN" altLang="en-US" sz="3600" dirty="0" smtClean="0">
                <a:solidFill>
                  <a:srgbClr val="FF0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哪怕烏雲遮擋了它的光芒。”</a:t>
            </a:r>
            <a:r>
              <a:rPr lang="zh-CN" altLang="en-US" sz="3600" dirty="0" smtClean="0">
                <a:solidFill>
                  <a:prstClr val="black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 </a:t>
            </a:r>
            <a:endParaRPr lang="zh-TW" altLang="en-US" sz="3600" dirty="0" smtClean="0">
              <a:solidFill>
                <a:prstClr val="black"/>
              </a:solidFill>
              <a:latin typeface="+mn-lt"/>
              <a:ea typeface="華康粗黑體" panose="020B0709000000000000" pitchFamily="49" charset="-120"/>
              <a:cs typeface="新細明體" charset="-120"/>
            </a:endParaRPr>
          </a:p>
          <a:p>
            <a:pPr algn="ctr">
              <a:lnSpc>
                <a:spcPts val="5000"/>
              </a:lnSpc>
              <a:defRPr/>
            </a:pPr>
            <a:r>
              <a:rPr lang="zh-CN" altLang="en-US" sz="3600" dirty="0" smtClean="0">
                <a:solidFill>
                  <a:prstClr val="black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大兔子不說話，只是抬起頭繼續看月亮。 </a:t>
            </a:r>
          </a:p>
        </p:txBody>
      </p:sp>
      <p:pic>
        <p:nvPicPr>
          <p:cNvPr id="25604" name="圖片 3" descr="图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438" y="115888"/>
            <a:ext cx="1060450" cy="10096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altLang="zh-CN" sz="1200">
              <a:solidFill>
                <a:srgbClr val="000000"/>
              </a:solidFill>
            </a:endParaRPr>
          </a:p>
          <a:p>
            <a:r>
              <a:rPr lang="en-US" altLang="zh-CN" sz="1200">
                <a:solidFill>
                  <a:srgbClr val="000000"/>
                </a:solidFill>
              </a:rPr>
              <a:t/>
            </a:r>
            <a:br>
              <a:rPr lang="en-US" altLang="zh-CN" sz="1200">
                <a:solidFill>
                  <a:srgbClr val="000000"/>
                </a:solidFill>
              </a:rPr>
            </a:br>
            <a:r>
              <a:rPr lang="en-US" altLang="zh-CN" sz="1200">
                <a:solidFill>
                  <a:srgbClr val="000000"/>
                </a:solidFill>
              </a:rPr>
              <a:t/>
            </a:r>
            <a:br>
              <a:rPr lang="en-US" altLang="zh-CN" sz="1200">
                <a:solidFill>
                  <a:srgbClr val="000000"/>
                </a:solidFill>
              </a:rPr>
            </a:br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FF66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TW" altLang="en-US" dirty="0" smtClean="0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0" y="1190625"/>
            <a:ext cx="9467850" cy="511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ts val="4900"/>
              </a:lnSpc>
            </a:pPr>
            <a:r>
              <a:rPr lang="zh-CN" altLang="zh-HK" sz="360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大兔子和小兔子該睡覺了。</a:t>
            </a:r>
            <a:r>
              <a:rPr lang="zh-CN" altLang="en-US" sz="360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 </a:t>
            </a:r>
            <a:endParaRPr lang="zh-TW" altLang="en-US" sz="3600">
              <a:solidFill>
                <a:srgbClr val="660066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  <a:p>
            <a:pPr algn="ctr">
              <a:lnSpc>
                <a:spcPts val="4900"/>
              </a:lnSpc>
            </a:pPr>
            <a:r>
              <a:rPr lang="zh-CN" altLang="en-US" sz="360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小兔子蓋好被子，對大兔子說：“想你。”</a:t>
            </a:r>
            <a:br>
              <a:rPr lang="zh-CN" altLang="en-US" sz="360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</a:br>
            <a:r>
              <a:rPr lang="zh-CN" altLang="en-US" sz="360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“我不就在你身邊嗎。”大兔子說。 </a:t>
            </a:r>
            <a:endParaRPr lang="zh-TW" altLang="en-US" sz="3600">
              <a:solidFill>
                <a:srgbClr val="660066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  <a:p>
            <a:pPr algn="ctr">
              <a:lnSpc>
                <a:spcPts val="4900"/>
              </a:lnSpc>
            </a:pPr>
            <a:r>
              <a:rPr lang="zh-CN" altLang="en-US" sz="360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“可我還是想你。”小兔子閉上眼睛， </a:t>
            </a:r>
            <a:endParaRPr lang="zh-TW" altLang="en-US" sz="3600">
              <a:solidFill>
                <a:srgbClr val="660066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  <a:p>
            <a:pPr algn="ctr">
              <a:lnSpc>
                <a:spcPts val="4900"/>
              </a:lnSpc>
            </a:pPr>
            <a:r>
              <a:rPr lang="zh-CN" altLang="en-US" sz="36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“我每做一個夢都要想你一遍， </a:t>
            </a:r>
            <a:endParaRPr lang="zh-TW" altLang="en-US" sz="36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  <a:p>
            <a:pPr algn="ctr">
              <a:lnSpc>
                <a:spcPts val="4900"/>
              </a:lnSpc>
            </a:pPr>
            <a:r>
              <a:rPr lang="zh-CN" altLang="en-US" sz="36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所以，每個夢都是那麼溫暖，</a:t>
            </a:r>
            <a:endParaRPr lang="en-US" altLang="zh-CN" sz="360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  <a:p>
            <a:pPr algn="ctr">
              <a:lnSpc>
                <a:spcPts val="4900"/>
              </a:lnSpc>
            </a:pPr>
            <a:r>
              <a:rPr lang="zh-CN" altLang="en-US" sz="36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哪怕夢裡出現妖怪我都不會害怕。”</a:t>
            </a:r>
            <a:r>
              <a:rPr lang="zh-CN" altLang="en-US" sz="36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 </a:t>
            </a:r>
            <a:endParaRPr lang="zh-TW" altLang="en-US" sz="36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  <a:p>
            <a:pPr algn="ctr">
              <a:lnSpc>
                <a:spcPts val="4900"/>
              </a:lnSpc>
            </a:pPr>
            <a:r>
              <a:rPr lang="zh-CN" altLang="en-US" sz="36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 大兔子不說話，躺到床上。 </a:t>
            </a:r>
            <a:endParaRPr lang="zh-TW" altLang="en-US" sz="36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</p:txBody>
      </p:sp>
      <p:pic>
        <p:nvPicPr>
          <p:cNvPr id="26628" name="圖片 4" descr="图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260350"/>
            <a:ext cx="1260475" cy="12604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FF66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mtClean="0"/>
              <a:t/>
            </a:r>
            <a:br>
              <a:rPr lang="en-US" altLang="zh-TW" smtClean="0"/>
            </a:br>
            <a:r>
              <a:rPr lang="zh-TW" altLang="en-US" smtClean="0"/>
              <a:t>   </a:t>
            </a:r>
            <a:endParaRPr lang="zh-TW" altLang="en-US" dirty="0" smtClean="0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6896101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ts val="4400"/>
              </a:lnSpc>
              <a:defRPr/>
            </a:pPr>
            <a:r>
              <a:rPr lang="zh-TW" altLang="en-US" sz="36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        </a:t>
            </a:r>
            <a:endParaRPr lang="en-US" altLang="zh-TW" sz="3600" dirty="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eaLnBrk="1" hangingPunct="1">
              <a:lnSpc>
                <a:spcPts val="4400"/>
              </a:lnSpc>
              <a:defRPr/>
            </a:pPr>
            <a:r>
              <a:rPr lang="zh-TW" altLang="en-US" sz="36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   </a:t>
            </a:r>
            <a:r>
              <a:rPr lang="zh-CN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小兔子長大了，要離開大兔子去闖蕩</a:t>
            </a:r>
            <a:r>
              <a:rPr lang="en-US" altLang="zh-TW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/>
            </a:r>
            <a:br>
              <a:rPr lang="en-US" altLang="zh-TW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</a:br>
            <a:r>
              <a:rPr lang="zh-TW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    江湖。</a:t>
            </a:r>
            <a:endParaRPr lang="en-US" altLang="zh-TW" sz="3200" dirty="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>
              <a:lnSpc>
                <a:spcPts val="4400"/>
              </a:lnSpc>
              <a:defRPr/>
            </a:pPr>
            <a:r>
              <a:rPr lang="zh-TW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    </a:t>
            </a:r>
            <a:r>
              <a:rPr lang="zh-TW" altLang="en-US" sz="3200" spc="3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這次是</a:t>
            </a:r>
            <a:r>
              <a:rPr lang="zh-CN" altLang="en-US" sz="3200" spc="3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大兔子對小兔子說：「你離開</a:t>
            </a:r>
            <a:r>
              <a:rPr lang="zh-CN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後，不要再想我了。因為我有我的天地，你有你的將來。而且，</a:t>
            </a:r>
            <a:r>
              <a:rPr lang="en-US" altLang="zh-TW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『</a:t>
            </a:r>
            <a:r>
              <a:rPr lang="zh-CN" altLang="en-US" sz="3200" spc="17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兩情若是久長時，又豈在朝朝暮</a:t>
            </a:r>
            <a:r>
              <a:rPr lang="zh-TW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暮</a:t>
            </a:r>
            <a:r>
              <a:rPr lang="en-US" altLang="zh-TW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』</a:t>
            </a:r>
            <a:r>
              <a:rPr lang="zh-CN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，不是嗎？」</a:t>
            </a:r>
            <a:endParaRPr lang="en-US" altLang="zh-TW" sz="3200" dirty="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4400"/>
              </a:lnSpc>
              <a:spcAft>
                <a:spcPts val="600"/>
              </a:spcAft>
              <a:defRPr/>
            </a:pPr>
            <a:r>
              <a:rPr lang="zh-TW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「</a:t>
            </a:r>
            <a:r>
              <a:rPr lang="zh-CN" altLang="en-US" sz="32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可我還是想你。</a:t>
            </a:r>
            <a:r>
              <a:rPr lang="zh-CN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」小兔子摟著大兔子，淚眼婆娑的說：「</a:t>
            </a:r>
            <a:r>
              <a:rPr lang="zh-CN" altLang="en-US" sz="32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我每次想你，我就會忘了世途的艱辛</a:t>
            </a:r>
            <a:r>
              <a:rPr lang="zh-TW" altLang="en-US" sz="32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；</a:t>
            </a:r>
            <a:r>
              <a:rPr lang="zh-CN" altLang="en-US" sz="32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對你的思念，也會化為我的力量。</a:t>
            </a:r>
            <a:r>
              <a:rPr lang="zh-TW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」</a:t>
            </a:r>
            <a:endParaRPr lang="en-US" altLang="zh-TW" sz="3200" dirty="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4400"/>
              </a:lnSpc>
              <a:defRPr/>
            </a:pPr>
            <a:r>
              <a:rPr lang="zh-CN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大兔子不說話，只是摟著小兔子，望著遠方，好像看到小兔子成功的榮歸故里</a:t>
            </a:r>
            <a:r>
              <a:rPr lang="en-US" altLang="zh-TW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……</a:t>
            </a:r>
            <a:r>
              <a:rPr lang="zh-TW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。</a:t>
            </a:r>
            <a:endParaRPr lang="en-US" altLang="zh-TW" sz="3200" dirty="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pic>
        <p:nvPicPr>
          <p:cNvPr id="27652" name="圖片 4" descr="图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260350"/>
            <a:ext cx="1260475" cy="12604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FF66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zh-TW" altLang="en-US" dirty="0" smtClean="0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0" y="407988"/>
            <a:ext cx="9144000" cy="614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ts val="5900"/>
              </a:lnSpc>
            </a:pPr>
            <a:r>
              <a:rPr lang="zh-CN" altLang="en-US" sz="360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就在春暖花開的時候</a:t>
            </a:r>
            <a:endParaRPr lang="en-US" altLang="zh-TW" sz="360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  <a:p>
            <a:pPr algn="ctr" eaLnBrk="1" hangingPunct="1">
              <a:lnSpc>
                <a:spcPts val="5900"/>
              </a:lnSpc>
            </a:pPr>
            <a:r>
              <a:rPr lang="zh-CN" altLang="en-US" sz="360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小兔子回來了</a:t>
            </a:r>
            <a:endParaRPr lang="en-US" altLang="zh-TW" sz="360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  <a:p>
            <a:pPr algn="ctr" eaLnBrk="1" hangingPunct="1">
              <a:lnSpc>
                <a:spcPts val="5900"/>
              </a:lnSpc>
            </a:pPr>
            <a:r>
              <a:rPr lang="zh-CN" altLang="en-US" sz="360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帶著滿臉的歡笑、幸福和自豪</a:t>
            </a:r>
            <a:endParaRPr lang="en-US" altLang="zh-TW" sz="360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  <a:p>
            <a:pPr algn="ctr" eaLnBrk="1" hangingPunct="1">
              <a:lnSpc>
                <a:spcPts val="5900"/>
              </a:lnSpc>
            </a:pPr>
            <a:r>
              <a:rPr lang="zh-CN" altLang="en-US" sz="360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大兔子緊緊的</a:t>
            </a:r>
            <a:r>
              <a:rPr lang="zh-TW" altLang="en-US" sz="360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摟</a:t>
            </a:r>
            <a:r>
              <a:rPr lang="zh-CN" altLang="en-US" sz="360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著小兔子</a:t>
            </a:r>
            <a:endParaRPr lang="en-US" altLang="zh-TW" sz="360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  <a:p>
            <a:pPr algn="ctr" eaLnBrk="1" hangingPunct="1">
              <a:lnSpc>
                <a:spcPts val="5900"/>
              </a:lnSpc>
            </a:pPr>
            <a:r>
              <a:rPr lang="zh-CN" altLang="en-US" sz="36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小兔子高興地述說著牠一生的精彩</a:t>
            </a:r>
            <a:endParaRPr lang="en-US" altLang="zh-TW" sz="360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  <a:p>
            <a:pPr algn="ctr" eaLnBrk="1" hangingPunct="1">
              <a:lnSpc>
                <a:spcPts val="5900"/>
              </a:lnSpc>
            </a:pPr>
            <a:r>
              <a:rPr lang="zh-CN" altLang="en-US" sz="36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大兔</a:t>
            </a:r>
            <a:r>
              <a:rPr lang="zh-TW" altLang="en-US" sz="36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子</a:t>
            </a:r>
            <a:r>
              <a:rPr lang="zh-CN" altLang="en-US" sz="36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含笑地耹聽</a:t>
            </a:r>
            <a:r>
              <a:rPr lang="en-US" altLang="zh-TW" sz="36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,</a:t>
            </a:r>
            <a:r>
              <a:rPr lang="zh-CN" altLang="en-US" sz="36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注視著</a:t>
            </a:r>
            <a:r>
              <a:rPr lang="zh-TW" altLang="en-US" sz="36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興高彩烈的</a:t>
            </a:r>
            <a:r>
              <a:rPr lang="zh-CN" altLang="en-US" sz="36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小兔子</a:t>
            </a:r>
            <a:endParaRPr lang="en-US" altLang="zh-TW" sz="360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  <a:p>
            <a:pPr algn="ctr" eaLnBrk="1" hangingPunct="1">
              <a:lnSpc>
                <a:spcPts val="5900"/>
              </a:lnSpc>
            </a:pPr>
            <a:r>
              <a:rPr lang="zh-CN" altLang="en-US" sz="360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直到小兔子不知不覺中睡著了</a:t>
            </a:r>
            <a:endParaRPr lang="en-US" altLang="zh-TW" sz="360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  <a:p>
            <a:pPr algn="ctr" eaLnBrk="1" hangingPunct="1">
              <a:lnSpc>
                <a:spcPts val="5900"/>
              </a:lnSpc>
            </a:pPr>
            <a:r>
              <a:rPr lang="zh-CN" altLang="en-US" sz="360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嘴角還流露</a:t>
            </a:r>
            <a:r>
              <a:rPr lang="zh-TW" altLang="en-US" sz="360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出</a:t>
            </a:r>
            <a:r>
              <a:rPr lang="zh-CN" altLang="en-US" sz="360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新細明體" charset="-120"/>
              </a:rPr>
              <a:t>幸福的笑容</a:t>
            </a:r>
            <a:endParaRPr lang="zh-TW" altLang="en-US" sz="360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  <a:cs typeface="新細明體" charset="-120"/>
            </a:endParaRPr>
          </a:p>
        </p:txBody>
      </p:sp>
      <p:pic>
        <p:nvPicPr>
          <p:cNvPr id="28676" name="圖片 4" descr="图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260350"/>
            <a:ext cx="1260475" cy="12604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CCFF">
              <a:alpha val="74901"/>
            </a:srgbClr>
          </a:solidFill>
        </p:spPr>
        <p:txBody>
          <a:bodyPr/>
          <a:lstStyle/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         大兔子輕輕親吻小兔子的額頭</a:t>
            </a:r>
            <a:endParaRPr kumimoji="1" lang="en-US" altLang="zh-TW" smtClean="0">
              <a:solidFill>
                <a:schemeClr val="tx1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5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zh-TW" altLang="en-US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默默地說：</a:t>
            </a:r>
            <a:endParaRPr kumimoji="1" lang="en-US" altLang="zh-CN" smtClean="0">
              <a:solidFill>
                <a:schemeClr val="tx1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「</a:t>
            </a:r>
            <a:r>
              <a:rPr kumimoji="1" lang="zh-TW" altLang="en-US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每年每月，每分每秒，我無時不在想你，</a:t>
            </a:r>
            <a:endParaRPr kumimoji="1" lang="en-US" altLang="zh-TW" b="1" smtClean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悄悄地想，刻骨銘心的想</a:t>
            </a:r>
            <a:r>
              <a:rPr kumimoji="1" lang="en-US" altLang="zh-TW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……</a:t>
            </a:r>
            <a:r>
              <a:rPr kumimoji="1" lang="zh-TW" altLang="en-US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」</a:t>
            </a:r>
            <a:endParaRPr kumimoji="1" lang="en-US" altLang="zh-TW" b="1" smtClean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5100"/>
              </a:lnSpc>
              <a:spcBef>
                <a:spcPts val="2400"/>
              </a:spcBef>
              <a:spcAft>
                <a:spcPts val="1800"/>
              </a:spcAft>
            </a:pPr>
            <a:r>
              <a:rPr lang="zh-TW" altLang="en-US" sz="440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頻呼小玉原無事</a:t>
            </a:r>
            <a:r>
              <a:rPr lang="en-US" altLang="zh-TW" sz="440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,</a:t>
            </a:r>
            <a:r>
              <a:rPr lang="zh-TW" altLang="en-US" sz="240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</a:t>
            </a:r>
            <a:r>
              <a:rPr lang="zh-TW" altLang="en-US" sz="440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只要檀郎認識聲</a:t>
            </a:r>
          </a:p>
          <a:p>
            <a:pPr eaLnBrk="1" hangingPunct="1">
              <a:lnSpc>
                <a:spcPts val="5100"/>
              </a:lnSpc>
            </a:pPr>
            <a:r>
              <a:rPr lang="zh-TW" altLang="en-US" sz="4000" smtClean="0">
                <a:solidFill>
                  <a:srgbClr val="33660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這就是靈修：天人的交往</a:t>
            </a:r>
            <a:endParaRPr lang="en-US" altLang="zh-TW" sz="4000" smtClean="0">
              <a:solidFill>
                <a:srgbClr val="336600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5100"/>
              </a:lnSpc>
            </a:pPr>
            <a:r>
              <a:rPr lang="zh-TW" altLang="en-US" sz="4800" smtClean="0">
                <a:solidFill>
                  <a:srgbClr val="C0000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天主想著我們</a:t>
            </a:r>
            <a:endParaRPr lang="en-US" altLang="zh-TW" sz="4800" smtClean="0">
              <a:solidFill>
                <a:srgbClr val="C00000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5100"/>
              </a:lnSpc>
            </a:pPr>
            <a:r>
              <a:rPr lang="zh-TW" altLang="en-US" sz="4800" smtClean="0">
                <a:solidFill>
                  <a:srgbClr val="C0000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我們也想著天主</a:t>
            </a:r>
            <a:endParaRPr lang="en-US" altLang="zh-TW" sz="4800" smtClean="0">
              <a:solidFill>
                <a:srgbClr val="C00000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</p:txBody>
      </p:sp>
      <p:pic>
        <p:nvPicPr>
          <p:cNvPr id="29699" name="Picture 3" descr="D:\Desktop\2011中國郵票小兔拜月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14313"/>
            <a:ext cx="11144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CCFF">
              <a:alpha val="74901"/>
            </a:srgbClr>
          </a:solidFill>
        </p:spPr>
        <p:txBody>
          <a:bodyPr/>
          <a:lstStyle/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         </a:t>
            </a:r>
            <a:endParaRPr kumimoji="1" lang="en-US" altLang="zh-TW" smtClean="0">
              <a:solidFill>
                <a:schemeClr val="tx1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      </a:t>
            </a:r>
            <a:r>
              <a:rPr kumimoji="1" lang="zh-TW" altLang="en-US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 </a:t>
            </a:r>
            <a:r>
              <a:rPr kumimoji="1" lang="en-US" altLang="zh-TW" sz="36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1.</a:t>
            </a:r>
            <a:r>
              <a:rPr kumimoji="1" lang="zh-TW" altLang="en-US" sz="40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思念是一種力量</a:t>
            </a:r>
            <a:endParaRPr kumimoji="1" lang="en-US" altLang="zh-TW" sz="4000" smtClean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48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    </a:t>
            </a:r>
            <a:r>
              <a:rPr kumimoji="1" lang="zh-TW" altLang="en-US" sz="40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 </a:t>
            </a:r>
            <a:r>
              <a:rPr kumimoji="1" lang="en-US" altLang="zh-TW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2.</a:t>
            </a:r>
            <a:r>
              <a:rPr kumimoji="1" lang="zh-TW" altLang="en-US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思念可以讓人戰勝困境</a:t>
            </a:r>
            <a:endParaRPr kumimoji="1" lang="en-US" altLang="zh-TW" sz="3600" smtClean="0">
              <a:solidFill>
                <a:schemeClr val="tx1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         </a:t>
            </a:r>
            <a:r>
              <a:rPr kumimoji="1" lang="en-US" altLang="zh-TW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(</a:t>
            </a:r>
            <a:r>
              <a:rPr kumimoji="1" lang="zh-TW" altLang="en-US" sz="360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不是沒有困境</a:t>
            </a:r>
            <a:r>
              <a:rPr kumimoji="1" lang="en-US" altLang="zh-TW" sz="360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,</a:t>
            </a:r>
            <a:r>
              <a:rPr kumimoji="1" lang="zh-TW" altLang="en-US" sz="360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而是不怕困境</a:t>
            </a:r>
            <a:r>
              <a:rPr kumimoji="1" lang="en-US" altLang="zh-TW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)</a:t>
            </a: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    </a:t>
            </a:r>
            <a:r>
              <a:rPr kumimoji="1" lang="en-US" altLang="zh-TW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3.</a:t>
            </a:r>
            <a:r>
              <a:rPr kumimoji="1" lang="zh-TW" altLang="en-US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信仰可以改變心境</a:t>
            </a:r>
            <a:r>
              <a:rPr kumimoji="1" lang="en-US" altLang="zh-TW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,</a:t>
            </a:r>
            <a:r>
              <a:rPr kumimoji="1" lang="zh-TW" altLang="en-US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從而改變環境</a:t>
            </a:r>
            <a:endParaRPr kumimoji="1" lang="en-US" altLang="zh-TW" sz="3600" smtClean="0">
              <a:solidFill>
                <a:schemeClr val="tx1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    </a:t>
            </a:r>
            <a:r>
              <a:rPr kumimoji="1" lang="en-US" altLang="zh-TW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4.</a:t>
            </a:r>
            <a:r>
              <a:rPr kumimoji="1" lang="zh-TW" altLang="en-US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愛可以使不可愛變得可愛         </a:t>
            </a:r>
            <a:endParaRPr kumimoji="1" lang="en-US" altLang="zh-TW" sz="3600" smtClean="0">
              <a:solidFill>
                <a:schemeClr val="tx1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    </a:t>
            </a:r>
            <a:r>
              <a:rPr kumimoji="1" lang="en-US" altLang="zh-TW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5.</a:t>
            </a:r>
            <a:r>
              <a:rPr kumimoji="1" lang="zh-TW" altLang="en-US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天主一直在想我們</a:t>
            </a:r>
            <a:endParaRPr kumimoji="1" lang="en-US" altLang="zh-TW" sz="3600" smtClean="0">
              <a:solidFill>
                <a:schemeClr val="tx1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  </a:t>
            </a:r>
            <a:r>
              <a:rPr kumimoji="1" lang="en-US" altLang="zh-TW" sz="36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6.</a:t>
            </a:r>
            <a:r>
              <a:rPr kumimoji="1" lang="zh-TW" altLang="en-US" sz="36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天主愛我們多過我們愛我們自己</a:t>
            </a:r>
            <a:endParaRPr kumimoji="1" lang="en-US" altLang="zh-TW" sz="3600" smtClean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 smtClean="0">
                <a:solidFill>
                  <a:schemeClr val="tx1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  </a:t>
            </a:r>
            <a:r>
              <a:rPr kumimoji="1" lang="en-US" altLang="zh-TW" sz="3600" smtClean="0">
                <a:solidFill>
                  <a:srgbClr val="7030A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7.</a:t>
            </a:r>
            <a:r>
              <a:rPr kumimoji="1" lang="zh-TW" altLang="en-US" sz="3600" smtClean="0">
                <a:solidFill>
                  <a:srgbClr val="7030A0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天主認識我們多過我們認識我們自己</a:t>
            </a:r>
            <a:endParaRPr kumimoji="1" lang="en-US" altLang="zh-TW" sz="3600" smtClean="0">
              <a:solidFill>
                <a:srgbClr val="7030A0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en-US" altLang="zh-TW" sz="360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   8.</a:t>
            </a:r>
            <a:r>
              <a:rPr kumimoji="1" lang="zh-TW" altLang="en-US" sz="360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華康黑體-GB5" pitchFamily="49" charset="-120"/>
              </a:rPr>
              <a:t>天主的安排遠勝於我們的精打細算</a:t>
            </a:r>
            <a:endParaRPr kumimoji="1" lang="en-US" altLang="zh-TW" sz="3600" smtClean="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  <a:cs typeface="華康黑體-GB5" pitchFamily="49" charset="-120"/>
            </a:endParaRPr>
          </a:p>
        </p:txBody>
      </p:sp>
      <p:pic>
        <p:nvPicPr>
          <p:cNvPr id="30723" name="Picture 3" descr="D:\Desktop\2011中國郵票小兔拜月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14313"/>
            <a:ext cx="11144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最好的賜給我們（瑪</a:t>
            </a:r>
            <a:r>
              <a:rPr lang="en-US" altLang="zh-TW" smtClean="0">
                <a:ea typeface="華康粗黑體" pitchFamily="49" charset="-120"/>
              </a:rPr>
              <a:t>7:7-11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）。但我們要記著：</a:t>
            </a: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祈禱並非獲得天主恩寵旳「條件」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，因為這位愛我們的天父，在我們祈求他以前，已知道我們需要什麼（瑪</a:t>
            </a:r>
            <a:r>
              <a:rPr lang="en-US" altLang="zh-TW" smtClean="0">
                <a:ea typeface="華康粗黑體" pitchFamily="49" charset="-120"/>
              </a:rPr>
              <a:t>6:7-8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）。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3.</a:t>
            </a: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以讚頌之愛和感恩之心祈禱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讚美和感謝，是基督徒祈禱的最大特色之一。上主實在太偉大了，值得我們時常讚美；他對我們實在太好，值得我們一生感謝。聖經有許多對天主的偉大讚詩，如：聖母讚主曲（路</a:t>
            </a:r>
            <a:r>
              <a:rPr lang="en-US" altLang="zh-TW" smtClean="0">
                <a:ea typeface="華康粗黑體" pitchFamily="49" charset="-120"/>
              </a:rPr>
              <a:t>1:46-56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），匝加利亞感恩歌（路</a:t>
            </a:r>
            <a:r>
              <a:rPr lang="en-US" altLang="zh-TW" smtClean="0">
                <a:ea typeface="華康粗黑體" pitchFamily="49" charset="-120"/>
              </a:rPr>
              <a:t>1:68-79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）等。聖詠更有許多讚美、感恩的詩篇。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4.</a:t>
            </a: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以悔罪之愛祈禱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悔罪並非自怨自艾，而是一種助人奔向上主的動</a:t>
            </a:r>
            <a:endParaRPr lang="en-US" altLang="zh-TW" smtClean="0">
              <a:latin typeface="華康粗黑體" pitchFamily="49" charset="-120"/>
              <a:ea typeface="華康粗黑體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endParaRPr lang="en-US" altLang="zh-TW" smtClean="0">
              <a:latin typeface="華康粗黑體" pitchFamily="49" charset="-120"/>
              <a:ea typeface="華康粗黑體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 smtClean="0">
                <a:latin typeface="華康粗黑體" pitchFamily="49" charset="-120"/>
                <a:ea typeface="華康粗黑體" pitchFamily="49" charset="-120"/>
              </a:rPr>
              <a:t> </a:t>
            </a:r>
            <a:endParaRPr lang="zh-TW" altLang="en-US" smtClean="0"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力，裏面也包含了不少依賴、讚美和感謝上主的成份。聖經認為連罪人也要祈禱，那位悔罪的稅吏，便是在祈禱後而成為義人的（路</a:t>
            </a:r>
            <a:r>
              <a:rPr lang="en-US" altLang="zh-TW" smtClean="0">
                <a:ea typeface="華康粗黑體" pitchFamily="49" charset="-120"/>
              </a:rPr>
              <a:t>18:13-14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）。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5.</a:t>
            </a: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以堅忍不拔之心祈禱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雅各伯宗徒認為人即使在各種試探裏、在嚴重的考驗中，仍當祈禱，「向那慷慨施恩於眾人，而從不責斥的天主祈求，</a:t>
            </a: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……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祈求時要有信心，決不可懷疑。」（雅</a:t>
            </a:r>
            <a:r>
              <a:rPr lang="en-US" altLang="zh-TW" smtClean="0">
                <a:ea typeface="華康粗黑體" pitchFamily="49" charset="-120"/>
              </a:rPr>
              <a:t>1:2-6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）。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6.</a:t>
            </a: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代禱</a:t>
            </a:r>
            <a:r>
              <a:rPr lang="en-US" altLang="zh-TW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sym typeface="Symbol" pitchFamily="18" charset="2"/>
              </a:rPr>
              <a:t></a:t>
            </a: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以民胞物與之心祈禱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代禱是愛人之心的外溢。一個人如果熱愛人間、關切世運，他就會自自然然的為所關心的事、為所愛的人祈禱。如果我相信天主，又知道天主能賜福給眾人，我就會很自然的向天主提及我所關心、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熱愛的人。基督自己時常為人祈禱（參考若</a:t>
            </a:r>
            <a:r>
              <a:rPr lang="en-US" altLang="zh-TW" smtClean="0">
                <a:ea typeface="華康粗黑體" pitchFamily="49" charset="-120"/>
              </a:rPr>
              <a:t>17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大司祭的祈禱）；如果我們多為父母、子女、朋友、陌生人祈禱，這也是增加我們對他們的愛和關懷的好方法。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                   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天主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 </a:t>
            </a:r>
            <a:endParaRPr lang="zh-TW" altLang="en-US" smtClean="0">
              <a:latin typeface="華康粗黑體" pitchFamily="49" charset="-120"/>
              <a:ea typeface="華康粗黑體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 </a:t>
            </a:r>
            <a:endParaRPr lang="zh-TW" altLang="en-US" smtClean="0">
              <a:latin typeface="華康粗黑體" pitchFamily="49" charset="-120"/>
              <a:ea typeface="華康粗黑體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/>
            </a:r>
            <a:br>
              <a:rPr lang="zh-TW" altLang="en-US" smtClean="0">
                <a:latin typeface="華康粗黑體" pitchFamily="49" charset="-120"/>
                <a:ea typeface="華康粗黑體" pitchFamily="49" charset="-120"/>
              </a:rPr>
            </a:b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              我　　　　    他人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 </a:t>
            </a:r>
            <a:endParaRPr lang="zh-TW" altLang="en-US" smtClean="0">
              <a:latin typeface="華康粗黑體" pitchFamily="49" charset="-120"/>
              <a:ea typeface="華康粗黑體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7.</a:t>
            </a: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祈禱的功效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「你們祈禱，不論求什麼，只要你們相信必得，必給你們成就。」（谷</a:t>
            </a:r>
            <a:r>
              <a:rPr lang="en-US" altLang="zh-TW" smtClean="0">
                <a:ea typeface="華康粗黑體" pitchFamily="49" charset="-120"/>
              </a:rPr>
              <a:t>11:24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）。唯一使我們</a:t>
            </a:r>
          </a:p>
        </p:txBody>
      </p:sp>
      <p:sp>
        <p:nvSpPr>
          <p:cNvPr id="5" name="等腰三角形 4"/>
          <p:cNvSpPr/>
          <p:nvPr/>
        </p:nvSpPr>
        <p:spPr>
          <a:xfrm>
            <a:off x="3500438" y="2571750"/>
            <a:ext cx="2000250" cy="18573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dirty="0" smtClean="0">
                <a:latin typeface="華康粗黑體" pitchFamily="49" charset="-120"/>
                <a:ea typeface="華康粗黑體" pitchFamily="49" charset="-120"/>
              </a:rPr>
              <a:t>求而不得的原因，是我們「求的不當」（雅</a:t>
            </a:r>
            <a:r>
              <a:rPr lang="en-US" altLang="zh-TW" dirty="0" smtClean="0">
                <a:ea typeface="華康粗黑體" pitchFamily="49" charset="-120"/>
              </a:rPr>
              <a:t>4:2-3</a:t>
            </a:r>
            <a:r>
              <a:rPr lang="zh-TW" altLang="en-US" dirty="0" smtClean="0">
                <a:latin typeface="華康粗黑體" pitchFamily="49" charset="-120"/>
                <a:ea typeface="華康粗黑體" pitchFamily="49" charset="-120"/>
              </a:rPr>
              <a:t>），好像小孩子向父母求利刀或一些危險的玩具一樣。但無論如何，對於誠心祈求的人，上主一定賜給他豐富的恩寵；如果不給他所渴求的，也會把另一些恩典賜給他。</a:t>
            </a:r>
          </a:p>
          <a:p>
            <a:pPr algn="just" eaLnBrk="1">
              <a:lnSpc>
                <a:spcPts val="5500"/>
              </a:lnSpc>
              <a:spcBef>
                <a:spcPct val="0"/>
              </a:spcBef>
            </a:pPr>
            <a:r>
              <a:rPr lang="zh-TW" altLang="en-US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三、最美麗的經文</a:t>
            </a:r>
            <a:r>
              <a:rPr lang="en-US" altLang="zh-HK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sym typeface="Symbol" pitchFamily="18" charset="2"/>
              </a:rPr>
              <a:t></a:t>
            </a:r>
            <a:r>
              <a:rPr lang="zh-TW" altLang="en-US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天主經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 dirty="0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dirty="0" smtClean="0">
                <a:latin typeface="華康粗黑體" pitchFamily="49" charset="-120"/>
                <a:ea typeface="華康粗黑體" pitchFamily="49" charset="-120"/>
              </a:rPr>
              <a:t>天主經是耶穌親自教我們念的經文，內容十分豐富，下面只是一些提示，希望我們能領會耶穌教我們念天主經的用心。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我們的天父</a:t>
            </a:r>
            <a:r>
              <a:rPr lang="zh-TW" altLang="en-US" dirty="0" smtClean="0">
                <a:latin typeface="華康粗黑體" pitchFamily="49" charset="-120"/>
                <a:ea typeface="華康粗黑體" pitchFamily="49" charset="-120"/>
              </a:rPr>
              <a:t>，天主不單是「神」，也是「父親」，而且是「我們」的父親。因此我們彼此都是兄弟姊妹。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願你的名受顯揚；願你的國來臨；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願人人都認識、皈向這位元眾人的大父，讚美他的名。希望一個正義、仁愛、和平的境界早日來臨，這是人人皈依上主後必然達致的結果。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願你的旨意奉行在人間，如同在天上。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皈依天主的最主要表現，就是按照他的旨意生活，服從他早於創世時便已為萬物與人生而定下的規律</a:t>
            </a:r>
            <a:r>
              <a:rPr lang="en-US" altLang="zh-HK" smtClean="0">
                <a:latin typeface="華康粗黑體" pitchFamily="49" charset="-120"/>
                <a:ea typeface="華康粗黑體" pitchFamily="49" charset="-120"/>
                <a:sym typeface="Symbol" pitchFamily="18" charset="2"/>
              </a:rPr>
              <a:t>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愛的規律，達致幸福的規律。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求你今天賞給我們日用的食糧；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衣食足而後知榮辱；我們也應求天主滿足我們每人和全體人民的物質上和精神上的需要。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求你寬恕我們的罪過，如同我們寬恕別人一樣；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互相寬恕是基督徒的美德；天父便是這樣無條件地寬恕了我們。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不要讓我們陷於誘惑，但救我們免於兇惡。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面對未來，我們都有如臨深淵、如履薄冰的危機感，希望天主能一一為我們指點，處處助我們安渡。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亞孟。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唯盼我們的祈禱，蒙主垂允。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 smtClean="0">
                <a:latin typeface="華康粗黑體" pitchFamily="49" charset="-120"/>
                <a:ea typeface="華康粗黑體" pitchFamily="49" charset="-120"/>
              </a:rPr>
              <a:t> </a:t>
            </a:r>
            <a:endParaRPr lang="zh-TW" altLang="en-US" smtClean="0"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zh-TW" altLang="en-US" sz="6600" smtClean="0">
                <a:solidFill>
                  <a:srgbClr val="FF0000"/>
                </a:solidFill>
                <a:ea typeface="華康粗黑體" pitchFamily="49" charset="-120"/>
                <a:cs typeface="Arial" charset="0"/>
              </a:rPr>
              <a:t>天 國</a:t>
            </a:r>
          </a:p>
          <a:p>
            <a:pPr eaLnBrk="1" hangingPunct="1"/>
            <a:r>
              <a:rPr lang="zh-TW" altLang="en-US" sz="4800" smtClean="0">
                <a:solidFill>
                  <a:srgbClr val="0000CC"/>
                </a:solidFill>
                <a:ea typeface="華康粗黑體" pitchFamily="49" charset="-120"/>
                <a:cs typeface="Arial" charset="0"/>
              </a:rPr>
              <a:t>天國臨近了</a:t>
            </a:r>
          </a:p>
          <a:p>
            <a:pPr eaLnBrk="1" hangingPunct="1"/>
            <a:r>
              <a:rPr lang="zh-TW" altLang="en-US" sz="4800" smtClean="0">
                <a:solidFill>
                  <a:srgbClr val="0000CC"/>
                </a:solidFill>
                <a:ea typeface="華康粗黑體" pitchFamily="49" charset="-120"/>
                <a:cs typeface="Arial" charset="0"/>
              </a:rPr>
              <a:t>天國就在你們心中</a:t>
            </a:r>
          </a:p>
          <a:p>
            <a:pPr algn="l" eaLnBrk="1" hangingPunct="1"/>
            <a:r>
              <a:rPr lang="zh-TW" altLang="en-US" sz="4800" smtClean="0">
                <a:solidFill>
                  <a:srgbClr val="FF0000"/>
                </a:solidFill>
                <a:ea typeface="華康粗黑體" pitchFamily="49" charset="-120"/>
                <a:cs typeface="Arial" charset="0"/>
              </a:rPr>
              <a:t>      天主的國</a:t>
            </a:r>
            <a:r>
              <a:rPr lang="en-US" altLang="zh-TW" sz="4800" smtClean="0">
                <a:solidFill>
                  <a:srgbClr val="FF0000"/>
                </a:solidFill>
                <a:ea typeface="華康粗黑體" pitchFamily="49" charset="-120"/>
                <a:cs typeface="Arial" charset="0"/>
              </a:rPr>
              <a:t>=</a:t>
            </a:r>
            <a:r>
              <a:rPr lang="zh-TW" altLang="en-US" sz="6000" smtClean="0">
                <a:solidFill>
                  <a:srgbClr val="FF0000"/>
                </a:solidFill>
                <a:ea typeface="華康粗黑體" pitchFamily="49" charset="-120"/>
                <a:cs typeface="Arial" charset="0"/>
              </a:rPr>
              <a:t>天 主</a:t>
            </a:r>
          </a:p>
          <a:p>
            <a:pPr eaLnBrk="1" hangingPunct="1"/>
            <a:r>
              <a:rPr lang="zh-TW" altLang="en-US" sz="4800" smtClean="0">
                <a:solidFill>
                  <a:srgbClr val="9900CC"/>
                </a:solidFill>
                <a:ea typeface="華康粗黑體" pitchFamily="49" charset="-120"/>
                <a:cs typeface="Arial" charset="0"/>
              </a:rPr>
              <a:t>          </a:t>
            </a:r>
            <a:r>
              <a:rPr lang="en-US" altLang="zh-TW" sz="4800" smtClean="0">
                <a:solidFill>
                  <a:srgbClr val="9900CC"/>
                </a:solidFill>
                <a:ea typeface="華康粗黑體" pitchFamily="49" charset="-120"/>
                <a:cs typeface="Arial" charset="0"/>
              </a:rPr>
              <a:t>=</a:t>
            </a:r>
            <a:r>
              <a:rPr lang="zh-TW" altLang="en-US" sz="4800" smtClean="0">
                <a:solidFill>
                  <a:srgbClr val="9900CC"/>
                </a:solidFill>
                <a:ea typeface="華康粗黑體" pitchFamily="49" charset="-120"/>
                <a:cs typeface="Arial" charset="0"/>
              </a:rPr>
              <a:t>天主的</a:t>
            </a:r>
            <a:r>
              <a:rPr lang="zh-TW" altLang="en-US" sz="6000" smtClean="0">
                <a:solidFill>
                  <a:srgbClr val="9900CC"/>
                </a:solidFill>
                <a:ea typeface="華康粗黑體" pitchFamily="49" charset="-120"/>
                <a:cs typeface="Arial" charset="0"/>
              </a:rPr>
              <a:t>統治</a:t>
            </a:r>
          </a:p>
          <a:p>
            <a:pPr eaLnBrk="1" hangingPunct="1"/>
            <a:r>
              <a:rPr lang="zh-TW" altLang="en-US" sz="4800" smtClean="0">
                <a:solidFill>
                  <a:srgbClr val="9900CC"/>
                </a:solidFill>
                <a:ea typeface="華康粗黑體" pitchFamily="49" charset="-120"/>
                <a:cs typeface="Arial" charset="0"/>
              </a:rPr>
              <a:t>  </a:t>
            </a:r>
            <a:r>
              <a:rPr lang="zh-TW" altLang="en-US" sz="5400" smtClean="0">
                <a:solidFill>
                  <a:srgbClr val="9900CC"/>
                </a:solidFill>
                <a:ea typeface="華康粗黑體" pitchFamily="49" charset="-120"/>
                <a:cs typeface="Arial" charset="0"/>
              </a:rPr>
              <a:t>  </a:t>
            </a:r>
            <a:r>
              <a:rPr lang="zh-TW" altLang="en-US" sz="4800" smtClean="0">
                <a:solidFill>
                  <a:srgbClr val="9900CC"/>
                </a:solidFill>
                <a:ea typeface="華康粗黑體" pitchFamily="49" charset="-120"/>
                <a:cs typeface="Arial" charset="0"/>
              </a:rPr>
              <a:t>       </a:t>
            </a:r>
            <a:r>
              <a:rPr lang="en-US" altLang="zh-TW" sz="4800" smtClean="0">
                <a:solidFill>
                  <a:srgbClr val="9900CC"/>
                </a:solidFill>
                <a:ea typeface="華康粗黑體" pitchFamily="49" charset="-120"/>
                <a:cs typeface="Arial" charset="0"/>
              </a:rPr>
              <a:t>=</a:t>
            </a:r>
            <a:r>
              <a:rPr lang="en-US" altLang="zh-TW" sz="3600" smtClean="0">
                <a:solidFill>
                  <a:srgbClr val="9900CC"/>
                </a:solidFill>
                <a:ea typeface="華康粗黑體" pitchFamily="49" charset="-120"/>
                <a:cs typeface="Arial" charset="0"/>
              </a:rPr>
              <a:t>The Reign of God</a:t>
            </a:r>
            <a:endParaRPr lang="en-US" altLang="zh-TW" sz="2800" smtClean="0">
              <a:solidFill>
                <a:srgbClr val="9900CC"/>
              </a:solidFill>
              <a:ea typeface="華康粗黑體" pitchFamily="49" charset="-12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1907</Words>
  <Application>Microsoft Office PowerPoint</Application>
  <PresentationFormat>如螢幕大小 (4:3)</PresentationFormat>
  <Paragraphs>194</Paragraphs>
  <Slides>26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4</vt:i4>
      </vt:variant>
      <vt:variant>
        <vt:lpstr>投影片標題</vt:lpstr>
      </vt:variant>
      <vt:variant>
        <vt:i4>26</vt:i4>
      </vt:variant>
    </vt:vector>
  </HeadingPairs>
  <TitlesOfParts>
    <vt:vector size="30" baseType="lpstr">
      <vt:lpstr>預設簡報設計</vt:lpstr>
      <vt:lpstr>1_預設簡報設計</vt:lpstr>
      <vt:lpstr>2_預設簡報設計</vt:lpstr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  <vt:lpstr>投影片 23</vt:lpstr>
      <vt:lpstr>投影片 24</vt:lpstr>
      <vt:lpstr>投影片 25</vt:lpstr>
      <vt:lpstr>投影片 26</vt:lpstr>
    </vt:vector>
  </TitlesOfParts>
  <Company>cirs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 督 宣 講 的 核 心</dc:title>
  <dc:creator>Tsui Kam Yiu</dc:creator>
  <cp:lastModifiedBy>Jeanne</cp:lastModifiedBy>
  <cp:revision>142</cp:revision>
  <dcterms:created xsi:type="dcterms:W3CDTF">2008-05-09T13:42:49Z</dcterms:created>
  <dcterms:modified xsi:type="dcterms:W3CDTF">2021-02-14T01:42:14Z</dcterms:modified>
</cp:coreProperties>
</file>