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4" r:id="rId2"/>
    <p:sldMasterId id="2147483696" r:id="rId3"/>
    <p:sldMasterId id="2147483708" r:id="rId4"/>
  </p:sldMasterIdLst>
  <p:sldIdLst>
    <p:sldId id="276" r:id="rId5"/>
    <p:sldId id="277" r:id="rId6"/>
    <p:sldId id="278" r:id="rId7"/>
    <p:sldId id="279" r:id="rId8"/>
    <p:sldId id="280" r:id="rId9"/>
    <p:sldId id="281" r:id="rId10"/>
    <p:sldId id="282" r:id="rId11"/>
    <p:sldId id="283" r:id="rId12"/>
    <p:sldId id="284" r:id="rId13"/>
    <p:sldId id="258" r:id="rId14"/>
    <p:sldId id="259" r:id="rId15"/>
    <p:sldId id="260" r:id="rId16"/>
    <p:sldId id="267" r:id="rId17"/>
    <p:sldId id="268" r:id="rId18"/>
  </p:sldIdLst>
  <p:sldSz cx="9144000" cy="6858000" type="screen4x3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99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71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12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E85BB-6C19-41E7-A929-224597B9DBC9}" type="datetimeFigureOut">
              <a:rPr lang="zh-HK" altLang="en-US" smtClean="0"/>
              <a:t>13/3/2021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7C884-9A79-42D8-A84D-A55E9C1B0D5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73034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E85BB-6C19-41E7-A929-224597B9DBC9}" type="datetimeFigureOut">
              <a:rPr lang="zh-HK" altLang="en-US" smtClean="0"/>
              <a:t>13/3/2021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7C884-9A79-42D8-A84D-A55E9C1B0D5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08202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E85BB-6C19-41E7-A929-224597B9DBC9}" type="datetimeFigureOut">
              <a:rPr lang="zh-HK" altLang="en-US" smtClean="0"/>
              <a:t>13/3/2021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7C884-9A79-42D8-A84D-A55E9C1B0D5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0350165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838DBE-BAFE-48B2-B9D7-C4AC6EAADDFC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30397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E018C8-6793-4855-81CE-027C2274F956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27791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78FB9A-B9BA-4269-BDB1-C790E7D1C428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24380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7C66A6-D247-496C-85F4-52F61B0AA454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42024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7CD166-1DEA-46FD-B9CF-7D012B6CC2D1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98454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B75582-B02F-4DD5-9438-04737A4C36FA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315467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756890-DC4F-4594-BE80-CCB9B2D38FB1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907345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BBE611-B8BB-4765-A80B-5FEEAD5AB3D4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3090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E85BB-6C19-41E7-A929-224597B9DBC9}" type="datetimeFigureOut">
              <a:rPr lang="zh-HK" altLang="en-US" smtClean="0"/>
              <a:t>13/3/2021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7C884-9A79-42D8-A84D-A55E9C1B0D5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77143935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4FA5C9-AA57-41CD-BA31-841FC416A91C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353427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869E45-435F-4944-8B9E-B3D1A3CEC3E8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722162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417A24-E2C0-4159-B9C9-67716B2B0A04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02487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HK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1B4B09-C90F-4392-A622-0DDE01BBC89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8283656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1D5A94-B578-41B1-8111-32B44CC7481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5333363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3B60C7-9B86-4672-9F17-A727BDF936D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2563991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B02FD3-D7BA-4253-BC68-94DC75E5249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2670555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D2615B-0430-445A-989C-F4F2037B033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9489248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863732-F9BB-41F0-B371-8C140F117BF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6254746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4DE719-F0AF-4A3F-B31C-60B90239F70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78817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E85BB-6C19-41E7-A929-224597B9DBC9}" type="datetimeFigureOut">
              <a:rPr lang="zh-HK" altLang="en-US" smtClean="0"/>
              <a:t>13/3/2021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7C884-9A79-42D8-A84D-A55E9C1B0D5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77562304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0001E2-93D0-4CB0-8971-A281351C9B0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0471437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HK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E57B0B-89FB-4F57-9C3A-8B8B0D0DAA1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9147105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115B86-CBB9-47D3-8575-76D7C5FCC95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6000374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C8CB7-3B0D-434F-8E9F-569CDE9E9F4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0591929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6BFC4E-826F-4F0D-9E2B-E32465B566FD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586913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E20E94-EDBC-4F43-960D-9E881AE05372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272521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839CCC-6244-413A-A136-B25284EC6162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306757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D49429-9672-4D81-AB2A-DA908CF30482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871419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2E29F4-6656-4819-B34A-BEDA0E35CB03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101564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FD4075-E274-4F7A-B7AD-B09FCB0096D3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8031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E85BB-6C19-41E7-A929-224597B9DBC9}" type="datetimeFigureOut">
              <a:rPr lang="zh-HK" altLang="en-US" smtClean="0"/>
              <a:t>13/3/2021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7C884-9A79-42D8-A84D-A55E9C1B0D5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9613910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F09CE6-0B8F-4A39-AFD4-3C066A8F410C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856147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5446B0-EC78-4C81-B398-D2784F4B6963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761651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024BD1-8425-449F-9AB0-CF78E78ECAFB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843624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AF20FC-1B78-41C8-AA9D-7B34E7F82808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739547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FF6F6C-3C05-45A8-BF54-92053305CE81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2426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E85BB-6C19-41E7-A929-224597B9DBC9}" type="datetimeFigureOut">
              <a:rPr lang="zh-HK" altLang="en-US" smtClean="0"/>
              <a:t>13/3/2021</a:t>
            </a:fld>
            <a:endParaRPr lang="zh-HK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7C884-9A79-42D8-A84D-A55E9C1B0D5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864337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E85BB-6C19-41E7-A929-224597B9DBC9}" type="datetimeFigureOut">
              <a:rPr lang="zh-HK" altLang="en-US" smtClean="0"/>
              <a:t>13/3/2021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7C884-9A79-42D8-A84D-A55E9C1B0D5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090178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E85BB-6C19-41E7-A929-224597B9DBC9}" type="datetimeFigureOut">
              <a:rPr lang="zh-HK" altLang="en-US" smtClean="0"/>
              <a:t>13/3/2021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7C884-9A79-42D8-A84D-A55E9C1B0D5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952973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E85BB-6C19-41E7-A929-224597B9DBC9}" type="datetimeFigureOut">
              <a:rPr lang="zh-HK" altLang="en-US" smtClean="0"/>
              <a:t>13/3/2021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7C884-9A79-42D8-A84D-A55E9C1B0D5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596243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E85BB-6C19-41E7-A929-224597B9DBC9}" type="datetimeFigureOut">
              <a:rPr lang="zh-HK" altLang="en-US" smtClean="0"/>
              <a:t>13/3/2021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7C884-9A79-42D8-A84D-A55E9C1B0D5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322028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1E85BB-6C19-41E7-A929-224597B9DBC9}" type="datetimeFigureOut">
              <a:rPr lang="zh-HK" altLang="en-US" smtClean="0"/>
              <a:t>13/3/2021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57C884-9A79-42D8-A84D-A55E9C1B0D5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740288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新細明體" pitchFamily="18" charset="-12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新細明體" pitchFamily="18" charset="-12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新細明體" pitchFamily="18" charset="-12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52770F7-8D15-418E-BDD7-67C12CA40B90}" type="slidenum">
              <a:rPr kumimoji="1" lang="en-US" altLang="zh-TW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611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86EFFF0-BEBA-4EA7-A9E3-D91D8C0D2A97}" type="slidenum">
              <a:rPr kumimoji="1" lang="en-US" altLang="zh-TW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altLang="zh-TW"/>
          </a:p>
        </p:txBody>
      </p:sp>
    </p:spTree>
    <p:extLst>
      <p:ext uri="{BB962C8B-B14F-4D97-AF65-F5344CB8AC3E}">
        <p14:creationId xmlns:p14="http://schemas.microsoft.com/office/powerpoint/2010/main" val="527644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新細明體" pitchFamily="18" charset="-12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新細明體" pitchFamily="18" charset="-12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新細明體" pitchFamily="18" charset="-12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761761B-390B-441D-90A2-24D2E05B2DCD}" type="slidenum">
              <a:rPr kumimoji="1" lang="en-US" altLang="zh-TW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9604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eaLnBrk="1">
              <a:lnSpc>
                <a:spcPts val="7300"/>
              </a:lnSpc>
              <a:spcBef>
                <a:spcPts val="0"/>
              </a:spcBef>
              <a:defRPr/>
            </a:pPr>
            <a:r>
              <a:rPr lang="en-US" altLang="zh-TW" sz="3600" dirty="0" smtClean="0">
                <a:solidFill>
                  <a:srgbClr val="FF0000"/>
                </a:solidFill>
                <a:ea typeface="華康粗黑體" panose="020B0709000000000000" pitchFamily="49" charset="-120"/>
              </a:rPr>
              <a:t> </a:t>
            </a:r>
          </a:p>
          <a:p>
            <a:pPr eaLnBrk="1">
              <a:lnSpc>
                <a:spcPts val="7300"/>
              </a:lnSpc>
              <a:spcBef>
                <a:spcPts val="0"/>
              </a:spcBef>
              <a:defRPr/>
            </a:pPr>
            <a:r>
              <a:rPr lang="en-US" altLang="zh-TW" sz="3600" dirty="0" smtClean="0">
                <a:ea typeface="華康粗黑體" panose="020B0709000000000000" pitchFamily="49" charset="-120"/>
              </a:rPr>
              <a:t>23</a:t>
            </a:r>
            <a:r>
              <a:rPr lang="en-US" altLang="zh-HK" sz="3600" dirty="0" smtClean="0">
                <a:ea typeface="華康粗黑體" panose="020B0709000000000000" pitchFamily="49" charset="-120"/>
              </a:rPr>
              <a:t>. </a:t>
            </a:r>
            <a:r>
              <a:rPr lang="zh-TW" altLang="en-US" sz="4800" dirty="0" smtClean="0">
                <a:solidFill>
                  <a:srgbClr val="FF0000"/>
                </a:solidFill>
                <a:latin typeface="華康粗黑體" pitchFamily="49" charset="-120"/>
                <a:ea typeface="華康粗黑體" pitchFamily="49" charset="-120"/>
              </a:rPr>
              <a:t>勤讀聖經</a:t>
            </a:r>
            <a:endParaRPr lang="en-US" altLang="zh-TW" sz="4800" dirty="0" smtClean="0">
              <a:solidFill>
                <a:srgbClr val="FF0000"/>
              </a:solidFill>
              <a:latin typeface="華康粗黑體" pitchFamily="49" charset="-120"/>
              <a:ea typeface="華康粗黑體" pitchFamily="49" charset="-120"/>
            </a:endParaRPr>
          </a:p>
          <a:p>
            <a:pPr eaLnBrk="1">
              <a:lnSpc>
                <a:spcPts val="7300"/>
              </a:lnSpc>
              <a:spcBef>
                <a:spcPts val="0"/>
              </a:spcBef>
              <a:defRPr/>
            </a:pPr>
            <a:r>
              <a:rPr lang="en-US" altLang="zh-TW" sz="4800" kern="1200" dirty="0" smtClean="0">
                <a:solidFill>
                  <a:srgbClr val="FF0000"/>
                </a:solidFill>
                <a:latin typeface="華康粗黑體" pitchFamily="49" charset="-120"/>
                <a:ea typeface="華康粗黑體" pitchFamily="49" charset="-120"/>
              </a:rPr>
              <a:t>87</a:t>
            </a:r>
            <a:r>
              <a:rPr lang="zh-TW" altLang="en-US" sz="4800" kern="1200" dirty="0" smtClean="0">
                <a:solidFill>
                  <a:srgbClr val="FF0000"/>
                </a:solidFill>
                <a:latin typeface="華康粗黑體" pitchFamily="49" charset="-120"/>
                <a:ea typeface="華康粗黑體" pitchFamily="49" charset="-120"/>
              </a:rPr>
              <a:t>日讀經</a:t>
            </a:r>
            <a:r>
              <a:rPr lang="en-US" altLang="zh-TW" sz="4800" kern="1200" dirty="0" smtClean="0">
                <a:solidFill>
                  <a:srgbClr val="FF0000"/>
                </a:solidFill>
                <a:latin typeface="華康粗黑體" pitchFamily="49" charset="-120"/>
                <a:ea typeface="華康粗黑體" pitchFamily="49" charset="-120"/>
              </a:rPr>
              <a:t>,</a:t>
            </a:r>
            <a:r>
              <a:rPr lang="zh-TW" altLang="en-US" sz="4800" kern="1200" dirty="0" smtClean="0">
                <a:solidFill>
                  <a:srgbClr val="FF0000"/>
                </a:solidFill>
                <a:latin typeface="華康粗黑體" pitchFamily="49" charset="-120"/>
                <a:ea typeface="華康粗黑體" pitchFamily="49" charset="-120"/>
              </a:rPr>
              <a:t>基基團分享聖經</a:t>
            </a:r>
            <a:endParaRPr lang="zh-TW" altLang="zh-HK" sz="4800" kern="1200" dirty="0" smtClean="0">
              <a:solidFill>
                <a:srgbClr val="FF0000"/>
              </a:solidFill>
              <a:latin typeface="華康粗黑體" pitchFamily="49" charset="-120"/>
              <a:ea typeface="華康粗黑體" pitchFamily="49" charset="-120"/>
            </a:endParaRPr>
          </a:p>
          <a:p>
            <a:pPr algn="just">
              <a:lnSpc>
                <a:spcPts val="4000"/>
              </a:lnSpc>
              <a:spcBef>
                <a:spcPts val="0"/>
              </a:spcBef>
              <a:defRPr/>
            </a:pPr>
            <a:r>
              <a:rPr lang="zh-TW" altLang="en-US" dirty="0" smtClean="0">
                <a:latin typeface="華康粗黑體" pitchFamily="49" charset="-120"/>
                <a:ea typeface="華康粗黑體" pitchFamily="49" charset="-120"/>
              </a:rPr>
              <a:t>   </a:t>
            </a:r>
            <a:endParaRPr lang="en-US" altLang="zh-TW" dirty="0" smtClean="0">
              <a:latin typeface="華康粗黑體" pitchFamily="49" charset="-120"/>
              <a:ea typeface="華康粗黑體" pitchFamily="49" charset="-120"/>
            </a:endParaRPr>
          </a:p>
          <a:p>
            <a:pPr algn="just">
              <a:lnSpc>
                <a:spcPts val="4000"/>
              </a:lnSpc>
              <a:spcBef>
                <a:spcPts val="0"/>
              </a:spcBef>
              <a:defRPr/>
            </a:pPr>
            <a:r>
              <a:rPr lang="zh-TW" altLang="en-US" sz="6600" dirty="0" smtClean="0">
                <a:latin typeface="華康粗黑體" pitchFamily="49" charset="-120"/>
                <a:ea typeface="華康粗黑體" pitchFamily="49" charset="-120"/>
              </a:rPr>
              <a:t>    </a:t>
            </a:r>
            <a:endParaRPr lang="en-US" altLang="zh-TW" sz="6600" dirty="0" smtClean="0">
              <a:latin typeface="華康粗黑體" pitchFamily="49" charset="-120"/>
              <a:ea typeface="華康粗黑體" pitchFamily="49" charset="-120"/>
            </a:endParaRPr>
          </a:p>
          <a:p>
            <a:pPr algn="just">
              <a:lnSpc>
                <a:spcPts val="4000"/>
              </a:lnSpc>
              <a:spcBef>
                <a:spcPts val="0"/>
              </a:spcBef>
              <a:defRPr/>
            </a:pPr>
            <a:r>
              <a:rPr lang="en-US" altLang="zh-TW" sz="6600" dirty="0">
                <a:latin typeface="華康粗黑體" pitchFamily="49" charset="-120"/>
                <a:ea typeface="華康粗黑體" pitchFamily="49" charset="-120"/>
              </a:rPr>
              <a:t> </a:t>
            </a:r>
            <a:r>
              <a:rPr lang="en-US" altLang="zh-TW" sz="6600" dirty="0" smtClean="0">
                <a:latin typeface="華康粗黑體" pitchFamily="49" charset="-120"/>
                <a:ea typeface="華康粗黑體" pitchFamily="49" charset="-120"/>
              </a:rPr>
              <a:t>    </a:t>
            </a:r>
            <a:r>
              <a:rPr lang="zh-TW" altLang="en-US" sz="6600" dirty="0" smtClean="0">
                <a:latin typeface="華康粗黑體" pitchFamily="49" charset="-120"/>
                <a:ea typeface="華康粗黑體" pitchFamily="49" charset="-120"/>
              </a:rPr>
              <a:t>聖言生活</a:t>
            </a:r>
          </a:p>
          <a:p>
            <a:pPr algn="just">
              <a:lnSpc>
                <a:spcPts val="4000"/>
              </a:lnSpc>
              <a:spcBef>
                <a:spcPts val="0"/>
              </a:spcBef>
              <a:defRPr/>
            </a:pPr>
            <a:endParaRPr lang="zh-TW" altLang="en-US" sz="6600" dirty="0" smtClean="0">
              <a:latin typeface="華康粗黑體" pitchFamily="49" charset="-120"/>
              <a:ea typeface="華康粗黑體" pitchFamily="49" charset="-120"/>
            </a:endParaRPr>
          </a:p>
          <a:p>
            <a:pPr algn="just">
              <a:lnSpc>
                <a:spcPts val="4000"/>
              </a:lnSpc>
              <a:spcBef>
                <a:spcPts val="0"/>
              </a:spcBef>
              <a:defRPr/>
            </a:pPr>
            <a:r>
              <a:rPr lang="zh-TW" altLang="en-US" sz="6600" dirty="0" smtClean="0">
                <a:latin typeface="華康粗黑體" pitchFamily="49" charset="-120"/>
                <a:ea typeface="華康粗黑體" pitchFamily="49" charset="-120"/>
              </a:rPr>
              <a:t>         生活聖言</a:t>
            </a:r>
          </a:p>
          <a:p>
            <a:pPr algn="just">
              <a:lnSpc>
                <a:spcPts val="4000"/>
              </a:lnSpc>
              <a:spcBef>
                <a:spcPts val="0"/>
              </a:spcBef>
              <a:defRPr/>
            </a:pPr>
            <a:endParaRPr lang="en-US" altLang="zh-TW" dirty="0" smtClean="0">
              <a:latin typeface="華康粗黑體" pitchFamily="49" charset="-120"/>
              <a:ea typeface="華康粗黑體" pitchFamily="49" charset="-120"/>
            </a:endParaRPr>
          </a:p>
          <a:p>
            <a:pPr algn="just">
              <a:lnSpc>
                <a:spcPts val="4000"/>
              </a:lnSpc>
              <a:spcBef>
                <a:spcPts val="0"/>
              </a:spcBef>
              <a:defRPr/>
            </a:pPr>
            <a:endParaRPr lang="zh-TW" altLang="en-US" dirty="0" smtClean="0">
              <a:latin typeface="華康粗黑體" pitchFamily="49" charset="-120"/>
              <a:ea typeface="華康粗黑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35729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316"/>
            <a:ext cx="9144000" cy="6856683"/>
          </a:xfrm>
        </p:spPr>
        <p:txBody>
          <a:bodyPr>
            <a:noAutofit/>
          </a:bodyPr>
          <a:lstStyle/>
          <a:p>
            <a:pPr algn="just" hangingPunct="0">
              <a:lnSpc>
                <a:spcPts val="5500"/>
              </a:lnSpc>
              <a:spcBef>
                <a:spcPts val="0"/>
              </a:spcBef>
            </a:pPr>
            <a:r>
              <a:rPr lang="zh-TW" altLang="en-US" dirty="0" smtClean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一</a:t>
            </a:r>
            <a:r>
              <a:rPr lang="zh-TW" altLang="en-US" dirty="0" smtClean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、查經是什麼？</a:t>
            </a:r>
          </a:p>
          <a:p>
            <a:pPr algn="just" hangingPunct="0">
              <a:lnSpc>
                <a:spcPts val="4000"/>
              </a:lnSpc>
              <a:spcBef>
                <a:spcPts val="0"/>
              </a:spcBef>
            </a:pPr>
            <a:r>
              <a:rPr lang="zh-TW" altLang="en-US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  </a:t>
            </a:r>
            <a:r>
              <a:rPr lang="en-US" altLang="zh-TW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1.</a:t>
            </a:r>
            <a:r>
              <a:rPr lang="zh-TW" altLang="en-US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查經是一小組人，在組長啟發性的問題帶領下，一同以</a:t>
            </a:r>
            <a:r>
              <a:rPr lang="zh-TW" altLang="en-US" dirty="0" smtClean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謙虛、客觀、互助</a:t>
            </a:r>
            <a:r>
              <a:rPr lang="zh-TW" altLang="en-US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的態度，去「查考」上主的話，瞭解它的訊息，並接受它對我們生活的挑戰。</a:t>
            </a:r>
          </a:p>
          <a:p>
            <a:pPr algn="just" hangingPunct="0">
              <a:lnSpc>
                <a:spcPts val="4000"/>
              </a:lnSpc>
              <a:spcBef>
                <a:spcPts val="0"/>
              </a:spcBef>
            </a:pPr>
            <a:r>
              <a:rPr lang="zh-TW" altLang="en-US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  </a:t>
            </a:r>
            <a:r>
              <a:rPr lang="en-US" altLang="zh-TW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2.</a:t>
            </a:r>
            <a:r>
              <a:rPr lang="zh-TW" altLang="en-US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深信聖經是上主的聖言，是</a:t>
            </a:r>
            <a:r>
              <a:rPr lang="zh-TW" altLang="en-US" dirty="0" smtClean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上主「此時」</a:t>
            </a:r>
            <a:r>
              <a:rPr lang="zh-TW" altLang="en-US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、</a:t>
            </a:r>
            <a:r>
              <a:rPr lang="zh-TW" altLang="en-US" dirty="0" smtClean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「此地」親自向「我」</a:t>
            </a:r>
            <a:r>
              <a:rPr lang="zh-TW" altLang="en-US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說話。他要求我們按照他的話而修正思想、開拓生命的領域、建設美好人生。</a:t>
            </a:r>
          </a:p>
          <a:p>
            <a:pPr algn="just" hangingPunct="0">
              <a:lnSpc>
                <a:spcPts val="4000"/>
              </a:lnSpc>
              <a:spcBef>
                <a:spcPts val="0"/>
              </a:spcBef>
            </a:pPr>
            <a:r>
              <a:rPr lang="en-US" altLang="zh-TW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  3.</a:t>
            </a:r>
            <a:r>
              <a:rPr lang="zh-TW" altLang="en-US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在每次查經中，我們一定會有新的領悟。這是因為上主已進入了我們的心，聖神正在啟迪我們。這時，我們要：</a:t>
            </a:r>
            <a:endParaRPr lang="zh-HK" altLang="en-US" dirty="0">
              <a:solidFill>
                <a:schemeClr val="tx1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91467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12188" y="-1"/>
            <a:ext cx="9144000" cy="75507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lvl="1" indent="-457200" algn="just" hangingPunct="0">
              <a:lnSpc>
                <a:spcPts val="4000"/>
              </a:lnSpc>
              <a:buFont typeface="Wingdings" panose="05000000000000000000" pitchFamily="2" charset="2"/>
              <a:buChar char="l"/>
            </a:pPr>
            <a:r>
              <a:rPr lang="zh-TW" altLang="zh-HK" sz="3200" dirty="0" smtClean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放膽</a:t>
            </a:r>
            <a:r>
              <a:rPr lang="zh-TW" altLang="zh-HK" sz="3200" dirty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說</a:t>
            </a:r>
            <a:r>
              <a:rPr lang="zh-TW" altLang="zh-HK" sz="3200" dirty="0">
                <a:latin typeface="華康粗黑體" panose="020B0709000000000000" pitchFamily="49" charset="-120"/>
                <a:ea typeface="華康粗黑體" panose="020B0709000000000000" pitchFamily="49" charset="-120"/>
              </a:rPr>
              <a:t>：因為我們要為上主在我們生命中的臨在而作見證；也要為上主現時在我們心中所說的話作見證。上主是否活躍在我們中，只有當我們「說出來」時，其它人才能看到和感受到。</a:t>
            </a:r>
          </a:p>
          <a:p>
            <a:pPr marL="914400" lvl="1" indent="-457200" algn="just" hangingPunct="0">
              <a:lnSpc>
                <a:spcPts val="4000"/>
              </a:lnSpc>
              <a:buFont typeface="Wingdings" panose="05000000000000000000" pitchFamily="2" charset="2"/>
              <a:buChar char="l"/>
            </a:pPr>
            <a:r>
              <a:rPr lang="zh-TW" altLang="zh-HK" sz="3200" dirty="0" smtClean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用心</a:t>
            </a:r>
            <a:r>
              <a:rPr lang="zh-TW" altLang="zh-HK" sz="3200" dirty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聽</a:t>
            </a:r>
            <a:r>
              <a:rPr lang="zh-TW" altLang="zh-HK" sz="3200" dirty="0">
                <a:latin typeface="華康粗黑體" panose="020B0709000000000000" pitchFamily="49" charset="-120"/>
                <a:ea typeface="華康粗黑體" panose="020B0709000000000000" pitchFamily="49" charset="-120"/>
              </a:rPr>
              <a:t>：因為從別人的說話中，我們可以聽到上主現時所啟示給這人的訊息，看到上主如何在這個人的生命中臨在和工作</a:t>
            </a:r>
            <a:r>
              <a:rPr lang="zh-TW" altLang="zh-HK" sz="3200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  <a:t>。</a:t>
            </a:r>
            <a:endParaRPr lang="en-US" altLang="zh-TW" sz="3200" dirty="0" smtClean="0"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lvl="1" algn="just" hangingPunct="0">
              <a:lnSpc>
                <a:spcPts val="4000"/>
              </a:lnSpc>
            </a:pPr>
            <a:r>
              <a:rPr lang="en-US" altLang="zh-TW" sz="3200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  <a:t>4.</a:t>
            </a:r>
            <a:r>
              <a:rPr lang="zh-TW" altLang="en-US" sz="3200" dirty="0" smtClean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小組查經的益處</a:t>
            </a:r>
            <a:r>
              <a:rPr lang="zh-TW" altLang="en-US" sz="3200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  <a:t>： </a:t>
            </a:r>
          </a:p>
          <a:p>
            <a:pPr marL="1614488" lvl="1" indent="-1157288" algn="just" hangingPunct="0">
              <a:lnSpc>
                <a:spcPts val="4000"/>
              </a:lnSpc>
            </a:pPr>
            <a:r>
              <a:rPr lang="zh-TW" altLang="en-US" sz="3200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  <a:t>第一：耶穌許下，</a:t>
            </a:r>
            <a:r>
              <a:rPr lang="zh-TW" altLang="en-US" sz="3200" dirty="0" smtClean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那裡有兩三個人因他的名字聚在一起，他就在他們中</a:t>
            </a:r>
            <a:r>
              <a:rPr lang="zh-TW" altLang="en-US" sz="3200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  <a:t>（參考瑪</a:t>
            </a:r>
            <a:r>
              <a:rPr lang="en-US" altLang="zh-TW" sz="3200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  <a:t>18:20</a:t>
            </a:r>
            <a:r>
              <a:rPr lang="zh-TW" altLang="en-US" sz="3200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  <a:t>）。所以查經也是經驗耶穌臨在的一個重要方法。</a:t>
            </a:r>
          </a:p>
          <a:p>
            <a:pPr lvl="1" algn="just" hangingPunct="0">
              <a:lnSpc>
                <a:spcPts val="4000"/>
              </a:lnSpc>
            </a:pPr>
            <a:endParaRPr lang="zh-TW" altLang="zh-HK" sz="3200" dirty="0" smtClean="0"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1959280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-27218" y="0"/>
            <a:ext cx="914400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87525" lvl="1" indent="-1330325" algn="just" hangingPunct="0">
              <a:lnSpc>
                <a:spcPts val="4000"/>
              </a:lnSpc>
            </a:pPr>
            <a:r>
              <a:rPr lang="zh-TW" altLang="en-US" sz="3200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  <a:t>第二：由於每人對聖經有不同的瞭解，每人的瞭解</a:t>
            </a:r>
            <a:r>
              <a:rPr lang="zh-TW" altLang="en-US" sz="3200" dirty="0" smtClean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加在一起</a:t>
            </a:r>
            <a:r>
              <a:rPr lang="zh-TW" altLang="en-US" sz="3200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  <a:t>，便會使我們對聖經的原意有更正確的掌握。</a:t>
            </a:r>
          </a:p>
          <a:p>
            <a:pPr marL="1698625" lvl="1" indent="-1241425" algn="just" hangingPunct="0">
              <a:lnSpc>
                <a:spcPts val="4000"/>
              </a:lnSpc>
            </a:pPr>
            <a:r>
              <a:rPr lang="zh-TW" altLang="en-US" sz="3200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  <a:t>第三：在團體的互相啟發下，我們會看到聖經訊息的</a:t>
            </a:r>
            <a:r>
              <a:rPr lang="zh-TW" altLang="en-US" sz="3200" dirty="0" smtClean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今日意義</a:t>
            </a:r>
            <a:r>
              <a:rPr lang="zh-TW" altLang="en-US" sz="3200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  <a:t>。</a:t>
            </a:r>
          </a:p>
          <a:p>
            <a:pPr marL="1698625" lvl="1" indent="-1241425" algn="just" hangingPunct="0">
              <a:lnSpc>
                <a:spcPts val="4000"/>
              </a:lnSpc>
            </a:pPr>
            <a:r>
              <a:rPr lang="zh-TW" altLang="en-US" sz="3200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  <a:t>第四：當每人說出他自己會怎樣實踐聖經的啟示</a:t>
            </a:r>
            <a:r>
              <a:rPr lang="zh-TW" altLang="en-US" sz="3200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  <a:t>時</a:t>
            </a:r>
            <a:r>
              <a:rPr lang="en-US" altLang="zh-TW" sz="3200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  <a:t>,</a:t>
            </a:r>
            <a:r>
              <a:rPr lang="zh-TW" altLang="en-US" sz="3200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  <a:t>每</a:t>
            </a:r>
            <a:r>
              <a:rPr lang="zh-TW" altLang="en-US" sz="3200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  <a:t>個人的眼界都會大</a:t>
            </a:r>
            <a:r>
              <a:rPr lang="zh-TW" altLang="en-US" sz="3200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  <a:t>開</a:t>
            </a:r>
            <a:r>
              <a:rPr lang="en-US" altLang="zh-TW" sz="3200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  <a:t>,</a:t>
            </a:r>
            <a:r>
              <a:rPr lang="zh-TW" altLang="en-US" sz="3200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  <a:t>看出</a:t>
            </a:r>
            <a:r>
              <a:rPr lang="zh-TW" altLang="en-US" sz="3200" dirty="0" smtClean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實踐聖經原來有許多可能性</a:t>
            </a:r>
            <a:r>
              <a:rPr lang="zh-TW" altLang="en-US" sz="3200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  <a:t>。這是使信仰變成生活、理想變為行動的最有效方法。</a:t>
            </a:r>
          </a:p>
          <a:p>
            <a:pPr marL="0" lvl="1" algn="just" hangingPunct="0">
              <a:lnSpc>
                <a:spcPts val="3600"/>
              </a:lnSpc>
            </a:pPr>
            <a:r>
              <a:rPr lang="zh-TW" altLang="en-US" sz="2800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  <a:t>查</a:t>
            </a:r>
            <a:r>
              <a:rPr lang="zh-TW" altLang="en-US" sz="2800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  <a:t>經除了很有意義外，也可以是一個很有「</a:t>
            </a:r>
            <a:r>
              <a:rPr lang="zh-TW" altLang="en-US" sz="2800" dirty="0" smtClean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趣味</a:t>
            </a:r>
            <a:r>
              <a:rPr lang="zh-TW" altLang="en-US" sz="2800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  <a:t>」的活動，但條件是：我們必須</a:t>
            </a:r>
            <a:r>
              <a:rPr lang="zh-TW" altLang="en-US" sz="2800" dirty="0" smtClean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踴躍發言</a:t>
            </a:r>
            <a:r>
              <a:rPr lang="zh-TW" altLang="en-US" sz="2800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  <a:t>。在人人踴躍發言的查經聚會中，我們可以「看到」聖</a:t>
            </a:r>
            <a:r>
              <a:rPr lang="zh-TW" altLang="en-US" sz="2800" dirty="0">
                <a:latin typeface="華康粗黑體" panose="020B0709000000000000" pitchFamily="49" charset="-120"/>
                <a:ea typeface="華康粗黑體" panose="020B0709000000000000" pitchFamily="49" charset="-120"/>
              </a:rPr>
              <a:t>神的火花在團體中迸發出來，互相輝映；</a:t>
            </a:r>
            <a:r>
              <a:rPr lang="zh-TW" altLang="en-US" sz="2800" dirty="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我們幾乎已觸摸到上主的臨在</a:t>
            </a:r>
            <a:r>
              <a:rPr lang="zh-TW" altLang="en-US" sz="2800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  <a:t>。</a:t>
            </a:r>
            <a:endParaRPr lang="zh-HK" altLang="en-US" sz="3200" dirty="0"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03681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-29486" y="0"/>
            <a:ext cx="9144000" cy="69531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just" hangingPunct="0">
              <a:lnSpc>
                <a:spcPts val="5500"/>
              </a:lnSpc>
            </a:pPr>
            <a:r>
              <a:rPr lang="zh-TW" altLang="en-US" sz="3200" dirty="0" smtClean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查經：</a:t>
            </a:r>
            <a:r>
              <a:rPr lang="zh-TW" altLang="en-US" sz="3600" dirty="0" smtClean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天主藉人向人說話</a:t>
            </a:r>
          </a:p>
          <a:p>
            <a:pPr marL="0" lvl="1" hangingPunct="0">
              <a:lnSpc>
                <a:spcPts val="4000"/>
              </a:lnSpc>
            </a:pPr>
            <a:r>
              <a:rPr lang="zh-TW" altLang="en-US" sz="3200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  <a:t>  一、在小組讀經時，首先是</a:t>
            </a:r>
            <a:r>
              <a:rPr lang="zh-TW" altLang="en-US" sz="3200" dirty="0" smtClean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天主向我們說話</a:t>
            </a:r>
            <a:r>
              <a:rPr lang="zh-TW" altLang="en-US" sz="3200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  <a:t>；所以我們要「發信德」：</a:t>
            </a:r>
          </a:p>
          <a:p>
            <a:pPr marL="457200" lvl="2" hangingPunct="0">
              <a:lnSpc>
                <a:spcPts val="4000"/>
              </a:lnSpc>
            </a:pPr>
            <a:r>
              <a:rPr lang="zh-TW" altLang="en-US" sz="3200" dirty="0">
                <a:latin typeface="華康粗黑體" panose="020B0709000000000000" pitchFamily="49" charset="-120"/>
                <a:ea typeface="華康粗黑體" panose="020B0709000000000000" pitchFamily="49" charset="-120"/>
              </a:rPr>
              <a:t>*</a:t>
            </a:r>
            <a:r>
              <a:rPr lang="zh-TW" altLang="en-US" sz="3200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  <a:t>讓上主的話</a:t>
            </a:r>
            <a:r>
              <a:rPr lang="zh-TW" altLang="en-US" sz="3200" dirty="0" smtClean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默存在心中</a:t>
            </a:r>
            <a:r>
              <a:rPr lang="zh-TW" altLang="en-US" sz="3200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  <a:t>；讓它啟發我們的思</a:t>
            </a:r>
            <a:r>
              <a:rPr lang="en-US" altLang="zh-TW" sz="3200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  <a:t/>
            </a:r>
            <a:br>
              <a:rPr lang="en-US" altLang="zh-TW" sz="3200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</a:br>
            <a:r>
              <a:rPr lang="en-US" altLang="zh-TW" sz="3200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  <a:t> </a:t>
            </a:r>
            <a:r>
              <a:rPr lang="zh-TW" altLang="en-US" sz="3200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  <a:t>想。</a:t>
            </a:r>
          </a:p>
          <a:p>
            <a:pPr marL="457200" lvl="2" hangingPunct="0">
              <a:lnSpc>
                <a:spcPts val="4000"/>
              </a:lnSpc>
            </a:pPr>
            <a:r>
              <a:rPr lang="zh-TW" altLang="en-US" sz="3200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  <a:t>*在分享聖經時，堅信</a:t>
            </a:r>
            <a:r>
              <a:rPr lang="zh-TW" altLang="en-US" sz="3200" dirty="0" smtClean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天主聖</a:t>
            </a:r>
            <a:r>
              <a:rPr lang="zh-TW" altLang="en-US" sz="3200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  <a:t>神就在我們中，他</a:t>
            </a:r>
            <a:r>
              <a:rPr lang="en-US" altLang="zh-TW" sz="3200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  <a:t/>
            </a:r>
            <a:br>
              <a:rPr lang="en-US" altLang="zh-TW" sz="3200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</a:br>
            <a:r>
              <a:rPr lang="en-US" altLang="zh-TW" sz="3200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  <a:t> </a:t>
            </a:r>
            <a:r>
              <a:rPr lang="zh-TW" altLang="en-US" sz="3200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  <a:t>要親自領導我們。</a:t>
            </a:r>
          </a:p>
          <a:p>
            <a:pPr marL="0" lvl="1" hangingPunct="0">
              <a:lnSpc>
                <a:spcPts val="4000"/>
              </a:lnSpc>
            </a:pPr>
            <a:r>
              <a:rPr lang="zh-TW" altLang="en-US" sz="3200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  <a:t>  二、要從聖經進到生活</a:t>
            </a:r>
            <a:r>
              <a:rPr lang="en-US" altLang="zh-TW" sz="3200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  <a:t>(</a:t>
            </a:r>
            <a:r>
              <a:rPr lang="zh-TW" altLang="en-US" sz="3200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  <a:t>包括個人</a:t>
            </a:r>
            <a:r>
              <a:rPr lang="en-US" altLang="zh-TW" sz="3200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  <a:t>,</a:t>
            </a:r>
            <a:r>
              <a:rPr lang="zh-TW" altLang="en-US" sz="3200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  <a:t>家庭和職業</a:t>
            </a:r>
            <a:r>
              <a:rPr lang="en-US" altLang="zh-TW" sz="3200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  <a:t>).</a:t>
            </a:r>
            <a:r>
              <a:rPr lang="zh-TW" altLang="en-US" sz="3200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  <a:t>在分享生活時，要相信：</a:t>
            </a:r>
          </a:p>
          <a:p>
            <a:pPr marL="457200" lvl="2" hangingPunct="0">
              <a:lnSpc>
                <a:spcPts val="4000"/>
              </a:lnSpc>
            </a:pPr>
            <a:r>
              <a:rPr lang="zh-TW" altLang="en-US" sz="3200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  <a:t>*天主藉著</a:t>
            </a:r>
            <a:r>
              <a:rPr lang="zh-TW" altLang="en-US" sz="3200" dirty="0" smtClean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別人的生活向我</a:t>
            </a:r>
            <a:r>
              <a:rPr lang="zh-TW" altLang="en-US" sz="3200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  <a:t>說話；</a:t>
            </a:r>
            <a:r>
              <a:rPr lang="en-US" altLang="zh-TW" sz="3200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  <a:t>(</a:t>
            </a:r>
            <a:r>
              <a:rPr lang="zh-TW" altLang="en-US" sz="3200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  <a:t>就像聆聽聖</a:t>
            </a:r>
            <a:r>
              <a:rPr lang="en-US" altLang="zh-TW" sz="3200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  <a:t/>
            </a:r>
            <a:br>
              <a:rPr lang="en-US" altLang="zh-TW" sz="3200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</a:br>
            <a:r>
              <a:rPr lang="en-US" altLang="zh-TW" sz="3200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  <a:t> </a:t>
            </a:r>
            <a:r>
              <a:rPr lang="zh-TW" altLang="en-US" sz="3200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  <a:t>經一樣</a:t>
            </a:r>
            <a:r>
              <a:rPr lang="en-US" altLang="zh-TW" sz="3200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  <a:t>)</a:t>
            </a:r>
            <a:endParaRPr lang="zh-TW" altLang="en-US" sz="3200" dirty="0" smtClean="0"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marL="457200" lvl="2" hangingPunct="0">
              <a:lnSpc>
                <a:spcPts val="4000"/>
              </a:lnSpc>
            </a:pPr>
            <a:r>
              <a:rPr lang="zh-TW" altLang="en-US" sz="3200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  <a:t>*天主藉著</a:t>
            </a:r>
            <a:r>
              <a:rPr lang="zh-TW" altLang="en-US" sz="3200" dirty="0" smtClean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我的過去向我</a:t>
            </a:r>
            <a:r>
              <a:rPr lang="zh-TW" altLang="en-US" sz="3200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  <a:t>說話；</a:t>
            </a:r>
            <a:r>
              <a:rPr lang="en-US" altLang="zh-TW" sz="3200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  <a:t>(</a:t>
            </a:r>
            <a:r>
              <a:rPr lang="zh-TW" altLang="en-US" sz="3200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  <a:t>要反思自己的</a:t>
            </a:r>
            <a:r>
              <a:rPr lang="en-US" altLang="zh-TW" sz="3200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  <a:t/>
            </a:r>
            <a:br>
              <a:rPr lang="en-US" altLang="zh-TW" sz="3200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</a:br>
            <a:r>
              <a:rPr lang="en-US" altLang="zh-TW" sz="3200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  <a:t> </a:t>
            </a:r>
            <a:r>
              <a:rPr lang="zh-TW" altLang="en-US" sz="3200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  <a:t>過去</a:t>
            </a:r>
            <a:r>
              <a:rPr lang="en-US" altLang="zh-TW" sz="3200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  <a:t>)</a:t>
            </a:r>
            <a:endParaRPr lang="zh-TW" altLang="en-US" sz="3200" dirty="0" smtClean="0"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05092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-29486" y="0"/>
            <a:ext cx="9144000" cy="36830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2" algn="just" hangingPunct="0">
              <a:lnSpc>
                <a:spcPts val="4000"/>
              </a:lnSpc>
            </a:pPr>
            <a:r>
              <a:rPr lang="zh-TW" altLang="en-US" sz="3200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  <a:t>*天主借著</a:t>
            </a:r>
            <a:r>
              <a:rPr lang="zh-TW" altLang="en-US" sz="3200" dirty="0" smtClean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我的口去向別人</a:t>
            </a:r>
            <a:r>
              <a:rPr lang="zh-TW" altLang="en-US" sz="3200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  <a:t>說話。（要誠懇分</a:t>
            </a:r>
            <a:r>
              <a:rPr lang="en-US" altLang="zh-TW" sz="3200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  <a:t/>
            </a:r>
            <a:br>
              <a:rPr lang="en-US" altLang="zh-TW" sz="3200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</a:br>
            <a:r>
              <a:rPr lang="en-US" altLang="zh-TW" sz="3200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  <a:t> </a:t>
            </a:r>
            <a:r>
              <a:rPr lang="zh-TW" altLang="en-US" sz="3200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  <a:t>享）</a:t>
            </a:r>
            <a:endParaRPr lang="en-US" altLang="zh-TW" sz="3200" dirty="0"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marL="4763" lvl="2" algn="just" hangingPunct="0">
              <a:lnSpc>
                <a:spcPts val="4000"/>
              </a:lnSpc>
            </a:pPr>
            <a:r>
              <a:rPr lang="zh-TW" altLang="en-US" sz="3200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  <a:t>  三、讀經和分享生活都是天主向我說話，祈禱則是</a:t>
            </a:r>
            <a:r>
              <a:rPr lang="zh-TW" altLang="en-US" sz="3200" dirty="0" smtClean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我向天主</a:t>
            </a:r>
            <a:r>
              <a:rPr lang="zh-TW" altLang="en-US" sz="3200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  <a:t>說話。</a:t>
            </a:r>
            <a:r>
              <a:rPr lang="zh-TW" altLang="en-US" sz="3200" dirty="0" smtClean="0">
                <a:solidFill>
                  <a:srgbClr val="9900CC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在祈禱中我要使自己</a:t>
            </a:r>
            <a:r>
              <a:rPr lang="en-US" altLang="zh-TW" sz="3200" dirty="0" smtClean="0">
                <a:solidFill>
                  <a:srgbClr val="9900CC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『</a:t>
            </a:r>
            <a:r>
              <a:rPr lang="zh-TW" altLang="en-US" sz="3200" dirty="0" smtClean="0">
                <a:solidFill>
                  <a:srgbClr val="9900CC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動情</a:t>
            </a:r>
            <a:r>
              <a:rPr lang="en-US" altLang="zh-TW" sz="3200" dirty="0" smtClean="0">
                <a:solidFill>
                  <a:srgbClr val="9900CC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』</a:t>
            </a:r>
            <a:r>
              <a:rPr lang="zh-TW" altLang="en-US" sz="3200" dirty="0" smtClean="0">
                <a:solidFill>
                  <a:srgbClr val="9900CC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。</a:t>
            </a:r>
          </a:p>
          <a:p>
            <a:pPr marL="4763" lvl="2" algn="just" hangingPunct="0">
              <a:lnSpc>
                <a:spcPts val="4000"/>
              </a:lnSpc>
            </a:pPr>
            <a:r>
              <a:rPr lang="zh-TW" altLang="en-US" sz="3200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  <a:t>  四、要使整個聚會成為一個活生生的</a:t>
            </a:r>
            <a:r>
              <a:rPr lang="zh-TW" altLang="en-US" sz="3200" dirty="0" smtClean="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信仰經驗。</a:t>
            </a:r>
            <a:endParaRPr lang="en-US" altLang="zh-TW" sz="3200" dirty="0" smtClean="0">
              <a:solidFill>
                <a:srgbClr val="0000FF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marL="4763" lvl="2" algn="just" hangingPunct="0">
              <a:lnSpc>
                <a:spcPts val="4000"/>
              </a:lnSpc>
            </a:pPr>
            <a:endParaRPr lang="en-US" altLang="zh-TW" sz="3200" dirty="0" smtClean="0"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marL="4763" lvl="2" algn="just" hangingPunct="0">
              <a:lnSpc>
                <a:spcPts val="4000"/>
              </a:lnSpc>
            </a:pPr>
            <a:endParaRPr lang="zh-TW" altLang="en-US" sz="3200" dirty="0" smtClean="0"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67364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chemeClr val="bg1"/>
          </a:solidFill>
        </p:spPr>
        <p:txBody>
          <a:bodyPr/>
          <a:lstStyle/>
          <a:p>
            <a:pPr eaLnBrk="1" hangingPunct="1">
              <a:spcAft>
                <a:spcPct val="55000"/>
              </a:spcAft>
            </a:pPr>
            <a:r>
              <a:rPr lang="zh-TW" altLang="en-US" sz="6000" smtClean="0">
                <a:solidFill>
                  <a:srgbClr val="0000FF"/>
                </a:solidFill>
                <a:ea typeface="華康儷中黑(P)" pitchFamily="34" charset="-120"/>
              </a:rPr>
              <a:t>生 活 聖 言</a:t>
            </a:r>
          </a:p>
          <a:p>
            <a:pPr eaLnBrk="1" hangingPunct="1"/>
            <a:r>
              <a:rPr lang="zh-TW" altLang="en-US" sz="5400" smtClean="0">
                <a:solidFill>
                  <a:srgbClr val="0000FF"/>
                </a:solidFill>
                <a:ea typeface="華康儷中黑(P)" pitchFamily="34" charset="-120"/>
              </a:rPr>
              <a:t>聖經與生活結合</a:t>
            </a:r>
          </a:p>
          <a:p>
            <a:pPr eaLnBrk="1" hangingPunct="1"/>
            <a:r>
              <a:rPr lang="zh-TW" altLang="en-US" sz="5400" smtClean="0">
                <a:solidFill>
                  <a:srgbClr val="0000FF"/>
                </a:solidFill>
                <a:ea typeface="華康儷中黑(P)" pitchFamily="34" charset="-120"/>
              </a:rPr>
              <a:t>以聖經指導生活</a:t>
            </a:r>
          </a:p>
          <a:p>
            <a:pPr eaLnBrk="1" hangingPunct="1"/>
            <a:r>
              <a:rPr lang="zh-TW" altLang="en-US" sz="5400" smtClean="0">
                <a:solidFill>
                  <a:srgbClr val="0000FF"/>
                </a:solidFill>
                <a:ea typeface="華康儷中黑(P)" pitchFamily="34" charset="-120"/>
              </a:rPr>
              <a:t>用基督的眼睛看世界</a:t>
            </a:r>
          </a:p>
          <a:p>
            <a:pPr eaLnBrk="1" hangingPunct="1"/>
            <a:r>
              <a:rPr lang="zh-TW" altLang="en-US" sz="5400" smtClean="0">
                <a:solidFill>
                  <a:srgbClr val="0000FF"/>
                </a:solidFill>
                <a:ea typeface="華康儷中黑(P)" pitchFamily="34" charset="-120"/>
              </a:rPr>
              <a:t>用基督的心愛世人</a:t>
            </a:r>
          </a:p>
        </p:txBody>
      </p:sp>
    </p:spTree>
    <p:extLst>
      <p:ext uri="{BB962C8B-B14F-4D97-AF65-F5344CB8AC3E}">
        <p14:creationId xmlns:p14="http://schemas.microsoft.com/office/powerpoint/2010/main" val="1331302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zh-TW" altLang="en-US" sz="6000" smtClean="0">
                <a:solidFill>
                  <a:srgbClr val="0000FF"/>
                </a:solidFill>
                <a:ea typeface="華康儷中黑(P)" pitchFamily="34" charset="-120"/>
              </a:rPr>
              <a:t>聖 言 生 活</a:t>
            </a:r>
          </a:p>
        </p:txBody>
      </p:sp>
      <p:graphicFrame>
        <p:nvGraphicFramePr>
          <p:cNvPr id="9219" name="Group 3"/>
          <p:cNvGraphicFramePr>
            <a:graphicFrameLocks noGrp="1"/>
          </p:cNvGraphicFramePr>
          <p:nvPr/>
        </p:nvGraphicFramePr>
        <p:xfrm>
          <a:off x="107950" y="1484313"/>
          <a:ext cx="8604250" cy="3379787"/>
        </p:xfrm>
        <a:graphic>
          <a:graphicData uri="http://schemas.openxmlformats.org/drawingml/2006/table">
            <a:tbl>
              <a:tblPr/>
              <a:tblGrid>
                <a:gridCol w="5214938"/>
                <a:gridCol w="3389312"/>
              </a:tblGrid>
              <a:tr h="100817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5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華康儷中黑(P)" pitchFamily="34" charset="-120"/>
                        </a:rPr>
                        <a:t>好市民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華康儷中黑(P)" pitchFamily="34" charset="-120"/>
                        </a:rPr>
                        <a:t>好教友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716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華康儷中黑(P)" pitchFamily="34" charset="-120"/>
                        </a:rPr>
                        <a:t>天天讀報紙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華康儷中黑(P)" pitchFamily="34" charset="-120"/>
                        </a:rPr>
                        <a:t>天天回家吃飯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4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ea typeface="華康儷中黑(P)" pitchFamily="34" charset="-12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4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華康儷中黑(P)" pitchFamily="34" charset="-120"/>
                        </a:rPr>
                        <a:t>天天讀經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4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華康儷中黑(P)" pitchFamily="34" charset="-120"/>
                        </a:rPr>
                        <a:t>天天祈禱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4463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chemeClr val="bg1"/>
          </a:solidFill>
        </p:spPr>
        <p:txBody>
          <a:bodyPr/>
          <a:lstStyle/>
          <a:p>
            <a:pPr eaLnBrk="1" hangingPunct="1">
              <a:spcAft>
                <a:spcPct val="10000"/>
              </a:spcAft>
            </a:pPr>
            <a:r>
              <a:rPr lang="zh-TW" altLang="en-US" sz="8800" smtClean="0">
                <a:solidFill>
                  <a:srgbClr val="0000FF"/>
                </a:solidFill>
                <a:ea typeface="華康儷中黑(P)" pitchFamily="34" charset="-120"/>
              </a:rPr>
              <a:t>生 活 習 慣</a:t>
            </a:r>
          </a:p>
          <a:p>
            <a:pPr eaLnBrk="1" hangingPunct="1">
              <a:spcBef>
                <a:spcPct val="0"/>
              </a:spcBef>
            </a:pPr>
            <a:r>
              <a:rPr lang="zh-TW" altLang="en-US" sz="6000" smtClean="0">
                <a:solidFill>
                  <a:srgbClr val="0000FF"/>
                </a:solidFill>
                <a:ea typeface="華康儷中黑(P)" pitchFamily="34" charset="-120"/>
              </a:rPr>
              <a:t>不必理由</a:t>
            </a:r>
          </a:p>
          <a:p>
            <a:pPr eaLnBrk="1" hangingPunct="1">
              <a:spcAft>
                <a:spcPct val="30000"/>
              </a:spcAft>
            </a:pPr>
            <a:r>
              <a:rPr lang="zh-TW" altLang="en-US" sz="6000" smtClean="0">
                <a:solidFill>
                  <a:srgbClr val="0000FF"/>
                </a:solidFill>
                <a:ea typeface="華康儷中黑(P)" pitchFamily="34" charset="-120"/>
              </a:rPr>
              <a:t>不必即時「有用」</a:t>
            </a:r>
          </a:p>
          <a:p>
            <a:pPr eaLnBrk="1" hangingPunct="1"/>
            <a:r>
              <a:rPr lang="zh-TW" altLang="en-US" sz="4000" smtClean="0">
                <a:solidFill>
                  <a:srgbClr val="0000FF"/>
                </a:solidFill>
                <a:ea typeface="華康儷中黑(P)" pitchFamily="34" charset="-120"/>
              </a:rPr>
              <a:t>為善如春園之草 </a:t>
            </a:r>
            <a:r>
              <a:rPr lang="zh-TW" altLang="en-US" sz="4000" i="1" smtClean="0">
                <a:solidFill>
                  <a:srgbClr val="0000FF"/>
                </a:solidFill>
                <a:ea typeface="華康儷中黑(P)" pitchFamily="34" charset="-120"/>
              </a:rPr>
              <a:t>不見其生</a:t>
            </a:r>
            <a:r>
              <a:rPr lang="zh-TW" altLang="en-US" sz="4000" smtClean="0">
                <a:solidFill>
                  <a:srgbClr val="0000FF"/>
                </a:solidFill>
                <a:ea typeface="華康儷中黑(P)" pitchFamily="34" charset="-120"/>
              </a:rPr>
              <a:t> 日有所長</a:t>
            </a:r>
          </a:p>
          <a:p>
            <a:pPr eaLnBrk="1" hangingPunct="1"/>
            <a:r>
              <a:rPr lang="zh-TW" altLang="en-US" sz="4000" smtClean="0">
                <a:solidFill>
                  <a:srgbClr val="0000FF"/>
                </a:solidFill>
                <a:ea typeface="華康儷中黑(P)" pitchFamily="34" charset="-120"/>
              </a:rPr>
              <a:t>為惡如磨刀之石 </a:t>
            </a:r>
            <a:r>
              <a:rPr lang="zh-TW" altLang="en-US" sz="4000" i="1" smtClean="0">
                <a:solidFill>
                  <a:srgbClr val="0000FF"/>
                </a:solidFill>
                <a:ea typeface="華康儷中黑(P)" pitchFamily="34" charset="-120"/>
              </a:rPr>
              <a:t>不見其損</a:t>
            </a:r>
            <a:r>
              <a:rPr lang="zh-TW" altLang="en-US" sz="4000" smtClean="0">
                <a:solidFill>
                  <a:srgbClr val="0000FF"/>
                </a:solidFill>
                <a:ea typeface="華康儷中黑(P)" pitchFamily="34" charset="-120"/>
              </a:rPr>
              <a:t> 日有所消</a:t>
            </a:r>
          </a:p>
        </p:txBody>
      </p:sp>
    </p:spTree>
    <p:extLst>
      <p:ext uri="{BB962C8B-B14F-4D97-AF65-F5344CB8AC3E}">
        <p14:creationId xmlns:p14="http://schemas.microsoft.com/office/powerpoint/2010/main" val="1394319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just" eaLnBrk="1">
              <a:lnSpc>
                <a:spcPts val="4200"/>
              </a:lnSpc>
              <a:spcBef>
                <a:spcPct val="0"/>
              </a:spcBef>
            </a:pPr>
            <a:r>
              <a:rPr lang="zh-TW" altLang="en-US" dirty="0" smtClean="0">
                <a:solidFill>
                  <a:srgbClr val="FF0000"/>
                </a:solidFill>
                <a:latin typeface="華康粗黑體" pitchFamily="49" charset="-120"/>
                <a:ea typeface="華康粗黑體" pitchFamily="49" charset="-120"/>
                <a:cs typeface="華康中黑體" pitchFamily="49" charset="-120"/>
              </a:rPr>
              <a:t>三、八十七日基礎讀經</a:t>
            </a:r>
          </a:p>
          <a:p>
            <a:pPr algn="just" eaLnBrk="1">
              <a:lnSpc>
                <a:spcPts val="4200"/>
              </a:lnSpc>
              <a:spcBef>
                <a:spcPct val="0"/>
              </a:spcBef>
            </a:pPr>
            <a:r>
              <a:rPr lang="zh-TW" altLang="en-US" dirty="0" smtClean="0">
                <a:latin typeface="華康粗黑體" pitchFamily="49" charset="-120"/>
                <a:ea typeface="華康粗黑體" pitchFamily="49" charset="-120"/>
                <a:cs typeface="華康中黑體" pitchFamily="49" charset="-120"/>
              </a:rPr>
              <a:t>  聖經的內容很多、很複雜，也很難掌握。但假如我們能掌握到一部分，我們便有信心繼續探索下去。以下介紹的八卷聖經，可說是聖經的精華，如果你能連續用八十七日（約三個月）的時間把它們讀完，</a:t>
            </a:r>
            <a:r>
              <a:rPr lang="zh-TW" altLang="en-US" dirty="0" smtClean="0">
                <a:solidFill>
                  <a:srgbClr val="FF0000"/>
                </a:solidFill>
                <a:latin typeface="華康粗黑體" pitchFamily="49" charset="-120"/>
                <a:ea typeface="華康粗黑體" pitchFamily="49" charset="-120"/>
                <a:cs typeface="華康中黑體" pitchFamily="49" charset="-120"/>
              </a:rPr>
              <a:t>你不單可在信仰上扎根，而且也會對聖經產生興趣。</a:t>
            </a:r>
          </a:p>
          <a:p>
            <a:pPr algn="just" eaLnBrk="1">
              <a:lnSpc>
                <a:spcPts val="4200"/>
              </a:lnSpc>
              <a:spcBef>
                <a:spcPct val="0"/>
              </a:spcBef>
            </a:pPr>
            <a:r>
              <a:rPr lang="zh-TW" altLang="en-US" dirty="0" smtClean="0">
                <a:latin typeface="華康粗黑體" pitchFamily="49" charset="-120"/>
                <a:ea typeface="華康粗黑體" pitchFamily="49" charset="-120"/>
                <a:cs typeface="華康中黑體" pitchFamily="49" charset="-120"/>
              </a:rPr>
              <a:t>  這個讀經計畫很簡單，你只需每天抽出十五分鐘時間，以祈禱的心情去閱讀便可以了。</a:t>
            </a:r>
            <a:r>
              <a:rPr lang="zh-TW" altLang="en-US" dirty="0" smtClean="0">
                <a:solidFill>
                  <a:srgbClr val="9900CC"/>
                </a:solidFill>
                <a:latin typeface="華康粗黑體" pitchFamily="49" charset="-120"/>
                <a:ea typeface="華康粗黑體" pitchFamily="49" charset="-120"/>
                <a:cs typeface="華康中黑體" pitchFamily="49" charset="-120"/>
              </a:rPr>
              <a:t>連續重複</a:t>
            </a:r>
          </a:p>
          <a:p>
            <a:pPr algn="just" eaLnBrk="1">
              <a:lnSpc>
                <a:spcPts val="4200"/>
              </a:lnSpc>
              <a:spcBef>
                <a:spcPct val="0"/>
              </a:spcBef>
            </a:pPr>
            <a:r>
              <a:rPr lang="zh-TW" altLang="en-US" dirty="0" smtClean="0">
                <a:solidFill>
                  <a:srgbClr val="9900CC"/>
                </a:solidFill>
                <a:latin typeface="華康粗黑體" pitchFamily="49" charset="-120"/>
                <a:ea typeface="華康粗黑體" pitchFamily="49" charset="-120"/>
                <a:cs typeface="華康中黑體" pitchFamily="49" charset="-120"/>
              </a:rPr>
              <a:t>讀經，是為了能體會到經文的</a:t>
            </a:r>
            <a:r>
              <a:rPr lang="zh-TW" altLang="en-US" dirty="0" smtClean="0">
                <a:solidFill>
                  <a:srgbClr val="9900CC"/>
                </a:solidFill>
                <a:latin typeface="華康粗黑體" pitchFamily="49" charset="-120"/>
                <a:ea typeface="華康粗黑體" pitchFamily="49" charset="-120"/>
                <a:cs typeface="華康中黑體" pitchFamily="49" charset="-120"/>
              </a:rPr>
              <a:t>含意</a:t>
            </a:r>
            <a:r>
              <a:rPr lang="en-US" altLang="zh-TW" dirty="0" smtClean="0">
                <a:solidFill>
                  <a:srgbClr val="9900CC"/>
                </a:solidFill>
                <a:latin typeface="華康粗黑體" pitchFamily="49" charset="-120"/>
                <a:ea typeface="華康粗黑體" pitchFamily="49" charset="-120"/>
                <a:cs typeface="華康中黑體" pitchFamily="49" charset="-120"/>
                <a:sym typeface="Wingdings" panose="05000000000000000000" pitchFamily="2" charset="2"/>
              </a:rPr>
              <a:t></a:t>
            </a:r>
            <a:r>
              <a:rPr lang="zh-TW" altLang="en-US" dirty="0" smtClean="0">
                <a:solidFill>
                  <a:srgbClr val="FF0000"/>
                </a:solidFill>
                <a:latin typeface="華康粗黑體" pitchFamily="49" charset="-120"/>
                <a:ea typeface="華康粗黑體" pitchFamily="49" charset="-120"/>
                <a:cs typeface="華康中黑體" pitchFamily="49" charset="-120"/>
                <a:sym typeface="Wingdings" panose="05000000000000000000" pitchFamily="2" charset="2"/>
              </a:rPr>
              <a:t>以經解經</a:t>
            </a:r>
            <a:endParaRPr lang="zh-TW" altLang="en-US" dirty="0" smtClean="0">
              <a:solidFill>
                <a:srgbClr val="FF0000"/>
              </a:solidFill>
              <a:latin typeface="華康粗黑體" pitchFamily="49" charset="-120"/>
              <a:ea typeface="華康粗黑體" pitchFamily="49" charset="-120"/>
              <a:cs typeface="華康中黑體" pitchFamily="49" charset="-120"/>
            </a:endParaRPr>
          </a:p>
          <a:p>
            <a:pPr algn="just" eaLnBrk="1">
              <a:lnSpc>
                <a:spcPts val="4200"/>
              </a:lnSpc>
              <a:spcBef>
                <a:spcPct val="0"/>
              </a:spcBef>
            </a:pPr>
            <a:r>
              <a:rPr lang="en-US" altLang="zh-TW" dirty="0" smtClean="0">
                <a:latin typeface="華康粗黑體" pitchFamily="49" charset="-120"/>
                <a:ea typeface="華康粗黑體" pitchFamily="49" charset="-120"/>
                <a:cs typeface="華康中黑體" pitchFamily="49" charset="-120"/>
              </a:rPr>
              <a:t>  </a:t>
            </a:r>
            <a:r>
              <a:rPr lang="zh-TW" altLang="en-US" dirty="0" smtClean="0">
                <a:latin typeface="華康粗黑體" pitchFamily="49" charset="-120"/>
                <a:ea typeface="華康粗黑體" pitchFamily="49" charset="-120"/>
                <a:cs typeface="華康中黑體" pitchFamily="49" charset="-120"/>
              </a:rPr>
              <a:t>如果你有不明白的地方，不必介意。因為你將發現，你明白的地方遠比你不明白的地方為多！</a:t>
            </a:r>
          </a:p>
          <a:p>
            <a:pPr algn="just" eaLnBrk="1">
              <a:lnSpc>
                <a:spcPts val="4200"/>
              </a:lnSpc>
              <a:spcBef>
                <a:spcPct val="0"/>
              </a:spcBef>
            </a:pPr>
            <a:endParaRPr lang="en-US" altLang="zh-TW" dirty="0" smtClean="0">
              <a:latin typeface="華康粗黑體" pitchFamily="49" charset="-120"/>
              <a:ea typeface="華康粗黑體" pitchFamily="49" charset="-120"/>
              <a:cs typeface="華康中黑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00719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內容版面配置區 3" descr="20180124170502429_0001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7955" y="260648"/>
            <a:ext cx="8958541" cy="6342548"/>
          </a:xfrm>
        </p:spPr>
      </p:pic>
    </p:spTree>
    <p:extLst>
      <p:ext uri="{BB962C8B-B14F-4D97-AF65-F5344CB8AC3E}">
        <p14:creationId xmlns:p14="http://schemas.microsoft.com/office/powerpoint/2010/main" val="3707829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l" eaLnBrk="1" hangingPunct="1"/>
            <a:r>
              <a:rPr lang="zh-TW" altLang="en-US" sz="2800" dirty="0" smtClean="0">
                <a:solidFill>
                  <a:srgbClr val="C00000"/>
                </a:solidFill>
                <a:ea typeface="華康儷中黑" panose="020B0509000000000000" pitchFamily="49" charset="-120"/>
                <a:cs typeface="華康黑體-GB5" pitchFamily="49" charset="-120"/>
              </a:rPr>
              <a:t>聖教宗若望保祿二世</a:t>
            </a:r>
            <a:r>
              <a:rPr lang="en-US" altLang="zh-TW" sz="2800" dirty="0" smtClean="0">
                <a:solidFill>
                  <a:srgbClr val="C00000"/>
                </a:solidFill>
                <a:ea typeface="華康儷中黑" panose="020B0509000000000000" pitchFamily="49" charset="-120"/>
                <a:cs typeface="華康黑體-GB5" pitchFamily="49" charset="-120"/>
              </a:rPr>
              <a:t>《</a:t>
            </a:r>
            <a:r>
              <a:rPr lang="zh-TW" altLang="en-US" sz="2800" dirty="0" smtClean="0">
                <a:solidFill>
                  <a:srgbClr val="C00000"/>
                </a:solidFill>
                <a:ea typeface="華康儷中黑" panose="020B0509000000000000" pitchFamily="49" charset="-120"/>
                <a:cs typeface="華康黑體-GB5" pitchFamily="49" charset="-120"/>
              </a:rPr>
              <a:t>救主的使命</a:t>
            </a:r>
            <a:r>
              <a:rPr lang="en-US" altLang="zh-TW" sz="2800" dirty="0" smtClean="0">
                <a:solidFill>
                  <a:srgbClr val="C00000"/>
                </a:solidFill>
                <a:ea typeface="華康儷中黑" panose="020B0509000000000000" pitchFamily="49" charset="-120"/>
                <a:cs typeface="華康黑體-GB5" pitchFamily="49" charset="-120"/>
              </a:rPr>
              <a:t>》</a:t>
            </a:r>
            <a:r>
              <a:rPr lang="zh-TW" altLang="en-US" sz="2800" dirty="0" smtClean="0">
                <a:solidFill>
                  <a:srgbClr val="C00000"/>
                </a:solidFill>
                <a:ea typeface="華康儷中黑" panose="020B0509000000000000" pitchFamily="49" charset="-120"/>
                <a:cs typeface="華康黑體-GB5" pitchFamily="49" charset="-120"/>
              </a:rPr>
              <a:t>通諭論「基層團體」</a:t>
            </a:r>
            <a:r>
              <a:rPr lang="zh-TW" altLang="en-US" sz="2800" dirty="0" smtClean="0">
                <a:ea typeface="華康儷中黑" panose="020B0509000000000000" pitchFamily="49" charset="-120"/>
                <a:cs typeface="華康黑體-GB5" pitchFamily="49" charset="-120"/>
              </a:rPr>
              <a:t>：</a:t>
            </a:r>
          </a:p>
          <a:p>
            <a:pPr algn="l" eaLnBrk="1" hangingPunct="1">
              <a:spcAft>
                <a:spcPts val="600"/>
              </a:spcAft>
            </a:pPr>
            <a:r>
              <a:rPr lang="zh-TW" altLang="en-US" dirty="0" smtClean="0">
                <a:ea typeface="華康儷中黑" panose="020B0509000000000000" pitchFamily="49" charset="-120"/>
                <a:cs typeface="華康黑體-GB5" pitchFamily="49" charset="-120"/>
              </a:rPr>
              <a:t>在新興教會裡有一種快速成長的現象，即是</a:t>
            </a:r>
            <a:r>
              <a:rPr lang="en-US" altLang="zh-TW" dirty="0" smtClean="0">
                <a:ea typeface="華康儷中黑" panose="020B0509000000000000" pitchFamily="49" charset="-120"/>
                <a:cs typeface="華康黑體-GB5" pitchFamily="49" charset="-120"/>
              </a:rPr>
              <a:t>『</a:t>
            </a:r>
            <a:r>
              <a:rPr lang="zh-TW" altLang="en-US" sz="3600" dirty="0" smtClean="0">
                <a:solidFill>
                  <a:srgbClr val="FF0000"/>
                </a:solidFill>
                <a:ea typeface="華康儷中黑" panose="020B0509000000000000" pitchFamily="49" charset="-120"/>
                <a:cs typeface="華康黑體-GB5" pitchFamily="49" charset="-120"/>
              </a:rPr>
              <a:t>教會基層團體</a:t>
            </a:r>
            <a:r>
              <a:rPr lang="en-US" altLang="zh-TW" dirty="0" smtClean="0">
                <a:ea typeface="華康儷中黑" panose="020B0509000000000000" pitchFamily="49" charset="-120"/>
                <a:cs typeface="華康黑體-GB5" pitchFamily="49" charset="-120"/>
              </a:rPr>
              <a:t>』</a:t>
            </a:r>
            <a:r>
              <a:rPr lang="zh-TW" altLang="en-US" dirty="0" smtClean="0">
                <a:ea typeface="華康儷中黑" panose="020B0509000000000000" pitchFamily="49" charset="-120"/>
                <a:cs typeface="華康黑體-GB5" pitchFamily="49" charset="-120"/>
              </a:rPr>
              <a:t>。情況正在顯示這是基督徒的</a:t>
            </a:r>
            <a:r>
              <a:rPr lang="zh-TW" altLang="en-US" dirty="0" smtClean="0">
                <a:solidFill>
                  <a:srgbClr val="0000FF"/>
                </a:solidFill>
                <a:ea typeface="華康儷中黑" panose="020B0509000000000000" pitchFamily="49" charset="-120"/>
                <a:cs typeface="華康黑體-GB5" pitchFamily="49" charset="-120"/>
              </a:rPr>
              <a:t>陶成</a:t>
            </a:r>
            <a:r>
              <a:rPr lang="zh-TW" altLang="en-US" dirty="0" smtClean="0">
                <a:ea typeface="華康儷中黑" panose="020B0509000000000000" pitchFamily="49" charset="-120"/>
                <a:cs typeface="華康黑體-GB5" pitchFamily="49" charset="-120"/>
              </a:rPr>
              <a:t>和往外</a:t>
            </a:r>
            <a:r>
              <a:rPr lang="zh-TW" altLang="en-US" dirty="0" smtClean="0">
                <a:solidFill>
                  <a:srgbClr val="0000FF"/>
                </a:solidFill>
                <a:ea typeface="華康儷中黑" panose="020B0509000000000000" pitchFamily="49" charset="-120"/>
                <a:cs typeface="華康黑體-GB5" pitchFamily="49" charset="-120"/>
              </a:rPr>
              <a:t>傳教</a:t>
            </a:r>
            <a:r>
              <a:rPr lang="zh-TW" altLang="en-US" dirty="0" smtClean="0">
                <a:ea typeface="華康儷中黑" panose="020B0509000000000000" pitchFamily="49" charset="-120"/>
                <a:cs typeface="華康黑體-GB5" pitchFamily="49" charset="-120"/>
              </a:rPr>
              <a:t>的良好所在。他們在家庭層次或在相似的</a:t>
            </a:r>
            <a:r>
              <a:rPr lang="zh-TW" altLang="en-US" dirty="0" smtClean="0">
                <a:solidFill>
                  <a:srgbClr val="FF0000"/>
                </a:solidFill>
                <a:ea typeface="華康儷中黑" panose="020B0509000000000000" pitchFamily="49" charset="-120"/>
                <a:cs typeface="華康黑體-GB5" pitchFamily="49" charset="-120"/>
              </a:rPr>
              <a:t>侷限埸所 </a:t>
            </a:r>
            <a:r>
              <a:rPr lang="en-US" altLang="zh-TW" sz="2800" dirty="0" smtClean="0">
                <a:ea typeface="華康儷中黑" panose="020B0509000000000000" pitchFamily="49" charset="-120"/>
                <a:cs typeface="華康黑體-GB5" pitchFamily="49" charset="-120"/>
              </a:rPr>
              <a:t>(=</a:t>
            </a:r>
            <a:r>
              <a:rPr lang="zh-TW" altLang="en-US" sz="2800" dirty="0" smtClean="0">
                <a:ea typeface="華康儷中黑" panose="020B0509000000000000" pitchFamily="49" charset="-120"/>
                <a:cs typeface="華康黑體-GB5" pitchFamily="49" charset="-120"/>
              </a:rPr>
              <a:t>基層</a:t>
            </a:r>
            <a:r>
              <a:rPr lang="en-US" altLang="zh-TW" sz="2800" dirty="0" smtClean="0">
                <a:ea typeface="華康儷中黑" panose="020B0509000000000000" pitchFamily="49" charset="-120"/>
                <a:cs typeface="華康黑體-GB5" pitchFamily="49" charset="-120"/>
              </a:rPr>
              <a:t>)</a:t>
            </a:r>
            <a:r>
              <a:rPr lang="zh-TW" altLang="en-US" dirty="0" smtClean="0">
                <a:ea typeface="華康儷中黑" panose="020B0509000000000000" pitchFamily="49" charset="-120"/>
                <a:cs typeface="華康黑體-GB5" pitchFamily="49" charset="-120"/>
              </a:rPr>
              <a:t>，相聚在一起</a:t>
            </a:r>
            <a:endParaRPr lang="en-US" altLang="zh-TW" dirty="0" smtClean="0">
              <a:ea typeface="華康儷中黑" panose="020B0509000000000000" pitchFamily="49" charset="-120"/>
              <a:cs typeface="華康黑體-GB5" pitchFamily="49" charset="-120"/>
            </a:endParaRPr>
          </a:p>
          <a:p>
            <a:pPr algn="l" eaLnBrk="1" hangingPunct="1">
              <a:spcBef>
                <a:spcPct val="0"/>
              </a:spcBef>
            </a:pPr>
            <a:r>
              <a:rPr lang="zh-TW" altLang="en-US" dirty="0" smtClean="0">
                <a:solidFill>
                  <a:srgbClr val="FF0000"/>
                </a:solidFill>
                <a:ea typeface="華康儷中黑" panose="020B0509000000000000" pitchFamily="49" charset="-120"/>
                <a:cs typeface="華康黑體-GB5" pitchFamily="49" charset="-120"/>
              </a:rPr>
              <a:t>    </a:t>
            </a:r>
            <a:r>
              <a:rPr lang="en-US" altLang="zh-TW" dirty="0" smtClean="0">
                <a:solidFill>
                  <a:srgbClr val="FF0000"/>
                </a:solidFill>
                <a:ea typeface="華康儷中黑" panose="020B0509000000000000" pitchFamily="49" charset="-120"/>
                <a:cs typeface="華康黑體-GB5" pitchFamily="49" charset="-120"/>
              </a:rPr>
              <a:t>1.</a:t>
            </a:r>
            <a:r>
              <a:rPr lang="zh-TW" altLang="en-US" sz="3600" b="1" dirty="0" smtClean="0">
                <a:solidFill>
                  <a:srgbClr val="FF0000"/>
                </a:solidFill>
                <a:ea typeface="華康儷中黑" panose="020B0509000000000000" pitchFamily="49" charset="-120"/>
                <a:cs typeface="華康黑體-GB5" pitchFamily="49" charset="-120"/>
              </a:rPr>
              <a:t>祈禱</a:t>
            </a:r>
            <a:r>
              <a:rPr lang="zh-TW" altLang="en-US" dirty="0" smtClean="0">
                <a:ea typeface="華康儷中黑" panose="020B0509000000000000" pitchFamily="49" charset="-120"/>
                <a:cs typeface="華康黑體-GB5" pitchFamily="49" charset="-120"/>
              </a:rPr>
              <a:t>， </a:t>
            </a:r>
            <a:r>
              <a:rPr lang="en-US" altLang="zh-TW" dirty="0" smtClean="0">
                <a:solidFill>
                  <a:srgbClr val="FF0000"/>
                </a:solidFill>
                <a:ea typeface="華康儷中黑" panose="020B0509000000000000" pitchFamily="49" charset="-120"/>
                <a:cs typeface="華康黑體-GB5" pitchFamily="49" charset="-120"/>
              </a:rPr>
              <a:t>2.</a:t>
            </a:r>
            <a:r>
              <a:rPr lang="zh-TW" altLang="en-US" sz="2800" dirty="0" smtClean="0">
                <a:solidFill>
                  <a:srgbClr val="FF0000"/>
                </a:solidFill>
                <a:ea typeface="華康儷中黑" panose="020B0509000000000000" pitchFamily="49" charset="-120"/>
                <a:cs typeface="華康黑體-GB5" pitchFamily="49" charset="-120"/>
              </a:rPr>
              <a:t>閱讀</a:t>
            </a:r>
            <a:r>
              <a:rPr lang="zh-TW" altLang="en-US" sz="3600" b="1" dirty="0" smtClean="0">
                <a:solidFill>
                  <a:srgbClr val="FF0000"/>
                </a:solidFill>
                <a:ea typeface="華康儷中黑" panose="020B0509000000000000" pitchFamily="49" charset="-120"/>
                <a:cs typeface="華康黑體-GB5" pitchFamily="49" charset="-120"/>
              </a:rPr>
              <a:t>聖經</a:t>
            </a:r>
            <a:r>
              <a:rPr lang="zh-TW" altLang="en-US" dirty="0" smtClean="0">
                <a:ea typeface="華康儷中黑" panose="020B0509000000000000" pitchFamily="49" charset="-120"/>
                <a:cs typeface="華康黑體-GB5" pitchFamily="49" charset="-120"/>
              </a:rPr>
              <a:t>， </a:t>
            </a:r>
            <a:r>
              <a:rPr lang="en-US" altLang="zh-TW" dirty="0" smtClean="0">
                <a:solidFill>
                  <a:srgbClr val="FF0000"/>
                </a:solidFill>
                <a:ea typeface="華康儷中黑" panose="020B0509000000000000" pitchFamily="49" charset="-120"/>
                <a:cs typeface="華康黑體-GB5" pitchFamily="49" charset="-120"/>
              </a:rPr>
              <a:t>3.</a:t>
            </a:r>
            <a:r>
              <a:rPr lang="zh-TW" altLang="en-US" sz="2800" dirty="0" smtClean="0">
                <a:solidFill>
                  <a:srgbClr val="FF0000"/>
                </a:solidFill>
                <a:ea typeface="華康儷中黑" panose="020B0509000000000000" pitchFamily="49" charset="-120"/>
                <a:cs typeface="華康黑體-GB5" pitchFamily="49" charset="-120"/>
              </a:rPr>
              <a:t>學習</a:t>
            </a:r>
            <a:r>
              <a:rPr lang="zh-TW" altLang="en-US" sz="3600" b="1" dirty="0" smtClean="0">
                <a:solidFill>
                  <a:srgbClr val="FF0000"/>
                </a:solidFill>
                <a:ea typeface="華康儷中黑" panose="020B0509000000000000" pitchFamily="49" charset="-120"/>
                <a:cs typeface="華康黑體-GB5" pitchFamily="49" charset="-120"/>
              </a:rPr>
              <a:t>教理</a:t>
            </a:r>
            <a:r>
              <a:rPr lang="zh-TW" altLang="en-US" dirty="0" smtClean="0">
                <a:ea typeface="華康儷中黑" panose="020B0509000000000000" pitchFamily="49" charset="-120"/>
                <a:cs typeface="華康黑體-GB5" pitchFamily="49" charset="-120"/>
              </a:rPr>
              <a:t>，</a:t>
            </a:r>
            <a:endParaRPr lang="en-US" altLang="zh-TW" dirty="0" smtClean="0">
              <a:ea typeface="華康儷中黑" panose="020B0509000000000000" pitchFamily="49" charset="-120"/>
              <a:cs typeface="華康黑體-GB5" pitchFamily="49" charset="-120"/>
            </a:endParaRPr>
          </a:p>
          <a:p>
            <a:pPr algn="l" eaLnBrk="1" hangingPunct="1">
              <a:spcBef>
                <a:spcPct val="0"/>
              </a:spcBef>
            </a:pPr>
            <a:r>
              <a:rPr lang="zh-TW" altLang="en-US" dirty="0" smtClean="0">
                <a:solidFill>
                  <a:srgbClr val="FF0000"/>
                </a:solidFill>
                <a:ea typeface="華康儷中黑" panose="020B0509000000000000" pitchFamily="49" charset="-120"/>
                <a:cs typeface="華康黑體-GB5" pitchFamily="49" charset="-120"/>
              </a:rPr>
              <a:t>    </a:t>
            </a:r>
            <a:r>
              <a:rPr lang="en-US" altLang="zh-TW" dirty="0" smtClean="0">
                <a:solidFill>
                  <a:srgbClr val="FF0000"/>
                </a:solidFill>
                <a:ea typeface="華康儷中黑" panose="020B0509000000000000" pitchFamily="49" charset="-120"/>
                <a:cs typeface="華康黑體-GB5" pitchFamily="49" charset="-120"/>
              </a:rPr>
              <a:t>4.</a:t>
            </a:r>
            <a:r>
              <a:rPr lang="zh-TW" altLang="en-US" sz="2800" dirty="0" smtClean="0">
                <a:solidFill>
                  <a:srgbClr val="FF0000"/>
                </a:solidFill>
                <a:ea typeface="華康儷中黑" panose="020B0509000000000000" pitchFamily="49" charset="-120"/>
                <a:cs typeface="華康黑體-GB5" pitchFamily="49" charset="-120"/>
              </a:rPr>
              <a:t>討論</a:t>
            </a:r>
            <a:r>
              <a:rPr lang="zh-TW" altLang="en-US" sz="3600" b="1" dirty="0" smtClean="0">
                <a:solidFill>
                  <a:srgbClr val="FF0000"/>
                </a:solidFill>
                <a:ea typeface="華康儷中黑" panose="020B0509000000000000" pitchFamily="49" charset="-120"/>
                <a:cs typeface="華康黑體-GB5" pitchFamily="49" charset="-120"/>
              </a:rPr>
              <a:t>人</a:t>
            </a:r>
            <a:r>
              <a:rPr lang="zh-TW" altLang="en-US" dirty="0" smtClean="0">
                <a:ea typeface="華康儷中黑" panose="020B0509000000000000" pitchFamily="49" charset="-120"/>
                <a:cs typeface="華康黑體-GB5" pitchFamily="49" charset="-120"/>
              </a:rPr>
              <a:t>和  </a:t>
            </a:r>
            <a:r>
              <a:rPr lang="en-US" altLang="zh-TW" dirty="0" smtClean="0">
                <a:solidFill>
                  <a:srgbClr val="FF0000"/>
                </a:solidFill>
                <a:ea typeface="華康儷中黑" panose="020B0509000000000000" pitchFamily="49" charset="-120"/>
                <a:cs typeface="華康黑體-GB5" pitchFamily="49" charset="-120"/>
              </a:rPr>
              <a:t>5.</a:t>
            </a:r>
            <a:r>
              <a:rPr lang="zh-TW" altLang="en-US" sz="2400" dirty="0" smtClean="0">
                <a:solidFill>
                  <a:srgbClr val="FF0000"/>
                </a:solidFill>
                <a:ea typeface="華康儷中黑" panose="020B0509000000000000" pitchFamily="49" charset="-120"/>
                <a:cs typeface="華康黑體-GB5" pitchFamily="49" charset="-120"/>
              </a:rPr>
              <a:t>討論</a:t>
            </a:r>
            <a:r>
              <a:rPr lang="zh-TW" altLang="en-US" sz="3600" b="1" dirty="0" smtClean="0">
                <a:solidFill>
                  <a:srgbClr val="FF0000"/>
                </a:solidFill>
                <a:ea typeface="華康儷中黑" panose="020B0509000000000000" pitchFamily="49" charset="-120"/>
                <a:cs typeface="華康黑體-GB5" pitchFamily="49" charset="-120"/>
              </a:rPr>
              <a:t>教會</a:t>
            </a:r>
            <a:r>
              <a:rPr lang="zh-TW" altLang="en-US" dirty="0" smtClean="0">
                <a:ea typeface="華康儷中黑" panose="020B0509000000000000" pitchFamily="49" charset="-120"/>
                <a:cs typeface="華康黑體-GB5" pitchFamily="49" charset="-120"/>
              </a:rPr>
              <a:t>的問題。 </a:t>
            </a:r>
            <a:r>
              <a:rPr lang="en-US" altLang="zh-TW" sz="2400" i="1" dirty="0" smtClean="0">
                <a:solidFill>
                  <a:srgbClr val="0000FF"/>
                </a:solidFill>
                <a:ea typeface="華康儷中黑" panose="020B0509000000000000" pitchFamily="49" charset="-120"/>
                <a:cs typeface="華康黑體-GB5" pitchFamily="49" charset="-120"/>
              </a:rPr>
              <a:t>(</a:t>
            </a:r>
            <a:r>
              <a:rPr lang="zh-TW" altLang="en-US" sz="2400" i="1" dirty="0" smtClean="0">
                <a:solidFill>
                  <a:srgbClr val="0000FF"/>
                </a:solidFill>
                <a:ea typeface="華康儷中黑" panose="020B0509000000000000" pitchFamily="49" charset="-120"/>
                <a:cs typeface="華康黑體-GB5" pitchFamily="49" charset="-120"/>
              </a:rPr>
              <a:t>不單只分享聖經</a:t>
            </a:r>
            <a:r>
              <a:rPr lang="en-US" altLang="zh-TW" sz="2400" i="1" dirty="0" smtClean="0">
                <a:solidFill>
                  <a:srgbClr val="0000FF"/>
                </a:solidFill>
                <a:ea typeface="華康儷中黑" panose="020B0509000000000000" pitchFamily="49" charset="-120"/>
                <a:cs typeface="華康黑體-GB5" pitchFamily="49" charset="-120"/>
              </a:rPr>
              <a:t>)</a:t>
            </a:r>
            <a:endParaRPr lang="en-US" altLang="zh-TW" i="1" dirty="0" smtClean="0">
              <a:solidFill>
                <a:srgbClr val="0000FF"/>
              </a:solidFill>
              <a:ea typeface="華康儷中黑" panose="020B0509000000000000" pitchFamily="49" charset="-120"/>
              <a:cs typeface="華康黑體-GB5" pitchFamily="49" charset="-120"/>
            </a:endParaRPr>
          </a:p>
          <a:p>
            <a:pPr algn="l" eaLnBrk="1"/>
            <a:r>
              <a:rPr lang="zh-TW" altLang="en-US" dirty="0" smtClean="0">
                <a:ea typeface="華康儷中黑" panose="020B0509000000000000" pitchFamily="49" charset="-120"/>
                <a:cs typeface="華康黑體-GB5" pitchFamily="49" charset="-120"/>
              </a:rPr>
              <a:t>他們保持與堂區團體的結合，成為基督徒生活的酵母，</a:t>
            </a:r>
            <a:r>
              <a:rPr lang="zh-TW" altLang="en-US" sz="3600" dirty="0" smtClean="0">
                <a:solidFill>
                  <a:srgbClr val="FF0000"/>
                </a:solidFill>
                <a:ea typeface="華康儷中黑" panose="020B0509000000000000" pitchFamily="49" charset="-120"/>
                <a:cs typeface="華康黑體-GB5" pitchFamily="49" charset="-120"/>
              </a:rPr>
              <a:t>照顧貧窮者</a:t>
            </a:r>
            <a:r>
              <a:rPr lang="zh-TW" altLang="en-US" dirty="0" smtClean="0">
                <a:ea typeface="華康儷中黑" panose="020B0509000000000000" pitchFamily="49" charset="-120"/>
                <a:cs typeface="華康黑體-GB5" pitchFamily="49" charset="-120"/>
              </a:rPr>
              <a:t>和被忽視者，並致力於</a:t>
            </a:r>
            <a:r>
              <a:rPr lang="zh-TW" altLang="en-US" sz="3600" dirty="0" smtClean="0">
                <a:solidFill>
                  <a:srgbClr val="FF0000"/>
                </a:solidFill>
                <a:ea typeface="華康儷中黑" panose="020B0509000000000000" pitchFamily="49" charset="-120"/>
                <a:cs typeface="華康黑體-GB5" pitchFamily="49" charset="-120"/>
              </a:rPr>
              <a:t>社會的改變</a:t>
            </a:r>
            <a:r>
              <a:rPr lang="en-US" altLang="zh-TW" sz="2800" dirty="0" smtClean="0">
                <a:ea typeface="華康儷中黑" panose="020B0509000000000000" pitchFamily="49" charset="-120"/>
                <a:cs typeface="華康黑體-GB5" pitchFamily="49" charset="-120"/>
              </a:rPr>
              <a:t>(</a:t>
            </a:r>
            <a:r>
              <a:rPr lang="zh-TW" altLang="en-US" sz="2800" dirty="0" smtClean="0">
                <a:ea typeface="華康儷中黑" panose="020B0509000000000000" pitchFamily="49" charset="-120"/>
                <a:cs typeface="華康黑體-GB5" pitchFamily="49" charset="-120"/>
              </a:rPr>
              <a:t>移風易俗：毒奶、毒債券</a:t>
            </a:r>
            <a:r>
              <a:rPr lang="en-US" altLang="zh-TW" sz="2800" dirty="0" smtClean="0">
                <a:ea typeface="華康儷中黑" panose="020B0509000000000000" pitchFamily="49" charset="-120"/>
                <a:cs typeface="華康黑體-GB5" pitchFamily="49" charset="-120"/>
              </a:rPr>
              <a:t>)</a:t>
            </a:r>
            <a:r>
              <a:rPr lang="zh-TW" altLang="en-US" dirty="0" smtClean="0">
                <a:ea typeface="華康儷中黑" panose="020B0509000000000000" pitchFamily="49" charset="-120"/>
                <a:cs typeface="華康黑體-GB5" pitchFamily="49" charset="-120"/>
              </a:rPr>
              <a:t>，面對不同的文化，而置身於</a:t>
            </a:r>
            <a:r>
              <a:rPr lang="zh-TW" altLang="en-US" sz="3600" dirty="0" smtClean="0">
                <a:solidFill>
                  <a:srgbClr val="FF0000"/>
                </a:solidFill>
                <a:ea typeface="華康儷中黑" panose="020B0509000000000000" pitchFamily="49" charset="-120"/>
                <a:cs typeface="華康黑體-GB5" pitchFamily="49" charset="-120"/>
              </a:rPr>
              <a:t>本土化</a:t>
            </a:r>
            <a:r>
              <a:rPr lang="zh-TW" altLang="en-US" dirty="0" smtClean="0">
                <a:ea typeface="華康儷中黑" panose="020B0509000000000000" pitchFamily="49" charset="-120"/>
                <a:cs typeface="華康黑體-GB5" pitchFamily="49" charset="-120"/>
              </a:rPr>
              <a:t>的進程；透過本土化，教會變成一個更可理解的標誌、更有效的</a:t>
            </a:r>
            <a:r>
              <a:rPr lang="zh-TW" altLang="en-US" sz="3600" dirty="0" smtClean="0">
                <a:solidFill>
                  <a:srgbClr val="FF0000"/>
                </a:solidFill>
                <a:ea typeface="華康儷中黑" panose="020B0509000000000000" pitchFamily="49" charset="-120"/>
                <a:cs typeface="華康黑體-GB5" pitchFamily="49" charset="-120"/>
              </a:rPr>
              <a:t>傳教工具。</a:t>
            </a:r>
            <a:endParaRPr lang="zh-TW" altLang="en-US" dirty="0" smtClean="0">
              <a:ea typeface="華康儷中黑" panose="020B0509000000000000" pitchFamily="49" charset="-120"/>
              <a:cs typeface="華康黑體-GB5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9687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ctr">
              <a:spcAft>
                <a:spcPct val="40000"/>
              </a:spcAft>
              <a:buFontTx/>
              <a:buNone/>
            </a:pPr>
            <a:r>
              <a:rPr lang="zh-TW" altLang="en-US" sz="10600" dirty="0" smtClean="0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黑體(P)-GB5" pitchFamily="34" charset="-120"/>
              </a:rPr>
              <a:t>話說</a:t>
            </a:r>
            <a:r>
              <a:rPr lang="zh-TW" altLang="en-US" sz="10600" dirty="0" smtClean="0">
                <a:solidFill>
                  <a:srgbClr val="00CC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黑體(P)-GB5" pitchFamily="34" charset="-120"/>
              </a:rPr>
              <a:t>基</a:t>
            </a:r>
            <a:r>
              <a:rPr lang="zh-TW" altLang="en-US" sz="10600" dirty="0" smtClean="0">
                <a:solidFill>
                  <a:srgbClr val="3333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黑體(P)-GB5" pitchFamily="34" charset="-120"/>
              </a:rPr>
              <a:t>基</a:t>
            </a:r>
            <a:r>
              <a:rPr lang="zh-TW" altLang="en-US" sz="10600" dirty="0" smtClean="0">
                <a:solidFill>
                  <a:srgbClr val="CC00CC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黑體(P)-GB5" pitchFamily="34" charset="-120"/>
              </a:rPr>
              <a:t>團</a:t>
            </a:r>
          </a:p>
          <a:p>
            <a:pPr>
              <a:spcBef>
                <a:spcPct val="10000"/>
              </a:spcBef>
              <a:buFontTx/>
              <a:buNone/>
            </a:pPr>
            <a:r>
              <a:rPr lang="zh-TW" altLang="en-US" sz="8800" dirty="0" smtClean="0">
                <a:solidFill>
                  <a:srgbClr val="0000CC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黑體(P)-GB5" pitchFamily="34" charset="-120"/>
              </a:rPr>
              <a:t>    基督徒</a:t>
            </a:r>
          </a:p>
          <a:p>
            <a:pPr>
              <a:spcBef>
                <a:spcPct val="10000"/>
              </a:spcBef>
              <a:buFontTx/>
              <a:buNone/>
            </a:pPr>
            <a:r>
              <a:rPr lang="zh-TW" altLang="en-US" sz="8800" dirty="0" smtClean="0">
                <a:solidFill>
                  <a:srgbClr val="008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黑體(P)-GB5" pitchFamily="34" charset="-120"/>
              </a:rPr>
              <a:t>          基 層</a:t>
            </a:r>
          </a:p>
          <a:p>
            <a:pPr>
              <a:spcBef>
                <a:spcPct val="10000"/>
              </a:spcBef>
              <a:buFontTx/>
              <a:buNone/>
            </a:pPr>
            <a:r>
              <a:rPr lang="zh-TW" altLang="en-US" sz="8800" dirty="0" smtClean="0">
                <a:solidFill>
                  <a:srgbClr val="9900CC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黑體(P)-GB5" pitchFamily="34" charset="-120"/>
              </a:rPr>
              <a:t>               團 體</a:t>
            </a:r>
          </a:p>
        </p:txBody>
      </p:sp>
    </p:spTree>
    <p:extLst>
      <p:ext uri="{BB962C8B-B14F-4D97-AF65-F5344CB8AC3E}">
        <p14:creationId xmlns:p14="http://schemas.microsoft.com/office/powerpoint/2010/main" val="3462182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2875"/>
            <a:ext cx="9144000" cy="6643688"/>
          </a:xfrm>
        </p:spPr>
        <p:txBody>
          <a:bodyPr/>
          <a:lstStyle/>
          <a:p>
            <a:pPr eaLnBrk="1" hangingPunct="1">
              <a:lnSpc>
                <a:spcPts val="6400"/>
              </a:lnSpc>
              <a:spcBef>
                <a:spcPts val="1800"/>
              </a:spcBef>
              <a:buFontTx/>
              <a:buNone/>
            </a:pPr>
            <a:r>
              <a:rPr lang="zh-TW" altLang="en-US" sz="7200" dirty="0" smtClean="0">
                <a:solidFill>
                  <a:srgbClr val="0000CC"/>
                </a:solidFill>
                <a:ea typeface="華康儷中黑" panose="020B0509000000000000" pitchFamily="49" charset="-120"/>
                <a:cs typeface="華康黑體(P)-GB5" pitchFamily="34" charset="-120"/>
              </a:rPr>
              <a:t>基</a:t>
            </a:r>
            <a:r>
              <a:rPr lang="zh-TW" altLang="en-US" sz="5400" dirty="0" smtClean="0">
                <a:solidFill>
                  <a:srgbClr val="0000CC"/>
                </a:solidFill>
                <a:ea typeface="華康儷中黑" panose="020B0509000000000000" pitchFamily="49" charset="-120"/>
                <a:cs typeface="華康黑體(P)-GB5" pitchFamily="34" charset="-120"/>
              </a:rPr>
              <a:t>督徒：以基督為中心</a:t>
            </a:r>
            <a:endParaRPr lang="en-US" altLang="zh-TW" sz="5400" dirty="0" smtClean="0">
              <a:solidFill>
                <a:srgbClr val="0000CC"/>
              </a:solidFill>
              <a:ea typeface="華康儷中黑" panose="020B0509000000000000" pitchFamily="49" charset="-120"/>
              <a:cs typeface="華康黑體(P)-GB5" pitchFamily="34" charset="-120"/>
            </a:endParaRPr>
          </a:p>
          <a:p>
            <a:pPr eaLnBrk="1" hangingPunct="1">
              <a:lnSpc>
                <a:spcPts val="6400"/>
              </a:lnSpc>
              <a:spcBef>
                <a:spcPct val="10000"/>
              </a:spcBef>
              <a:buFontTx/>
              <a:buNone/>
            </a:pPr>
            <a:r>
              <a:rPr lang="zh-TW" altLang="en-US" sz="5400" dirty="0" smtClean="0">
                <a:solidFill>
                  <a:srgbClr val="0000CC"/>
                </a:solidFill>
                <a:ea typeface="華康儷中黑" panose="020B0509000000000000" pitchFamily="49" charset="-120"/>
                <a:cs typeface="華康黑體(P)-GB5" pitchFamily="34" charset="-120"/>
              </a:rPr>
              <a:t>       </a:t>
            </a:r>
            <a:r>
              <a:rPr lang="en-US" altLang="zh-TW" sz="4400" dirty="0" smtClean="0">
                <a:solidFill>
                  <a:srgbClr val="0000CC"/>
                </a:solidFill>
                <a:ea typeface="華康儷中黑" panose="020B0509000000000000" pitchFamily="49" charset="-120"/>
                <a:cs typeface="華康黑體(P)-GB5" pitchFamily="34" charset="-120"/>
              </a:rPr>
              <a:t>(</a:t>
            </a:r>
            <a:r>
              <a:rPr lang="zh-TW" altLang="en-US" sz="4400" dirty="0" smtClean="0">
                <a:solidFill>
                  <a:srgbClr val="0000CC"/>
                </a:solidFill>
                <a:ea typeface="華康儷中黑" panose="020B0509000000000000" pitchFamily="49" charset="-120"/>
                <a:cs typeface="華康黑體(P)-GB5" pitchFamily="34" charset="-120"/>
              </a:rPr>
              <a:t>以聖經</a:t>
            </a:r>
            <a:r>
              <a:rPr lang="en-US" altLang="zh-TW" sz="4400" dirty="0" smtClean="0">
                <a:solidFill>
                  <a:srgbClr val="0000CC"/>
                </a:solidFill>
                <a:ea typeface="華康儷中黑" panose="020B0509000000000000" pitchFamily="49" charset="-120"/>
                <a:cs typeface="華康黑體(P)-GB5" pitchFamily="34" charset="-120"/>
              </a:rPr>
              <a:t>,</a:t>
            </a:r>
            <a:r>
              <a:rPr lang="zh-TW" altLang="en-US" sz="4400" dirty="0" smtClean="0">
                <a:solidFill>
                  <a:srgbClr val="0000CC"/>
                </a:solidFill>
                <a:ea typeface="華康儷中黑" panose="020B0509000000000000" pitchFamily="49" charset="-120"/>
                <a:cs typeface="華康黑體(P)-GB5" pitchFamily="34" charset="-120"/>
              </a:rPr>
              <a:t>祈禱為重</a:t>
            </a:r>
            <a:r>
              <a:rPr lang="en-US" altLang="zh-TW" sz="4400" dirty="0" smtClean="0">
                <a:solidFill>
                  <a:srgbClr val="0000CC"/>
                </a:solidFill>
                <a:ea typeface="華康儷中黑" panose="020B0509000000000000" pitchFamily="49" charset="-120"/>
                <a:cs typeface="華康黑體(P)-GB5" pitchFamily="34" charset="-120"/>
              </a:rPr>
              <a:t>;</a:t>
            </a:r>
            <a:r>
              <a:rPr lang="zh-TW" altLang="en-US" sz="4400" dirty="0" smtClean="0">
                <a:solidFill>
                  <a:srgbClr val="0000CC"/>
                </a:solidFill>
                <a:ea typeface="華康儷中黑" panose="020B0509000000000000" pitchFamily="49" charset="-120"/>
                <a:cs typeface="華康黑體(P)-GB5" pitchFamily="34" charset="-120"/>
              </a:rPr>
              <a:t> 在主內默想</a:t>
            </a:r>
            <a:r>
              <a:rPr lang="en-US" altLang="zh-TW" sz="4400" dirty="0" smtClean="0">
                <a:solidFill>
                  <a:srgbClr val="0000CC"/>
                </a:solidFill>
                <a:ea typeface="華康儷中黑" panose="020B0509000000000000" pitchFamily="49" charset="-120"/>
                <a:cs typeface="華康黑體(P)-GB5" pitchFamily="34" charset="-120"/>
              </a:rPr>
              <a:t>,</a:t>
            </a:r>
            <a:br>
              <a:rPr lang="en-US" altLang="zh-TW" sz="4400" dirty="0" smtClean="0">
                <a:solidFill>
                  <a:srgbClr val="0000CC"/>
                </a:solidFill>
                <a:ea typeface="華康儷中黑" panose="020B0509000000000000" pitchFamily="49" charset="-120"/>
                <a:cs typeface="華康黑體(P)-GB5" pitchFamily="34" charset="-120"/>
              </a:rPr>
            </a:br>
            <a:r>
              <a:rPr lang="zh-TW" altLang="en-US" sz="4400" dirty="0" smtClean="0">
                <a:solidFill>
                  <a:srgbClr val="0000CC"/>
                </a:solidFill>
                <a:ea typeface="華康儷中黑" panose="020B0509000000000000" pitchFamily="49" charset="-120"/>
                <a:cs typeface="華康黑體(P)-GB5" pitchFamily="34" charset="-120"/>
              </a:rPr>
              <a:t>       思考「人」；回應天主</a:t>
            </a:r>
            <a:r>
              <a:rPr lang="en-US" altLang="zh-TW" sz="4400" dirty="0" smtClean="0">
                <a:solidFill>
                  <a:srgbClr val="0000CC"/>
                </a:solidFill>
                <a:ea typeface="華康儷中黑" panose="020B0509000000000000" pitchFamily="49" charset="-120"/>
                <a:cs typeface="華康黑體(P)-GB5" pitchFamily="34" charset="-120"/>
              </a:rPr>
              <a:t>)</a:t>
            </a:r>
            <a:endParaRPr lang="zh-TW" altLang="en-US" sz="5400" dirty="0" smtClean="0">
              <a:solidFill>
                <a:srgbClr val="0000CC"/>
              </a:solidFill>
              <a:ea typeface="華康儷中黑" panose="020B0509000000000000" pitchFamily="49" charset="-120"/>
              <a:cs typeface="華康黑體(P)-GB5" pitchFamily="34" charset="-120"/>
            </a:endParaRPr>
          </a:p>
          <a:p>
            <a:pPr eaLnBrk="1" hangingPunct="1">
              <a:lnSpc>
                <a:spcPts val="6400"/>
              </a:lnSpc>
              <a:spcBef>
                <a:spcPts val="1200"/>
              </a:spcBef>
              <a:buFontTx/>
              <a:buNone/>
            </a:pPr>
            <a:r>
              <a:rPr lang="zh-TW" altLang="en-US" sz="7200" dirty="0" smtClean="0">
                <a:solidFill>
                  <a:srgbClr val="FF0000"/>
                </a:solidFill>
                <a:ea typeface="華康儷中黑" panose="020B0509000000000000" pitchFamily="49" charset="-120"/>
                <a:cs typeface="華康黑體(P)-GB5" pitchFamily="34" charset="-120"/>
              </a:rPr>
              <a:t>基</a:t>
            </a:r>
            <a:r>
              <a:rPr lang="zh-TW" altLang="en-US" sz="5400" dirty="0" smtClean="0">
                <a:solidFill>
                  <a:srgbClr val="FF0000"/>
                </a:solidFill>
                <a:ea typeface="華康儷中黑" panose="020B0509000000000000" pitchFamily="49" charset="-120"/>
                <a:cs typeface="華康黑體(P)-GB5" pitchFamily="34" charset="-120"/>
              </a:rPr>
              <a:t>層：以教友為中心</a:t>
            </a:r>
            <a:endParaRPr lang="en-US" altLang="zh-TW" sz="5400" dirty="0" smtClean="0">
              <a:solidFill>
                <a:srgbClr val="FF0000"/>
              </a:solidFill>
              <a:ea typeface="華康儷中黑" panose="020B0509000000000000" pitchFamily="49" charset="-120"/>
              <a:cs typeface="華康黑體(P)-GB5" pitchFamily="34" charset="-120"/>
            </a:endParaRPr>
          </a:p>
          <a:p>
            <a:pPr eaLnBrk="1" hangingPunct="1">
              <a:lnSpc>
                <a:spcPts val="6400"/>
              </a:lnSpc>
              <a:spcBef>
                <a:spcPct val="10000"/>
              </a:spcBef>
              <a:buFontTx/>
              <a:buNone/>
            </a:pPr>
            <a:r>
              <a:rPr lang="zh-TW" altLang="en-US" sz="5400" dirty="0" smtClean="0">
                <a:solidFill>
                  <a:srgbClr val="FF0000"/>
                </a:solidFill>
                <a:ea typeface="華康儷中黑" panose="020B0509000000000000" pitchFamily="49" charset="-120"/>
                <a:cs typeface="華康黑體(P)-GB5" pitchFamily="34" charset="-120"/>
              </a:rPr>
              <a:t>       </a:t>
            </a:r>
            <a:r>
              <a:rPr lang="en-US" altLang="zh-TW" sz="4400" dirty="0" smtClean="0">
                <a:solidFill>
                  <a:srgbClr val="FF0000"/>
                </a:solidFill>
                <a:ea typeface="華康儷中黑" panose="020B0509000000000000" pitchFamily="49" charset="-120"/>
                <a:cs typeface="華康黑體(P)-GB5" pitchFamily="34" charset="-120"/>
              </a:rPr>
              <a:t>(</a:t>
            </a:r>
            <a:r>
              <a:rPr lang="zh-TW" altLang="en-US" sz="4400" dirty="0" smtClean="0">
                <a:solidFill>
                  <a:srgbClr val="FF0000"/>
                </a:solidFill>
                <a:ea typeface="華康儷中黑" panose="020B0509000000000000" pitchFamily="49" charset="-120"/>
                <a:cs typeface="華康黑體(P)-GB5" pitchFamily="34" charset="-120"/>
              </a:rPr>
              <a:t>把信仰變成生活</a:t>
            </a:r>
            <a:r>
              <a:rPr lang="en-US" altLang="zh-TW" sz="4400" dirty="0" smtClean="0">
                <a:solidFill>
                  <a:srgbClr val="FF0000"/>
                </a:solidFill>
                <a:ea typeface="華康儷中黑" panose="020B0509000000000000" pitchFamily="49" charset="-120"/>
                <a:cs typeface="華康黑體(P)-GB5" pitchFamily="34" charset="-120"/>
              </a:rPr>
              <a:t>;</a:t>
            </a:r>
            <a:r>
              <a:rPr lang="zh-TW" altLang="en-US" sz="4400" dirty="0" smtClean="0">
                <a:solidFill>
                  <a:srgbClr val="FF0000"/>
                </a:solidFill>
                <a:ea typeface="華康儷中黑" panose="020B0509000000000000" pitchFamily="49" charset="-120"/>
                <a:cs typeface="華康黑體(P)-GB5" pitchFamily="34" charset="-120"/>
              </a:rPr>
              <a:t> 獨立而共融</a:t>
            </a:r>
            <a:r>
              <a:rPr lang="en-US" altLang="zh-TW" sz="4400" dirty="0" smtClean="0">
                <a:solidFill>
                  <a:srgbClr val="FF0000"/>
                </a:solidFill>
                <a:ea typeface="華康儷中黑" panose="020B0509000000000000" pitchFamily="49" charset="-120"/>
                <a:cs typeface="華康黑體(P)-GB5" pitchFamily="34" charset="-120"/>
              </a:rPr>
              <a:t>)</a:t>
            </a:r>
            <a:endParaRPr lang="zh-TW" altLang="en-US" sz="4400" dirty="0" smtClean="0">
              <a:solidFill>
                <a:srgbClr val="FF0000"/>
              </a:solidFill>
              <a:ea typeface="華康儷中黑" panose="020B0509000000000000" pitchFamily="49" charset="-120"/>
              <a:cs typeface="華康黑體(P)-GB5" pitchFamily="34" charset="-120"/>
            </a:endParaRPr>
          </a:p>
          <a:p>
            <a:pPr eaLnBrk="1" hangingPunct="1">
              <a:lnSpc>
                <a:spcPts val="6400"/>
              </a:lnSpc>
              <a:spcBef>
                <a:spcPts val="1200"/>
              </a:spcBef>
              <a:buFontTx/>
              <a:buNone/>
            </a:pPr>
            <a:r>
              <a:rPr lang="zh-TW" altLang="en-US" sz="7200" dirty="0" smtClean="0">
                <a:solidFill>
                  <a:srgbClr val="9900CC"/>
                </a:solidFill>
                <a:ea typeface="華康儷中黑" panose="020B0509000000000000" pitchFamily="49" charset="-120"/>
                <a:cs typeface="華康黑體(P)-GB5" pitchFamily="34" charset="-120"/>
              </a:rPr>
              <a:t>團</a:t>
            </a:r>
            <a:r>
              <a:rPr lang="zh-TW" altLang="en-US" sz="5400" dirty="0" smtClean="0">
                <a:solidFill>
                  <a:srgbClr val="9900CC"/>
                </a:solidFill>
                <a:ea typeface="華康儷中黑" panose="020B0509000000000000" pitchFamily="49" charset="-120"/>
                <a:cs typeface="華康黑體(P)-GB5" pitchFamily="34" charset="-120"/>
              </a:rPr>
              <a:t>體：以愛及分享為中心</a:t>
            </a:r>
            <a:endParaRPr lang="en-US" altLang="zh-TW" sz="5400" dirty="0" smtClean="0">
              <a:solidFill>
                <a:srgbClr val="9900CC"/>
              </a:solidFill>
              <a:ea typeface="華康儷中黑" panose="020B0509000000000000" pitchFamily="49" charset="-120"/>
              <a:cs typeface="華康黑體(P)-GB5" pitchFamily="34" charset="-120"/>
            </a:endParaRPr>
          </a:p>
          <a:p>
            <a:pPr eaLnBrk="1" hangingPunct="1">
              <a:lnSpc>
                <a:spcPts val="6400"/>
              </a:lnSpc>
              <a:spcBef>
                <a:spcPct val="10000"/>
              </a:spcBef>
              <a:buFontTx/>
              <a:buNone/>
            </a:pPr>
            <a:r>
              <a:rPr lang="zh-TW" altLang="en-US" sz="5400" dirty="0" smtClean="0">
                <a:solidFill>
                  <a:srgbClr val="9900CC"/>
                </a:solidFill>
                <a:ea typeface="華康儷中黑" panose="020B0509000000000000" pitchFamily="49" charset="-120"/>
                <a:cs typeface="華康黑體(P)-GB5" pitchFamily="34" charset="-120"/>
              </a:rPr>
              <a:t>       </a:t>
            </a:r>
            <a:r>
              <a:rPr lang="en-US" altLang="zh-TW" sz="4400" dirty="0" smtClean="0">
                <a:solidFill>
                  <a:srgbClr val="9900CC"/>
                </a:solidFill>
                <a:ea typeface="華康儷中黑" panose="020B0509000000000000" pitchFamily="49" charset="-120"/>
                <a:cs typeface="華康黑體(P)-GB5" pitchFamily="34" charset="-120"/>
              </a:rPr>
              <a:t>(</a:t>
            </a:r>
            <a:r>
              <a:rPr lang="zh-TW" altLang="en-US" sz="4400" dirty="0" smtClean="0">
                <a:solidFill>
                  <a:srgbClr val="9900CC"/>
                </a:solidFill>
                <a:ea typeface="華康儷中黑" panose="020B0509000000000000" pitchFamily="49" charset="-120"/>
                <a:cs typeface="華康黑體(P)-GB5" pitchFamily="34" charset="-120"/>
              </a:rPr>
              <a:t>成為團體</a:t>
            </a:r>
            <a:r>
              <a:rPr lang="en-US" altLang="zh-TW" sz="4400" dirty="0" smtClean="0">
                <a:solidFill>
                  <a:srgbClr val="9900CC"/>
                </a:solidFill>
                <a:ea typeface="華康儷中黑" panose="020B0509000000000000" pitchFamily="49" charset="-120"/>
                <a:cs typeface="華康黑體(P)-GB5" pitchFamily="34" charset="-120"/>
              </a:rPr>
              <a:t>,</a:t>
            </a:r>
            <a:r>
              <a:rPr lang="zh-TW" altLang="en-US" sz="4400" dirty="0" smtClean="0">
                <a:solidFill>
                  <a:srgbClr val="9900CC"/>
                </a:solidFill>
                <a:ea typeface="華康儷中黑" panose="020B0509000000000000" pitchFamily="49" charset="-120"/>
                <a:cs typeface="華康黑體(P)-GB5" pitchFamily="34" charset="-120"/>
              </a:rPr>
              <a:t>互相支持</a:t>
            </a:r>
            <a:r>
              <a:rPr lang="en-US" altLang="zh-TW" sz="4400" dirty="0" smtClean="0">
                <a:solidFill>
                  <a:srgbClr val="9900CC"/>
                </a:solidFill>
                <a:ea typeface="華康儷中黑" panose="020B0509000000000000" pitchFamily="49" charset="-120"/>
                <a:cs typeface="華康黑體(P)-GB5" pitchFamily="34" charset="-120"/>
              </a:rPr>
              <a:t>,</a:t>
            </a:r>
            <a:r>
              <a:rPr lang="zh-TW" altLang="en-US" sz="4400" dirty="0" smtClean="0">
                <a:solidFill>
                  <a:srgbClr val="9900CC"/>
                </a:solidFill>
                <a:ea typeface="華康儷中黑" panose="020B0509000000000000" pitchFamily="49" charset="-120"/>
                <a:cs typeface="華康黑體(P)-GB5" pitchFamily="34" charset="-120"/>
              </a:rPr>
              <a:t>信仰成長</a:t>
            </a:r>
            <a:r>
              <a:rPr lang="en-US" altLang="zh-TW" sz="4400" dirty="0" smtClean="0">
                <a:solidFill>
                  <a:srgbClr val="9900CC"/>
                </a:solidFill>
                <a:ea typeface="華康儷中黑" panose="020B0509000000000000" pitchFamily="49" charset="-120"/>
                <a:cs typeface="華康黑體(P)-GB5" pitchFamily="34" charset="-120"/>
              </a:rPr>
              <a:t>)</a:t>
            </a:r>
            <a:endParaRPr lang="zh-TW" altLang="en-US" sz="8800" dirty="0" smtClean="0">
              <a:solidFill>
                <a:srgbClr val="9900CC"/>
              </a:solidFill>
              <a:ea typeface="華康儷中黑" panose="020B0509000000000000" pitchFamily="49" charset="-120"/>
              <a:cs typeface="華康黑體(P)-GB5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05076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987</Words>
  <Application>Microsoft Office PowerPoint</Application>
  <PresentationFormat>如螢幕大小 (4:3)</PresentationFormat>
  <Paragraphs>67</Paragraphs>
  <Slides>14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4</vt:i4>
      </vt:variant>
      <vt:variant>
        <vt:lpstr>投影片標題</vt:lpstr>
      </vt:variant>
      <vt:variant>
        <vt:i4>14</vt:i4>
      </vt:variant>
    </vt:vector>
  </HeadingPairs>
  <TitlesOfParts>
    <vt:vector size="18" baseType="lpstr">
      <vt:lpstr>Office 佈景主題</vt:lpstr>
      <vt:lpstr>2_預設簡報設計</vt:lpstr>
      <vt:lpstr>3_預設簡報設計</vt:lpstr>
      <vt:lpstr>預設簡報設計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Jeanne</dc:creator>
  <cp:lastModifiedBy>LukeTsui</cp:lastModifiedBy>
  <cp:revision>19</cp:revision>
  <dcterms:created xsi:type="dcterms:W3CDTF">2018-01-26T03:12:52Z</dcterms:created>
  <dcterms:modified xsi:type="dcterms:W3CDTF">2021-03-13T14:45:03Z</dcterms:modified>
</cp:coreProperties>
</file>